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23"/>
  </p:notesMasterIdLst>
  <p:sldIdLst>
    <p:sldId id="256" r:id="rId2"/>
    <p:sldId id="27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58" r:id="rId2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 snapToObjects="1"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2EFB062-C64C-45B2-B7B1-AB5CD137A2E6}" type="datetimeFigureOut">
              <a:rPr lang="hu-HU"/>
              <a:pPr>
                <a:defRPr/>
              </a:pPr>
              <a:t>2015.09.01.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56D8F7E-FC80-4B3B-9F95-51276631823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smtClean="0"/>
          </a:p>
        </p:txBody>
      </p:sp>
      <p:sp>
        <p:nvSpPr>
          <p:cNvPr id="14339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BB5AEF-760E-4448-97C8-15DC35FA9DA7}" type="slidenum">
              <a:rPr lang="hu-H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hu-HU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altLang="hu-H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Diakép hely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smtClean="0"/>
          </a:p>
        </p:txBody>
      </p:sp>
      <p:sp>
        <p:nvSpPr>
          <p:cNvPr id="44035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0A93EA-BADF-4C7D-B177-9A805BB85EA7}" type="slidenum">
              <a:rPr lang="hu-H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hu-HU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altLang="hu-H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altLang="hu-H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14875"/>
            <a:ext cx="5438775" cy="446722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altLang="hu-H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4714875"/>
            <a:ext cx="5438775" cy="446722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altLang="hu-H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altLang="hu-H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altLang="hu-H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altLang="hu-H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altLang="hu-H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 userDrawn="1"/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76131-84E5-4820-B6F9-F9E93F67A607}" type="datetimeFigureOut">
              <a:rPr lang="hu-HU"/>
              <a:pPr>
                <a:defRPr/>
              </a:pPr>
              <a:t>2015.09.01.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CAD3B-DC88-4F56-BF66-F379991CC0F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E1FD9-3B67-4F70-A7F4-2314053AE9F0}" type="datetimeFigureOut">
              <a:rPr lang="hu-HU"/>
              <a:pPr>
                <a:defRPr/>
              </a:pPr>
              <a:t>2015.09.01.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A179B-E5B6-4CCB-8DB3-BF20E8A4E6A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/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57959-D487-4397-A4EF-F0443E2FDCD4}" type="datetimeFigureOut">
              <a:rPr lang="hu-HU"/>
              <a:pPr>
                <a:defRPr/>
              </a:pPr>
              <a:t>2015.09.01.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7A419-2A82-42AB-9A22-6644D0F2E0F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 userDrawn="1"/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33A6E-7308-4C09-9373-0FD8066B7E5E}" type="datetimeFigureOut">
              <a:rPr lang="hu-HU"/>
              <a:pPr>
                <a:defRPr/>
              </a:pPr>
              <a:t>2015.09.01.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588AE-A871-4EE7-9561-5F556F9A6AB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FA724-E2E3-4091-90AC-B6B0BD73C9A7}" type="datetimeFigureOut">
              <a:rPr lang="hu-HU"/>
              <a:pPr>
                <a:defRPr/>
              </a:pPr>
              <a:t>2015.09.01.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D3144-6699-4D3E-9BD6-1817ADEA6AC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366B0-019E-4D4F-B784-DBEB792EA9B0}" type="datetimeFigureOut">
              <a:rPr lang="hu-HU"/>
              <a:pPr>
                <a:defRPr/>
              </a:pPr>
              <a:t>2015.09.01.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BF460-46A6-48C2-8B84-36AEB6E9E38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A5C69-6A41-4723-9EA3-2BC73672B989}" type="datetimeFigureOut">
              <a:rPr lang="hu-HU"/>
              <a:pPr>
                <a:defRPr/>
              </a:pPr>
              <a:t>2015.09.01.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7E726-0896-4DE1-A576-68B657DAF50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719FF-0993-4239-99D4-BCF1A9ACFF45}" type="datetimeFigureOut">
              <a:rPr lang="hu-HU"/>
              <a:pPr>
                <a:defRPr/>
              </a:pPr>
              <a:t>2015.09.01.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3C15-051E-4708-ADC0-8CA3EDA3AA2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495800" y="3886200"/>
            <a:ext cx="4343400" cy="914400"/>
          </a:xfrm>
        </p:spPr>
        <p:txBody>
          <a:bodyPr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675" y="44450"/>
            <a:ext cx="4411663" cy="86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CAEABA-D70A-4E00-93EA-BE4ACFA75D49}" type="datetimeFigureOut">
              <a:rPr lang="hu-HU"/>
              <a:pPr>
                <a:defRPr/>
              </a:pPr>
              <a:t>2015.09.01.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343159-94FD-4460-A7DF-94B374DED5B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8" r:id="rId2"/>
    <p:sldLayoutId id="2147483670" r:id="rId3"/>
    <p:sldLayoutId id="2147483667" r:id="rId4"/>
    <p:sldLayoutId id="2147483666" r:id="rId5"/>
    <p:sldLayoutId id="2147483671" r:id="rId6"/>
    <p:sldLayoutId id="2147483665" r:id="rId7"/>
    <p:sldLayoutId id="2147483664" r:id="rId8"/>
    <p:sldLayoutId id="2147483672" r:id="rId9"/>
    <p:sldLayoutId id="2147483663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 cap="all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ím 1"/>
          <p:cNvSpPr>
            <a:spLocks noGrp="1"/>
          </p:cNvSpPr>
          <p:nvPr>
            <p:ph type="title"/>
          </p:nvPr>
        </p:nvSpPr>
        <p:spPr bwMode="auto">
          <a:xfrm>
            <a:off x="1187450" y="115888"/>
            <a:ext cx="7956550" cy="38893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hu-HU" sz="2000" cap="none" smtClean="0">
                <a:latin typeface="Arial" charset="0"/>
                <a:cs typeface="Arial" charset="0"/>
              </a:rPr>
              <a:t>A VÍZGYŰJTŐ-GAZDÁLKODÁSI TERVEZÉS ENERGIAGAZDÁLKODÁSSAL KAPCSOLATOS EREDMÉNYEI, AZ INTÉZKEDÉSEK PROGRAMJA -</a:t>
            </a:r>
            <a:br>
              <a:rPr lang="hu-HU" sz="2000" cap="none" smtClean="0">
                <a:latin typeface="Arial" charset="0"/>
                <a:cs typeface="Arial" charset="0"/>
              </a:rPr>
            </a:br>
            <a:r>
              <a:rPr lang="hu-HU" sz="2000" cap="none" smtClean="0">
                <a:latin typeface="Arial" charset="0"/>
                <a:cs typeface="Arial" charset="0"/>
              </a:rPr>
              <a:t>VÍZMINŐSÉG-VÉDELEM, TERHELÉSCSÖKKENTÉS</a:t>
            </a:r>
            <a:r>
              <a:rPr lang="hu-HU" sz="2400" cap="none" smtClean="0">
                <a:latin typeface="Arial" charset="0"/>
                <a:cs typeface="Arial" charset="0"/>
              </a:rPr>
              <a:t/>
            </a:r>
            <a:br>
              <a:rPr lang="hu-HU" sz="2400" cap="none" smtClean="0">
                <a:latin typeface="Arial" charset="0"/>
                <a:cs typeface="Arial" charset="0"/>
              </a:rPr>
            </a:br>
            <a:r>
              <a:rPr lang="hu-HU" sz="2000" i="1" cap="none" smtClean="0">
                <a:latin typeface="Arial" charset="0"/>
                <a:cs typeface="Arial" charset="0"/>
              </a:rPr>
              <a:t>ORSZÁGOS FÓRUM</a:t>
            </a:r>
            <a:r>
              <a:rPr lang="hu-HU" sz="2800" cap="none" smtClean="0">
                <a:latin typeface="Arial" charset="0"/>
                <a:cs typeface="Arial" charset="0"/>
              </a:rPr>
              <a:t/>
            </a:r>
            <a:br>
              <a:rPr lang="hu-HU" sz="2800" cap="none" smtClean="0">
                <a:latin typeface="Arial" charset="0"/>
                <a:cs typeface="Arial" charset="0"/>
              </a:rPr>
            </a:br>
            <a:r>
              <a:rPr lang="hu-HU" sz="2800" cap="none" smtClean="0">
                <a:latin typeface="Arial" charset="0"/>
                <a:cs typeface="Arial" charset="0"/>
              </a:rPr>
              <a:t/>
            </a:r>
            <a:br>
              <a:rPr lang="hu-HU" sz="2800" cap="none" smtClean="0">
                <a:latin typeface="Arial" charset="0"/>
                <a:cs typeface="Arial" charset="0"/>
              </a:rPr>
            </a:br>
            <a:r>
              <a:rPr lang="hu-HU" sz="2800" cap="none" smtClean="0">
                <a:latin typeface="Arial" charset="0"/>
                <a:cs typeface="Arial" charset="0"/>
              </a:rPr>
              <a:t>DR. SZILÁGYI FERENC (BME VKKT): AZ ENERGIAIPARHOZ KAPCSOLÓDÓ TERMÁLVÍZ ÉS HŰTŐVÍZ BEVEZETÉSEK VÍZMINŐSÉGI KÉRDÉSEI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43213" y="5270500"/>
            <a:ext cx="649287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10" descr="ovf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19250" y="5229225"/>
            <a:ext cx="652463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u-HU" altLang="hu-HU" sz="4000" dirty="0"/>
              <a:t>HALÁLLOMÁNY</a:t>
            </a:r>
          </a:p>
        </p:txBody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10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folHlink"/>
              </a:buClr>
            </a:pPr>
            <a:r>
              <a:rPr lang="hu-HU" altLang="hu-HU" b="1" smtClean="0">
                <a:latin typeface="Arial" charset="0"/>
                <a:cs typeface="Arial" charset="0"/>
              </a:rPr>
              <a:t>T</a:t>
            </a:r>
            <a:r>
              <a:rPr lang="hu-HU" altLang="hu-HU" b="1" baseline="-25000" smtClean="0">
                <a:latin typeface="Arial" charset="0"/>
                <a:cs typeface="Arial" charset="0"/>
              </a:rPr>
              <a:t>Max</a:t>
            </a:r>
            <a:r>
              <a:rPr lang="hu-HU" altLang="hu-HU" b="1" smtClean="0">
                <a:latin typeface="Arial" charset="0"/>
                <a:cs typeface="Arial" charset="0"/>
              </a:rPr>
              <a:t> = 25-35 </a:t>
            </a:r>
            <a:r>
              <a:rPr lang="hu-HU" altLang="hu-HU" b="1" baseline="30000" smtClean="0">
                <a:latin typeface="Arial" charset="0"/>
                <a:cs typeface="Arial" charset="0"/>
              </a:rPr>
              <a:t>o</a:t>
            </a:r>
            <a:r>
              <a:rPr lang="hu-HU" altLang="hu-HU" b="1" smtClean="0">
                <a:latin typeface="Arial" charset="0"/>
                <a:cs typeface="Arial" charset="0"/>
              </a:rPr>
              <a:t>CKÖZÖTT.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None/>
            </a:pPr>
            <a:endParaRPr lang="hu-HU" altLang="hu-HU" b="1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</a:pPr>
            <a:r>
              <a:rPr lang="hu-HU" altLang="hu-HU" b="1" smtClean="0">
                <a:latin typeface="Arial" charset="0"/>
                <a:cs typeface="Arial" charset="0"/>
              </a:rPr>
              <a:t>HŐLÉPCSŐ = VÁNDORLÁSI GÁT.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None/>
            </a:pPr>
            <a:endParaRPr lang="hu-HU" altLang="hu-HU" b="1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</a:pPr>
            <a:r>
              <a:rPr lang="hu-HU" altLang="hu-HU" b="1" smtClean="0">
                <a:latin typeface="Arial" charset="0"/>
                <a:cs typeface="Arial" charset="0"/>
              </a:rPr>
              <a:t>PAKSON:</a:t>
            </a:r>
            <a:r>
              <a:rPr lang="en-GB" altLang="hu-HU" b="1" smtClean="0">
                <a:latin typeface="Arial" charset="0"/>
                <a:cs typeface="Arial" charset="0"/>
              </a:rPr>
              <a:t/>
            </a:r>
            <a:br>
              <a:rPr lang="en-GB" altLang="hu-HU" b="1" smtClean="0">
                <a:latin typeface="Arial" charset="0"/>
                <a:cs typeface="Arial" charset="0"/>
              </a:rPr>
            </a:br>
            <a:r>
              <a:rPr lang="hu-HU" altLang="hu-HU" b="1" smtClean="0">
                <a:latin typeface="Arial" charset="0"/>
                <a:cs typeface="Arial" charset="0"/>
              </a:rPr>
              <a:t>	</a:t>
            </a:r>
            <a:r>
              <a:rPr lang="hu-HU" altLang="hu-HU" sz="2800" b="1" smtClean="0">
                <a:latin typeface="Arial" charset="0"/>
                <a:cs typeface="Arial" charset="0"/>
              </a:rPr>
              <a:t>8-12 </a:t>
            </a:r>
            <a:r>
              <a:rPr lang="hu-HU" altLang="hu-HU" sz="2800" b="1" baseline="30000" smtClean="0">
                <a:latin typeface="Arial" charset="0"/>
                <a:cs typeface="Arial" charset="0"/>
              </a:rPr>
              <a:t>o</a:t>
            </a:r>
            <a:r>
              <a:rPr lang="hu-HU" altLang="hu-HU" sz="2800" b="1" smtClean="0">
                <a:latin typeface="Arial" charset="0"/>
                <a:cs typeface="Arial" charset="0"/>
              </a:rPr>
              <a:t>C-os hősokk jellegű és 15-20 </a:t>
            </a:r>
            <a:r>
              <a:rPr lang="hu-HU" altLang="hu-HU" sz="2800" b="1" baseline="30000" smtClean="0">
                <a:latin typeface="Arial" charset="0"/>
                <a:cs typeface="Arial" charset="0"/>
              </a:rPr>
              <a:t>o</a:t>
            </a:r>
            <a:r>
              <a:rPr lang="hu-HU" altLang="hu-HU" sz="2800" b="1" smtClean="0">
                <a:latin typeface="Arial" charset="0"/>
                <a:cs typeface="Arial" charset="0"/>
              </a:rPr>
              <a:t>C-os 	lassú hőfoknövelést viseltek el a halak. </a:t>
            </a:r>
            <a:r>
              <a:rPr lang="en-GB" altLang="hu-HU" sz="2800" b="1" smtClean="0">
                <a:latin typeface="Arial" charset="0"/>
                <a:cs typeface="Arial" charset="0"/>
              </a:rPr>
              <a:t/>
            </a:r>
            <a:br>
              <a:rPr lang="en-GB" altLang="hu-HU" sz="2800" b="1" smtClean="0">
                <a:latin typeface="Arial" charset="0"/>
                <a:cs typeface="Arial" charset="0"/>
              </a:rPr>
            </a:br>
            <a:r>
              <a:rPr lang="hu-HU" altLang="hu-HU" sz="2800" b="1" smtClean="0">
                <a:latin typeface="Arial" charset="0"/>
                <a:cs typeface="Arial" charset="0"/>
              </a:rPr>
              <a:t>	LT</a:t>
            </a:r>
            <a:r>
              <a:rPr lang="hu-HU" altLang="hu-HU" sz="2800" b="1" baseline="-25000" smtClean="0">
                <a:latin typeface="Arial" charset="0"/>
                <a:cs typeface="Arial" charset="0"/>
              </a:rPr>
              <a:t>50</a:t>
            </a:r>
            <a:r>
              <a:rPr lang="hu-HU" altLang="hu-HU" sz="2800" b="1" smtClean="0">
                <a:latin typeface="Arial" charset="0"/>
                <a:cs typeface="Arial" charset="0"/>
              </a:rPr>
              <a:t> = 26-33.5 </a:t>
            </a:r>
            <a:r>
              <a:rPr lang="hu-HU" altLang="hu-HU" sz="2800" b="1" baseline="30000" smtClean="0">
                <a:latin typeface="Arial" charset="0"/>
                <a:cs typeface="Arial" charset="0"/>
              </a:rPr>
              <a:t>o</a:t>
            </a:r>
            <a:r>
              <a:rPr lang="hu-HU" altLang="hu-HU" sz="2800" b="1" smtClean="0">
                <a:latin typeface="Arial" charset="0"/>
                <a:cs typeface="Arial" charset="0"/>
              </a:rPr>
              <a:t>C fajtól függően. </a:t>
            </a:r>
            <a:r>
              <a:rPr lang="en-GB" altLang="hu-HU" sz="2800" b="1" smtClean="0">
                <a:latin typeface="Arial" charset="0"/>
                <a:cs typeface="Arial" charset="0"/>
              </a:rPr>
              <a:t/>
            </a:r>
            <a:br>
              <a:rPr lang="en-GB" altLang="hu-HU" sz="2800" b="1" smtClean="0">
                <a:latin typeface="Arial" charset="0"/>
                <a:cs typeface="Arial" charset="0"/>
              </a:rPr>
            </a:br>
            <a:r>
              <a:rPr lang="hu-HU" altLang="hu-HU" sz="2800" b="1" smtClean="0">
                <a:latin typeface="Arial" charset="0"/>
                <a:cs typeface="Arial" charset="0"/>
              </a:rPr>
              <a:t>	T</a:t>
            </a:r>
            <a:r>
              <a:rPr lang="hu-HU" altLang="hu-HU" sz="2800" b="1" baseline="-25000" smtClean="0">
                <a:latin typeface="Arial" charset="0"/>
                <a:cs typeface="Arial" charset="0"/>
              </a:rPr>
              <a:t>max</a:t>
            </a:r>
            <a:r>
              <a:rPr lang="hu-HU" altLang="hu-HU" sz="2800" b="1" smtClean="0">
                <a:latin typeface="Arial" charset="0"/>
                <a:cs typeface="Arial" charset="0"/>
              </a:rPr>
              <a:t> = 30 </a:t>
            </a:r>
            <a:r>
              <a:rPr lang="hu-HU" altLang="hu-HU" sz="2800" b="1" baseline="30000" smtClean="0">
                <a:latin typeface="Arial" charset="0"/>
                <a:cs typeface="Arial" charset="0"/>
              </a:rPr>
              <a:t>o</a:t>
            </a:r>
            <a:r>
              <a:rPr lang="hu-HU" altLang="hu-HU" sz="2800" b="1" smtClean="0">
                <a:latin typeface="Arial" charset="0"/>
                <a:cs typeface="Arial" charset="0"/>
              </a:rPr>
              <a:t>C-os felső határt lehetséges. </a:t>
            </a:r>
            <a:r>
              <a:rPr lang="en-GB" altLang="hu-HU" sz="2800" b="1" smtClean="0">
                <a:latin typeface="Arial" charset="0"/>
                <a:cs typeface="Arial" charset="0"/>
              </a:rPr>
              <a:t/>
            </a:r>
            <a:br>
              <a:rPr lang="en-GB" altLang="hu-HU" sz="2800" b="1" smtClean="0">
                <a:latin typeface="Arial" charset="0"/>
                <a:cs typeface="Arial" charset="0"/>
              </a:rPr>
            </a:br>
            <a:r>
              <a:rPr lang="hu-HU" altLang="hu-HU" sz="2800" b="1" smtClean="0">
                <a:latin typeface="Arial" charset="0"/>
                <a:cs typeface="Arial" charset="0"/>
              </a:rPr>
              <a:t>	LT100 értéke 31-34 </a:t>
            </a:r>
            <a:r>
              <a:rPr lang="hu-HU" altLang="hu-HU" sz="2800" b="1" baseline="30000" smtClean="0">
                <a:latin typeface="Arial" charset="0"/>
                <a:cs typeface="Arial" charset="0"/>
              </a:rPr>
              <a:t>o</a:t>
            </a:r>
            <a:r>
              <a:rPr lang="hu-HU" altLang="hu-HU" sz="2800" b="1" smtClean="0">
                <a:latin typeface="Arial" charset="0"/>
                <a:cs typeface="Arial" charset="0"/>
              </a:rPr>
              <a:t>C közötti.</a:t>
            </a:r>
            <a:r>
              <a:rPr lang="en-GB" altLang="hu-HU" sz="2800" b="1" smtClean="0">
                <a:latin typeface="Arial" charset="0"/>
                <a:cs typeface="Arial" charset="0"/>
              </a:rPr>
              <a:t/>
            </a:r>
            <a:br>
              <a:rPr lang="en-GB" altLang="hu-HU" sz="2800" b="1" smtClean="0">
                <a:latin typeface="Arial" charset="0"/>
                <a:cs typeface="Arial" charset="0"/>
              </a:rPr>
            </a:br>
            <a:endParaRPr lang="hu-HU" altLang="hu-HU" sz="28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65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65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65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0242" grpId="0" autoUpdateAnimBg="0"/>
      <p:bldP spid="65024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762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u-HU" altLang="hu-HU" sz="4000" dirty="0"/>
              <a:t>HATÁRÉRTÉKEK, ELŐÍRÁSOK</a:t>
            </a:r>
          </a:p>
        </p:txBody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12875"/>
            <a:ext cx="8686800" cy="4683125"/>
          </a:xfrm>
        </p:spPr>
        <p:txBody>
          <a:bodyPr/>
          <a:lstStyle/>
          <a:p>
            <a:pPr eaLnBrk="1" hangingPunct="1">
              <a:buClr>
                <a:schemeClr val="folHlink"/>
              </a:buClr>
            </a:pPr>
            <a:r>
              <a:rPr lang="hu-HU" altLang="hu-HU" b="1" smtClean="0">
                <a:latin typeface="Arial" charset="0"/>
                <a:cs typeface="Arial" charset="0"/>
              </a:rPr>
              <a:t>Megengedhető maximális hőmérséklet (T</a:t>
            </a:r>
            <a:r>
              <a:rPr lang="hu-HU" altLang="hu-HU" b="1" baseline="-25000" smtClean="0">
                <a:latin typeface="Arial" charset="0"/>
                <a:cs typeface="Arial" charset="0"/>
              </a:rPr>
              <a:t>max</a:t>
            </a:r>
            <a:r>
              <a:rPr lang="hu-HU" altLang="hu-HU" b="1" smtClean="0">
                <a:latin typeface="Arial" charset="0"/>
                <a:cs typeface="Arial" charset="0"/>
              </a:rPr>
              <a:t>) T</a:t>
            </a:r>
            <a:r>
              <a:rPr lang="hu-HU" altLang="hu-HU" b="1" baseline="-25000" smtClean="0">
                <a:latin typeface="Arial" charset="0"/>
                <a:cs typeface="Arial" charset="0"/>
              </a:rPr>
              <a:t>max</a:t>
            </a:r>
            <a:r>
              <a:rPr lang="hu-HU" altLang="hu-HU" b="1" smtClean="0">
                <a:latin typeface="Arial" charset="0"/>
                <a:cs typeface="Arial" charset="0"/>
              </a:rPr>
              <a:t>-ra 25-30 </a:t>
            </a:r>
            <a:r>
              <a:rPr lang="hu-HU" altLang="hu-HU" b="1" baseline="30000" smtClean="0">
                <a:latin typeface="Arial" charset="0"/>
                <a:cs typeface="Arial" charset="0"/>
              </a:rPr>
              <a:t>o</a:t>
            </a:r>
            <a:r>
              <a:rPr lang="hu-HU" altLang="hu-HU" b="1" smtClean="0">
                <a:latin typeface="Arial" charset="0"/>
                <a:cs typeface="Arial" charset="0"/>
              </a:rPr>
              <a:t>C közötti érték.</a:t>
            </a:r>
          </a:p>
          <a:p>
            <a:pPr lvl="1" eaLnBrk="1" hangingPunct="1">
              <a:buClr>
                <a:schemeClr val="folHlink"/>
              </a:buClr>
              <a:buFont typeface="Wingdings" pitchFamily="2" charset="2"/>
              <a:buChar char="Ø"/>
            </a:pPr>
            <a:r>
              <a:rPr lang="hu-HU" altLang="hu-HU" b="1" smtClean="0">
                <a:latin typeface="Arial" charset="0"/>
                <a:cs typeface="Arial" charset="0"/>
              </a:rPr>
              <a:t>Hazai dunai viszonyok között a T</a:t>
            </a:r>
            <a:r>
              <a:rPr lang="hu-HU" altLang="hu-HU" b="1" baseline="-25000" smtClean="0">
                <a:latin typeface="Arial" charset="0"/>
                <a:cs typeface="Arial" charset="0"/>
              </a:rPr>
              <a:t>max</a:t>
            </a:r>
            <a:r>
              <a:rPr lang="hu-HU" altLang="hu-HU" b="1" smtClean="0">
                <a:latin typeface="Arial" charset="0"/>
                <a:cs typeface="Arial" charset="0"/>
              </a:rPr>
              <a:t> értéke 30 </a:t>
            </a:r>
            <a:r>
              <a:rPr lang="hu-HU" altLang="hu-HU" b="1" baseline="30000" smtClean="0">
                <a:latin typeface="Arial" charset="0"/>
                <a:cs typeface="Arial" charset="0"/>
              </a:rPr>
              <a:t>o</a:t>
            </a:r>
            <a:r>
              <a:rPr lang="hu-HU" altLang="hu-HU" b="1" smtClean="0">
                <a:latin typeface="Arial" charset="0"/>
                <a:cs typeface="Arial" charset="0"/>
              </a:rPr>
              <a:t>C. Tiszán lehetne 31 </a:t>
            </a:r>
            <a:r>
              <a:rPr lang="hu-HU" altLang="hu-HU" b="1" baseline="30000" smtClean="0">
                <a:latin typeface="Arial" charset="0"/>
                <a:cs typeface="Arial" charset="0"/>
              </a:rPr>
              <a:t>o</a:t>
            </a:r>
            <a:r>
              <a:rPr lang="hu-HU" altLang="hu-HU" b="1" smtClean="0">
                <a:latin typeface="Arial" charset="0"/>
                <a:cs typeface="Arial" charset="0"/>
              </a:rPr>
              <a:t>C a T</a:t>
            </a:r>
            <a:r>
              <a:rPr lang="hu-HU" altLang="hu-HU" b="1" baseline="-25000" smtClean="0">
                <a:latin typeface="Arial" charset="0"/>
                <a:cs typeface="Arial" charset="0"/>
              </a:rPr>
              <a:t>Max</a:t>
            </a:r>
            <a:r>
              <a:rPr lang="hu-HU" altLang="hu-HU" b="1" smtClean="0">
                <a:latin typeface="Arial" charset="0"/>
                <a:cs typeface="Arial" charset="0"/>
              </a:rPr>
              <a:t> </a:t>
            </a:r>
            <a:r>
              <a:rPr lang="en-GB" altLang="hu-HU" b="1" smtClean="0">
                <a:latin typeface="Arial" charset="0"/>
                <a:cs typeface="Arial" charset="0"/>
              </a:rPr>
              <a:t/>
            </a:r>
            <a:br>
              <a:rPr lang="en-GB" altLang="hu-HU" b="1" smtClean="0">
                <a:latin typeface="Arial" charset="0"/>
                <a:cs typeface="Arial" charset="0"/>
              </a:rPr>
            </a:br>
            <a:r>
              <a:rPr lang="hu-HU" altLang="hu-HU" b="1" smtClean="0">
                <a:latin typeface="Arial" charset="0"/>
                <a:cs typeface="Arial" charset="0"/>
              </a:rPr>
              <a:t>(eleve jobban felmelegedő, lassú folyású folyó).</a:t>
            </a:r>
          </a:p>
          <a:p>
            <a:pPr eaLnBrk="1" hangingPunct="1">
              <a:buClr>
                <a:schemeClr val="folHlink"/>
              </a:buClr>
              <a:buFontTx/>
              <a:buChar char="•"/>
            </a:pPr>
            <a:r>
              <a:rPr lang="hu-HU" altLang="hu-HU" b="1" smtClean="0">
                <a:latin typeface="Arial" charset="0"/>
                <a:cs typeface="Arial" charset="0"/>
                <a:sym typeface="Symbol" pitchFamily="18" charset="2"/>
              </a:rPr>
              <a:t></a:t>
            </a:r>
            <a:r>
              <a:rPr lang="hu-HU" altLang="hu-HU" b="1" smtClean="0">
                <a:latin typeface="Arial" charset="0"/>
                <a:cs typeface="Arial" charset="0"/>
              </a:rPr>
              <a:t>T = nyáron 3-5 </a:t>
            </a:r>
            <a:r>
              <a:rPr lang="hu-HU" altLang="hu-HU" b="1" baseline="30000" smtClean="0">
                <a:latin typeface="Arial" charset="0"/>
                <a:cs typeface="Arial" charset="0"/>
              </a:rPr>
              <a:t>o</a:t>
            </a:r>
            <a:r>
              <a:rPr lang="hu-HU" altLang="hu-HU" b="1" smtClean="0">
                <a:latin typeface="Arial" charset="0"/>
                <a:cs typeface="Arial" charset="0"/>
              </a:rPr>
              <a:t>C, télen 8-11 </a:t>
            </a:r>
            <a:r>
              <a:rPr lang="hu-HU" altLang="hu-HU" b="1" baseline="30000" smtClean="0">
                <a:latin typeface="Arial" charset="0"/>
                <a:cs typeface="Arial" charset="0"/>
              </a:rPr>
              <a:t>o</a:t>
            </a:r>
            <a:r>
              <a:rPr lang="hu-HU" altLang="hu-HU" b="1" smtClean="0">
                <a:latin typeface="Arial" charset="0"/>
                <a:cs typeface="Arial" charset="0"/>
              </a:rPr>
              <a:t>C.</a:t>
            </a:r>
          </a:p>
          <a:p>
            <a:pPr eaLnBrk="1" hangingPunct="1">
              <a:buClr>
                <a:schemeClr val="folHlink"/>
              </a:buClr>
              <a:buFontTx/>
              <a:buChar char="•"/>
            </a:pPr>
            <a:r>
              <a:rPr lang="hu-HU" altLang="hu-HU" b="1" smtClean="0">
                <a:latin typeface="Arial" charset="0"/>
                <a:cs typeface="Arial" charset="0"/>
                <a:sym typeface="Symbol" pitchFamily="18" charset="2"/>
              </a:rPr>
              <a:t></a:t>
            </a:r>
            <a:r>
              <a:rPr lang="hu-HU" altLang="hu-HU" b="1" smtClean="0">
                <a:latin typeface="Arial" charset="0"/>
                <a:cs typeface="Arial" charset="0"/>
              </a:rPr>
              <a:t>T és T</a:t>
            </a:r>
            <a:r>
              <a:rPr lang="hu-HU" altLang="hu-HU" b="1" baseline="-25000" smtClean="0">
                <a:latin typeface="Arial" charset="0"/>
                <a:cs typeface="Arial" charset="0"/>
              </a:rPr>
              <a:t>Max</a:t>
            </a:r>
            <a:r>
              <a:rPr lang="hu-HU" altLang="hu-HU" b="1" smtClean="0">
                <a:latin typeface="Arial" charset="0"/>
                <a:cs typeface="Arial" charset="0"/>
              </a:rPr>
              <a:t> egyidejű betartása szükséges!!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65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65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65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65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1266" grpId="0" autoUpdateAnimBg="0"/>
      <p:bldP spid="651267" grpId="0" build="p" bldLvl="3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323850" y="182563"/>
            <a:ext cx="8820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hu-HU" altLang="hu-HU" sz="2400" b="1">
                <a:solidFill>
                  <a:schemeClr val="bg1"/>
                </a:solidFill>
              </a:rPr>
              <a:t>ENERGETIKAI CÉLRA HASZNÁLT TERMÁLVÍZ BEVEZETÉS FELSZÍNI VÍZBE </a:t>
            </a: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179388" y="1196975"/>
            <a:ext cx="8964612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defTabSz="914400">
              <a:lnSpc>
                <a:spcPct val="150000"/>
              </a:lnSpc>
            </a:pPr>
            <a:r>
              <a:rPr lang="hu-HU" altLang="hu-HU" sz="2400" b="1"/>
              <a:t>Lehetséges problémák termálvíz felszíni vízbe eresztése esetén:</a:t>
            </a:r>
          </a:p>
          <a:p>
            <a:pPr marL="342900" indent="-342900" defTabSz="914400">
              <a:lnSpc>
                <a:spcPct val="150000"/>
              </a:lnSpc>
              <a:buFontTx/>
              <a:buChar char="•"/>
            </a:pPr>
            <a:r>
              <a:rPr lang="hu-HU" altLang="hu-HU" sz="2400" b="1"/>
              <a:t>Hő.</a:t>
            </a:r>
          </a:p>
          <a:p>
            <a:pPr marL="342900" indent="-342900" defTabSz="914400">
              <a:lnSpc>
                <a:spcPct val="150000"/>
              </a:lnSpc>
              <a:buFontTx/>
              <a:buChar char="•"/>
            </a:pPr>
            <a:r>
              <a:rPr lang="hu-HU" altLang="hu-HU" sz="2400" b="1"/>
              <a:t>sótartalom (só összetétel, pl. Na eé%).</a:t>
            </a:r>
          </a:p>
          <a:p>
            <a:pPr marL="342900" indent="-342900" defTabSz="914400">
              <a:lnSpc>
                <a:spcPct val="150000"/>
              </a:lnSpc>
              <a:buFontTx/>
              <a:buChar char="•"/>
            </a:pPr>
            <a:r>
              <a:rPr lang="hu-HU" altLang="hu-HU" sz="2400" b="1"/>
              <a:t>Fenol, PAH, TPH tartalom.</a:t>
            </a:r>
          </a:p>
          <a:p>
            <a:pPr marL="342900" indent="-342900" defTabSz="914400">
              <a:lnSpc>
                <a:spcPct val="150000"/>
              </a:lnSpc>
              <a:buFontTx/>
              <a:buChar char="•"/>
            </a:pPr>
            <a:r>
              <a:rPr lang="hu-HU" altLang="hu-HU" sz="2400" b="1"/>
              <a:t>Ökológiai hatások</a:t>
            </a:r>
          </a:p>
          <a:p>
            <a:pPr marL="742950" lvl="1" indent="-285750" defTabSz="914400">
              <a:lnSpc>
                <a:spcPct val="150000"/>
              </a:lnSpc>
              <a:buFontTx/>
              <a:buChar char="•"/>
            </a:pPr>
            <a:r>
              <a:rPr lang="hu-HU" altLang="hu-HU" sz="2400" b="1"/>
              <a:t>Tájidegen fajok megjelenése (pl. Piscia, Azolla, de cianobaktériumok is).</a:t>
            </a:r>
          </a:p>
          <a:p>
            <a:pPr marL="742950" lvl="1" indent="-285750" defTabSz="914400">
              <a:lnSpc>
                <a:spcPct val="150000"/>
              </a:lnSpc>
              <a:buFontTx/>
              <a:buChar char="•"/>
            </a:pPr>
            <a:r>
              <a:rPr lang="hu-HU" altLang="hu-HU" sz="2400" b="1"/>
              <a:t>Invazív fajok megjelenése.</a:t>
            </a:r>
          </a:p>
          <a:p>
            <a:pPr marL="742950" lvl="1" indent="-285750" defTabSz="914400">
              <a:lnSpc>
                <a:spcPct val="150000"/>
              </a:lnSpc>
              <a:buFontTx/>
              <a:buChar char="•"/>
            </a:pPr>
            <a:r>
              <a:rPr lang="hu-HU" altLang="hu-HU" sz="2400" b="1"/>
              <a:t>Patogének túlélése javul.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3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4" grpId="0"/>
      <p:bldP spid="8397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258888" y="0"/>
            <a:ext cx="7705725" cy="549275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altLang="hu-HU" sz="2500" cap="none" smtClean="0">
                <a:latin typeface="Arial" charset="0"/>
                <a:cs typeface="Arial" charset="0"/>
              </a:rPr>
              <a:t>TERMÁLVÍZ BEVEZETÉSEK VIZSGÁLATA (1)</a:t>
            </a:r>
            <a:endParaRPr lang="hu-HU" altLang="hu-HU" sz="3900" cap="none" smtClean="0">
              <a:latin typeface="Arial" charset="0"/>
              <a:cs typeface="Arial" charset="0"/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395288" y="1235075"/>
            <a:ext cx="8280400" cy="315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lnSpc>
                <a:spcPct val="80000"/>
              </a:lnSpc>
              <a:spcBef>
                <a:spcPct val="50000"/>
              </a:spcBef>
            </a:pPr>
            <a:r>
              <a:rPr lang="hu-HU" altLang="hu-HU" sz="2400" b="1"/>
              <a:t>297 termálvíz bevezetés vizsgálata, ahol a kúthoz befogadó volt rendelhető.</a:t>
            </a:r>
          </a:p>
          <a:p>
            <a:pPr defTabSz="914400">
              <a:lnSpc>
                <a:spcPct val="80000"/>
              </a:lnSpc>
              <a:spcBef>
                <a:spcPct val="50000"/>
              </a:spcBef>
            </a:pPr>
            <a:r>
              <a:rPr lang="hu-HU" altLang="hu-HU" sz="2400" b="1"/>
              <a:t>Szempontok:</a:t>
            </a:r>
          </a:p>
          <a:p>
            <a:pPr defTabSz="914400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hu-HU" altLang="hu-HU" sz="2400" b="1"/>
              <a:t> Hígulási arány a befogadóban.</a:t>
            </a:r>
          </a:p>
          <a:p>
            <a:pPr defTabSz="914400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hu-HU" altLang="hu-HU" sz="2400" b="1"/>
              <a:t> Halmozódó hatások (több termálvíz bevezetési pont egy befogadó víztestbe).</a:t>
            </a:r>
          </a:p>
          <a:p>
            <a:pPr defTabSz="914400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hu-HU" altLang="hu-HU" sz="2400" b="1"/>
              <a:t> Befogadó víztest állapota sótartalomra fenol indexre és Na eé%-ra.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395288" y="4724400"/>
            <a:ext cx="8280400" cy="180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lnSpc>
                <a:spcPct val="80000"/>
              </a:lnSpc>
              <a:spcBef>
                <a:spcPct val="50000"/>
              </a:spcBef>
            </a:pPr>
            <a:r>
              <a:rPr lang="hu-HU" altLang="hu-HU" sz="2400" b="1"/>
              <a:t>Három kategória:</a:t>
            </a:r>
          </a:p>
          <a:p>
            <a:pPr defTabSz="914400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hu-HU" altLang="hu-HU" sz="2400" b="1"/>
              <a:t> Jelentős hatás.</a:t>
            </a:r>
          </a:p>
          <a:p>
            <a:pPr defTabSz="914400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hu-HU" altLang="hu-HU" sz="2400" b="1"/>
              <a:t> Lehet, hogy fontos a hatás.</a:t>
            </a:r>
          </a:p>
          <a:p>
            <a:pPr defTabSz="914400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hu-HU" altLang="hu-HU" sz="2400" b="1"/>
              <a:t> Nem jelentős a hatás.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/>
      <p:bldP spid="31748" grpId="0"/>
      <p:bldP spid="3175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ChangeArrowheads="1"/>
          </p:cNvSpPr>
          <p:nvPr/>
        </p:nvSpPr>
        <p:spPr bwMode="auto">
          <a:xfrm>
            <a:off x="434975" y="420688"/>
            <a:ext cx="828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hu-HU" altLang="hu-HU" sz="2000" b="1">
                <a:solidFill>
                  <a:schemeClr val="bg1"/>
                </a:solidFill>
              </a:rPr>
              <a:t>TERMÁLVÍZ BEVEZETÉSEK JELENTŐSÉGE (1)</a:t>
            </a:r>
          </a:p>
        </p:txBody>
      </p:sp>
      <p:graphicFrame>
        <p:nvGraphicFramePr>
          <p:cNvPr id="33813" name="Group 21"/>
          <p:cNvGraphicFramePr>
            <a:graphicFrameLocks noGrp="1"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Hatás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Darabszám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Jelentős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Lehet, hogy fontos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Nem jelentős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ChangeArrowheads="1"/>
          </p:cNvSpPr>
          <p:nvPr/>
        </p:nvSpPr>
        <p:spPr bwMode="auto">
          <a:xfrm>
            <a:off x="434975" y="420688"/>
            <a:ext cx="828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hu-HU" altLang="hu-HU" sz="2000" b="1">
                <a:solidFill>
                  <a:schemeClr val="bg1"/>
                </a:solidFill>
              </a:rPr>
              <a:t>TERMÁLVÍZ BEVEZETÉSEK JELENTŐSÉGE (2)</a:t>
            </a:r>
          </a:p>
        </p:txBody>
      </p:sp>
      <p:graphicFrame>
        <p:nvGraphicFramePr>
          <p:cNvPr id="78906" name="Group 58"/>
          <p:cNvGraphicFramePr>
            <a:graphicFrameLocks noGrp="1"/>
          </p:cNvGraphicFramePr>
          <p:nvPr/>
        </p:nvGraphicFramePr>
        <p:xfrm>
          <a:off x="250825" y="1397000"/>
          <a:ext cx="8424863" cy="5287963"/>
        </p:xfrm>
        <a:graphic>
          <a:graphicData uri="http://schemas.openxmlformats.org/drawingml/2006/table">
            <a:tbl>
              <a:tblPr/>
              <a:tblGrid>
                <a:gridCol w="1684338"/>
                <a:gridCol w="1685925"/>
                <a:gridCol w="1684337"/>
                <a:gridCol w="1685925"/>
                <a:gridCol w="1684338"/>
              </a:tblGrid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Hatás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Fürdő, kórház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Kertészet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Energetika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Egyéb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Jelentős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(db)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93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9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Lehet, hogy jelentős (db)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hu-HU" altLang="hu-H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2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Nem jelentős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(db)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106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u-HU" altLang="hu-H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8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8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8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11188" y="115888"/>
            <a:ext cx="8353425" cy="100965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altLang="hu-HU" cap="none" smtClean="0">
                <a:latin typeface="Arial" charset="0"/>
                <a:cs typeface="Arial" charset="0"/>
              </a:rPr>
              <a:t>SZABÁLYOZÁSI LEHETŐSÉGEK (1)</a:t>
            </a:r>
          </a:p>
        </p:txBody>
      </p:sp>
      <p:sp>
        <p:nvSpPr>
          <p:cNvPr id="33794" name="Rectangle 7"/>
          <p:cNvSpPr>
            <a:spLocks noChangeArrowheads="1"/>
          </p:cNvSpPr>
          <p:nvPr/>
        </p:nvSpPr>
        <p:spPr bwMode="auto">
          <a:xfrm>
            <a:off x="0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02000"/>
              </a:lnSpc>
              <a:buClr>
                <a:srgbClr val="000000"/>
              </a:buClr>
              <a:buFont typeface="Calibri" pitchFamily="34" charset="0"/>
              <a:buNone/>
            </a:pPr>
            <a:endParaRPr lang="hu-HU" altLang="hu-H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250825" y="1628775"/>
            <a:ext cx="8713788" cy="502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hu-HU" altLang="hu-HU" sz="2400" b="1"/>
              <a:t>Jogi szabályozás:</a:t>
            </a:r>
            <a:r>
              <a:rPr lang="hu-HU" altLang="hu-HU" sz="2400"/>
              <a:t> </a:t>
            </a:r>
          </a:p>
          <a:p>
            <a:pPr defTabSz="914400">
              <a:spcBef>
                <a:spcPct val="50000"/>
              </a:spcBef>
              <a:buFontTx/>
              <a:buChar char="•"/>
            </a:pPr>
            <a:r>
              <a:rPr lang="hu-HU" altLang="hu-HU" sz="2400"/>
              <a:t>  Energetikai hasznosítás esetén ahol műszakilag lehetséges és nem ütközik az aránytalanul nagy költség elvébe, a visszasajtolás előnybe helyezése.</a:t>
            </a:r>
          </a:p>
          <a:p>
            <a:pPr defTabSz="914400">
              <a:spcBef>
                <a:spcPct val="50000"/>
              </a:spcBef>
              <a:buFontTx/>
              <a:buChar char="•"/>
            </a:pPr>
            <a:r>
              <a:rPr lang="hu-HU" altLang="hu-HU" sz="2400"/>
              <a:t> Hőre 30 </a:t>
            </a:r>
            <a:r>
              <a:rPr lang="hu-HU" altLang="hu-HU" sz="2400" baseline="30000"/>
              <a:t>o</a:t>
            </a:r>
            <a:r>
              <a:rPr lang="hu-HU" altLang="hu-HU" sz="2400"/>
              <a:t>C-os felső határ a bevezetési ponton (balneológiára érvényben van).</a:t>
            </a:r>
          </a:p>
          <a:p>
            <a:pPr defTabSz="914400">
              <a:spcBef>
                <a:spcPct val="50000"/>
              </a:spcBef>
              <a:buFontTx/>
              <a:buChar char="•"/>
            </a:pPr>
            <a:r>
              <a:rPr lang="hu-HU" altLang="hu-HU" sz="2400"/>
              <a:t> Sótartalomra technológiai határérték, üzemen belüli hígítás.</a:t>
            </a:r>
          </a:p>
          <a:p>
            <a:pPr defTabSz="914400">
              <a:spcBef>
                <a:spcPct val="50000"/>
              </a:spcBef>
              <a:buFontTx/>
              <a:buChar char="•"/>
            </a:pPr>
            <a:r>
              <a:rPr lang="hu-HU" altLang="hu-HU" sz="2400"/>
              <a:t> PAH, TPH, stb. kibocsátási határértékek betartatása.</a:t>
            </a:r>
          </a:p>
          <a:p>
            <a:pPr defTabSz="914400">
              <a:spcBef>
                <a:spcPct val="50000"/>
              </a:spcBef>
              <a:buFontTx/>
              <a:buChar char="•"/>
            </a:pPr>
            <a:r>
              <a:rPr lang="hu-HU" altLang="hu-HU" sz="2400"/>
              <a:t> Kumulált termálvíz bevezetések esetén a „Buborékelv” alkalmazása és ennek alapján a meglévő engedélyek felülvizsgálata (új fejlesztések esetén is).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6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6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6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6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6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6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6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68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6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6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6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6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6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68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  <p:bldP spid="7680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11188" y="115888"/>
            <a:ext cx="8353425" cy="100965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altLang="hu-HU" cap="none" smtClean="0">
                <a:latin typeface="Arial" charset="0"/>
                <a:cs typeface="Arial" charset="0"/>
              </a:rPr>
              <a:t>SZABÁLYOZÁSI LEHETŐSÉGEK (2)</a:t>
            </a:r>
          </a:p>
        </p:txBody>
      </p:sp>
      <p:sp>
        <p:nvSpPr>
          <p:cNvPr id="35842" name="Rectangle 7"/>
          <p:cNvSpPr>
            <a:spLocks noChangeArrowheads="1"/>
          </p:cNvSpPr>
          <p:nvPr/>
        </p:nvSpPr>
        <p:spPr bwMode="auto">
          <a:xfrm>
            <a:off x="0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02000"/>
              </a:lnSpc>
              <a:buClr>
                <a:srgbClr val="000000"/>
              </a:buClr>
              <a:buFont typeface="Calibri" pitchFamily="34" charset="0"/>
              <a:buNone/>
            </a:pPr>
            <a:endParaRPr lang="hu-HU" altLang="hu-H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250825" y="1125538"/>
            <a:ext cx="8713788" cy="531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hu-HU" altLang="hu-HU" sz="2400" b="1"/>
              <a:t>Gazdasági szabályozás: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hu-HU" altLang="hu-HU" sz="2400"/>
              <a:t> Energetikai hasznosítás esetén ahol lehetséges, a visszasajtolás szubvencionálása, de az aránytalanul nagy költség elvének betartásával.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hu-HU" altLang="hu-HU" sz="2400"/>
              <a:t> Sótartalomra és –összetételre technológia szubvencionálása, ahol ez a vízhasználatot gátolja.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hu-HU" altLang="hu-HU" sz="2400"/>
              <a:t> PAH, TPH, stb. eltávolítási technológia támogatása, ahol ez szükséges.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hu-HU" altLang="hu-HU" sz="2400"/>
              <a:t> Szennyezhetőségi kritériumok gazdasági felülvizsgálata (esélyegyenlőség a termálvíz használók között, tőke visszaforgatási lehetőségek megteremtése a terhelés csökkentésére).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hu-HU" altLang="hu-HU" sz="2400"/>
              <a:t> Szennyezési jogok gazdasági átgondolása új fejlesztések esetén is.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0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0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0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0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0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0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0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0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0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0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0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0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0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0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0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09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09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09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  <p:bldP spid="80900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11188" y="115888"/>
            <a:ext cx="8353425" cy="1009650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altLang="hu-HU" cap="none" smtClean="0">
                <a:latin typeface="Arial" charset="0"/>
                <a:cs typeface="Arial" charset="0"/>
              </a:rPr>
              <a:t>SZABÁLYOZÁSI LEHETŐSÉGEK (3)</a:t>
            </a:r>
          </a:p>
        </p:txBody>
      </p:sp>
      <p:sp>
        <p:nvSpPr>
          <p:cNvPr id="37890" name="Rectangle 7"/>
          <p:cNvSpPr>
            <a:spLocks noChangeArrowheads="1"/>
          </p:cNvSpPr>
          <p:nvPr/>
        </p:nvSpPr>
        <p:spPr bwMode="auto">
          <a:xfrm>
            <a:off x="0" y="2114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02000"/>
              </a:lnSpc>
              <a:buClr>
                <a:srgbClr val="000000"/>
              </a:buClr>
              <a:buFont typeface="Calibri" pitchFamily="34" charset="0"/>
              <a:buNone/>
            </a:pPr>
            <a:endParaRPr lang="hu-HU" altLang="hu-H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250825" y="1125538"/>
            <a:ext cx="8713788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altLang="hu-HU" sz="2400" b="1"/>
              <a:t>Műszaki szabályozás: </a:t>
            </a:r>
          </a:p>
          <a:p>
            <a:pPr>
              <a:buFontTx/>
              <a:buChar char="•"/>
            </a:pPr>
            <a:r>
              <a:rPr lang="hu-HU" altLang="hu-HU" sz="2400"/>
              <a:t> Energia hatékonyság növelése mindenek előtt!! Nagyobb hatékonyság = kevesebb használt víz.</a:t>
            </a:r>
          </a:p>
          <a:p>
            <a:pPr>
              <a:buFontTx/>
              <a:buChar char="•"/>
            </a:pPr>
            <a:r>
              <a:rPr lang="hu-HU" altLang="hu-HU" sz="2400"/>
              <a:t> A többcélú hasznosítás előnybe részesítése a maximális hő kinyerés érdekében (beleértve a hőszivattyúk alkalmazását is).</a:t>
            </a:r>
          </a:p>
          <a:p>
            <a:pPr>
              <a:buFontTx/>
              <a:buChar char="•"/>
            </a:pPr>
            <a:r>
              <a:rPr lang="hu-HU" altLang="hu-HU" sz="2400"/>
              <a:t> Energetikai hasznosítás esetén ahol lehetséges, a visszasajtolás megoldása, de az aránytalanul nagy költség elvének betartásával. </a:t>
            </a:r>
          </a:p>
          <a:p>
            <a:pPr>
              <a:buFontTx/>
              <a:buChar char="•"/>
            </a:pPr>
            <a:r>
              <a:rPr lang="hu-HU" altLang="hu-HU" sz="2400"/>
              <a:t> Sótartalomra és –összetételre technológia alkalmazása megfelelő gazdasági környezetben.</a:t>
            </a:r>
          </a:p>
          <a:p>
            <a:pPr>
              <a:buFontTx/>
              <a:buChar char="•"/>
            </a:pPr>
            <a:r>
              <a:rPr lang="hu-HU" altLang="hu-HU" sz="2400"/>
              <a:t> PAH, TPH, stb. eltávolítási technológia támogatása, ahol ez szükséges.</a:t>
            </a:r>
          </a:p>
          <a:p>
            <a:pPr>
              <a:buFontTx/>
              <a:buChar char="•"/>
            </a:pPr>
            <a:r>
              <a:rPr lang="hu-HU" altLang="hu-HU" sz="2400"/>
              <a:t> Hűtőtavas és szűrőmezős megoldások alkalmazása megfelelő garanciával a FAV szennyezés megakadályozására.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2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2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2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2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2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2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2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2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2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2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2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2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29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29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29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  <p:bldP spid="8294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187450" y="128588"/>
            <a:ext cx="7497763" cy="709612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altLang="hu-HU" cap="none" smtClean="0">
                <a:latin typeface="Arial" charset="0"/>
                <a:cs typeface="Arial" charset="0"/>
              </a:rPr>
              <a:t>KÖVETKEZTETÉSEK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38125" y="1341438"/>
            <a:ext cx="8713788" cy="5327650"/>
          </a:xfrm>
        </p:spPr>
        <p:txBody>
          <a:bodyPr/>
          <a:lstStyle/>
          <a:p>
            <a:pPr eaLnBrk="1" hangingPunct="1">
              <a:lnSpc>
                <a:spcPct val="92000"/>
              </a:lnSpc>
            </a:pPr>
            <a:r>
              <a:rPr lang="hu-HU" altLang="hu-HU" sz="2000" smtClean="0">
                <a:latin typeface="Arial" charset="0"/>
                <a:cs typeface="Arial" charset="0"/>
              </a:rPr>
              <a:t>Kb. évi 25 millió m</a:t>
            </a:r>
            <a:r>
              <a:rPr lang="hu-HU" altLang="hu-HU" sz="2000" baseline="30000" smtClean="0">
                <a:latin typeface="Arial" charset="0"/>
                <a:cs typeface="Arial" charset="0"/>
              </a:rPr>
              <a:t>3</a:t>
            </a:r>
            <a:r>
              <a:rPr lang="hu-HU" altLang="hu-HU" sz="2000" smtClean="0">
                <a:latin typeface="Arial" charset="0"/>
                <a:cs typeface="Arial" charset="0"/>
              </a:rPr>
              <a:t> használt termálvízről van szó.</a:t>
            </a:r>
          </a:p>
          <a:p>
            <a:pPr eaLnBrk="1" hangingPunct="1">
              <a:lnSpc>
                <a:spcPct val="92000"/>
              </a:lnSpc>
            </a:pPr>
            <a:r>
              <a:rPr lang="hu-HU" altLang="hu-HU" sz="2000" smtClean="0">
                <a:latin typeface="Arial" charset="0"/>
                <a:cs typeface="Arial" charset="0"/>
              </a:rPr>
              <a:t>A termálvíz terhelések kb. 15 %-ánál a hatás jelentős. Ez a víztestek &lt;10 %-ánál probléma.</a:t>
            </a:r>
          </a:p>
          <a:p>
            <a:pPr eaLnBrk="1" hangingPunct="1">
              <a:lnSpc>
                <a:spcPct val="92000"/>
              </a:lnSpc>
            </a:pPr>
            <a:r>
              <a:rPr lang="hu-HU" altLang="hu-HU" sz="2000" smtClean="0">
                <a:latin typeface="Arial" charset="0"/>
                <a:cs typeface="Arial" charset="0"/>
              </a:rPr>
              <a:t>A felszíni vizekbe történő termálvíz elhelyezés megfelelő feltételek között lehetséges a befogadó jelentős károsodása nélkül. </a:t>
            </a:r>
          </a:p>
          <a:p>
            <a:pPr eaLnBrk="1" hangingPunct="1">
              <a:lnSpc>
                <a:spcPct val="92000"/>
              </a:lnSpc>
            </a:pPr>
            <a:r>
              <a:rPr lang="hu-HU" altLang="hu-HU" sz="2000" smtClean="0">
                <a:latin typeface="Arial" charset="0"/>
                <a:cs typeface="Arial" charset="0"/>
              </a:rPr>
              <a:t>Egyedileg vizsgálni kell a bevezetés feltételeit. Az olyan víztípusok esetében, ahol a szükséges hígítási arány biztosan és tartósan fennáll, nem szükséges elővizsgálat.</a:t>
            </a:r>
          </a:p>
          <a:p>
            <a:pPr eaLnBrk="1" hangingPunct="1">
              <a:lnSpc>
                <a:spcPct val="92000"/>
              </a:lnSpc>
            </a:pPr>
            <a:r>
              <a:rPr lang="hu-HU" altLang="hu-HU" sz="2000" smtClean="0">
                <a:latin typeface="Arial" charset="0"/>
                <a:cs typeface="Arial" charset="0"/>
              </a:rPr>
              <a:t>A terhelhetőség számítási szempontok (kémiai összetétel, hőmérséklet, a befogadó hozama, az elkeveredés feltételei, meglévő terhelések).</a:t>
            </a:r>
          </a:p>
          <a:p>
            <a:pPr eaLnBrk="1" hangingPunct="1">
              <a:lnSpc>
                <a:spcPct val="92000"/>
              </a:lnSpc>
            </a:pPr>
            <a:r>
              <a:rPr lang="hu-HU" altLang="hu-HU" sz="2000" smtClean="0">
                <a:latin typeface="Arial" charset="0"/>
                <a:cs typeface="Arial" charset="0"/>
              </a:rPr>
              <a:t>A kedvezőtlen hatás csökkenthető a termálvíz betározásával és a leeresztés befogadó vízjárásához (kettős működésű csatornáknál a vízkormányzáshoz) igazított ütemezésével.</a:t>
            </a:r>
          </a:p>
          <a:p>
            <a:pPr eaLnBrk="1" hangingPunct="1">
              <a:lnSpc>
                <a:spcPct val="92000"/>
              </a:lnSpc>
            </a:pPr>
            <a:r>
              <a:rPr lang="hu-HU" altLang="hu-HU" sz="2000" smtClean="0">
                <a:latin typeface="Arial" charset="0"/>
                <a:cs typeface="Arial" charset="0"/>
              </a:rPr>
              <a:t>Nem megfelelő hígulási viszonyok esetén a szakaszos leeresztés ökológiai hatása kevésbé káros a befogadóra.</a:t>
            </a:r>
          </a:p>
          <a:p>
            <a:pPr eaLnBrk="1" hangingPunct="1">
              <a:lnSpc>
                <a:spcPct val="92000"/>
              </a:lnSpc>
            </a:pPr>
            <a:r>
              <a:rPr lang="hu-HU" altLang="hu-HU" sz="2000" smtClean="0">
                <a:latin typeface="Arial" charset="0"/>
                <a:cs typeface="Arial" charset="0"/>
              </a:rPr>
              <a:t>A komplex vízgazdálkodási szemlélet fontos a probléma megoldásában.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28600" y="228600"/>
            <a:ext cx="8610600" cy="823913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altLang="hu-HU" sz="3200" cap="none" smtClean="0">
                <a:latin typeface="Arial" charset="0"/>
                <a:cs typeface="Arial" charset="0"/>
              </a:rPr>
              <a:t>KÜLÖNBSÉG A HŰTŐVÍZ ÉS A TERMÁLVÍZ BEVEZETÉS KÖZÖTT</a:t>
            </a:r>
          </a:p>
        </p:txBody>
      </p:sp>
      <p:sp>
        <p:nvSpPr>
          <p:cNvPr id="64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84313"/>
            <a:ext cx="8305800" cy="5113337"/>
          </a:xfrm>
        </p:spPr>
        <p:txBody>
          <a:bodyPr/>
          <a:lstStyle/>
          <a:p>
            <a:pPr eaLnBrk="1" hangingPunct="1">
              <a:buClr>
                <a:schemeClr val="folHlink"/>
              </a:buClr>
            </a:pPr>
            <a:r>
              <a:rPr lang="hu-HU" altLang="hu-HU" sz="2800" b="1" smtClean="0">
                <a:latin typeface="Arial" charset="0"/>
                <a:cs typeface="Arial" charset="0"/>
              </a:rPr>
              <a:t>A hűtővíz kivétel felszíni vízből történik, míg a termálvíz FAV-ból származik.</a:t>
            </a:r>
          </a:p>
          <a:p>
            <a:pPr eaLnBrk="1" hangingPunct="1">
              <a:buClr>
                <a:schemeClr val="folHlink"/>
              </a:buClr>
            </a:pPr>
            <a:r>
              <a:rPr lang="hu-HU" altLang="hu-HU" sz="2800" b="1" smtClean="0">
                <a:latin typeface="Arial" charset="0"/>
                <a:cs typeface="Arial" charset="0"/>
              </a:rPr>
              <a:t>A hűtővíz kivételek mennyiségi viszonyai lényegesen nagyobbak, mint a termálvíz kivételeké.</a:t>
            </a:r>
          </a:p>
          <a:p>
            <a:pPr eaLnBrk="1" hangingPunct="1">
              <a:buClr>
                <a:schemeClr val="folHlink"/>
              </a:buClr>
            </a:pPr>
            <a:r>
              <a:rPr lang="hu-HU" altLang="hu-HU" sz="2800" b="1" smtClean="0">
                <a:latin typeface="Arial" charset="0"/>
                <a:cs typeface="Arial" charset="0"/>
              </a:rPr>
              <a:t>A hűtővíz jobbára az energia tartalmában változtatja meg a kivett vizet, a termálvíz minőségében is változást okoz a befogadóban.</a:t>
            </a:r>
            <a:endParaRPr lang="hu-HU" altLang="hu-HU" sz="2800" b="1" smtClean="0">
              <a:solidFill>
                <a:schemeClr val="folHlin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3074" grpId="0" autoUpdateAnimBg="0"/>
      <p:bldP spid="64307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116013" y="0"/>
            <a:ext cx="7497762" cy="708025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altLang="hu-HU" cap="none" smtClean="0">
                <a:latin typeface="Arial" charset="0"/>
                <a:cs typeface="Arial" charset="0"/>
              </a:rPr>
              <a:t>JAVASLATOK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23850" y="1125538"/>
            <a:ext cx="8713788" cy="554355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13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u-HU" altLang="hu-HU" sz="2000" dirty="0" smtClean="0"/>
              <a:t>További egyedi terepi vizsgálatok szükségesek a hatások felmérésére.</a:t>
            </a:r>
          </a:p>
          <a:p>
            <a:pPr eaLnBrk="1" fontAlgn="auto" hangingPunct="1">
              <a:lnSpc>
                <a:spcPct val="13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u-HU" altLang="hu-HU" sz="2000" dirty="0" smtClean="0"/>
              <a:t>Ökológiai hatások tisztázása nagyon fontos lenne (tájidegen és </a:t>
            </a:r>
            <a:r>
              <a:rPr lang="hu-HU" altLang="hu-HU" sz="2000" dirty="0" err="1" smtClean="0"/>
              <a:t>invazív</a:t>
            </a:r>
            <a:r>
              <a:rPr lang="hu-HU" altLang="hu-HU" sz="2000" dirty="0" smtClean="0"/>
              <a:t> fajok sorsa a befogadóban).</a:t>
            </a:r>
          </a:p>
          <a:p>
            <a:pPr eaLnBrk="1" fontAlgn="auto" hangingPunct="1">
              <a:lnSpc>
                <a:spcPct val="13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u-HU" altLang="hu-HU" sz="2000" dirty="0" smtClean="0"/>
              <a:t>Mikrobiológiai vizsgálatok szükségessége (felszíni víz + visszasajtolás)</a:t>
            </a:r>
          </a:p>
          <a:p>
            <a:pPr eaLnBrk="1" fontAlgn="auto" hangingPunct="1">
              <a:lnSpc>
                <a:spcPct val="13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u-HU" altLang="hu-HU" sz="2000" dirty="0" smtClean="0"/>
              <a:t>Az általános szabályok mellett minden esetben egyedileg kell tisztázni a bevezethetőség feltételeit (üzemmenet + hidrológiai állapot + terhelhetőség + egyéb szennyezőanyag bevezetések).</a:t>
            </a:r>
          </a:p>
          <a:p>
            <a:pPr eaLnBrk="1" fontAlgn="auto" hangingPunct="1">
              <a:lnSpc>
                <a:spcPct val="13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hu-HU" altLang="hu-HU" sz="2000" dirty="0" smtClean="0"/>
              <a:t>A kárenyhítő intézkedéseket meg kell határozni az engedélyezés során (pl. tisztítás, </a:t>
            </a:r>
            <a:r>
              <a:rPr lang="hu-HU" altLang="hu-HU" sz="2000" dirty="0" err="1" smtClean="0"/>
              <a:t>tározás</a:t>
            </a:r>
            <a:r>
              <a:rPr lang="hu-HU" altLang="hu-HU" sz="2000" dirty="0" smtClean="0"/>
              <a:t>, időszakos bevezetés, stb.).</a:t>
            </a:r>
          </a:p>
          <a:p>
            <a:pPr marL="0" indent="0" eaLnBrk="1" fontAlgn="auto" hangingPunct="1">
              <a:lnSpc>
                <a:spcPct val="13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u-HU" altLang="hu-HU" sz="2000" dirty="0" smtClean="0"/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u-HU" altLang="hu-HU" sz="2400" dirty="0" smtClean="0">
                <a:solidFill>
                  <a:srgbClr val="D60093"/>
                </a:solidFill>
              </a:rPr>
              <a:t>AZ OKOS ÉS FLEXIBILIS MANAGEMENT, VALAMINT A BEFOGADÓ EGÉSZÉNEK FIGYELEMBE VÉTELE FONTOS!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771775" y="1412875"/>
            <a:ext cx="4419600" cy="14398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6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43213" y="5270500"/>
            <a:ext cx="649287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7" name="Picture 10" descr="ovfLog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19250" y="5229225"/>
            <a:ext cx="652463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10600" cy="8239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altLang="hu-HU" sz="3200" cap="none" smtClean="0">
                <a:latin typeface="Arial" charset="0"/>
                <a:cs typeface="Arial" charset="0"/>
              </a:rPr>
              <a:t>A HŰTŐVÍZ HATÁSA A VÍZMINŐSÉGRE</a:t>
            </a:r>
          </a:p>
        </p:txBody>
      </p:sp>
      <p:sp>
        <p:nvSpPr>
          <p:cNvPr id="64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84313"/>
            <a:ext cx="8305800" cy="4992687"/>
          </a:xfrm>
        </p:spPr>
        <p:txBody>
          <a:bodyPr/>
          <a:lstStyle/>
          <a:p>
            <a:pPr eaLnBrk="1" hangingPunct="1">
              <a:buClr>
                <a:schemeClr val="folHlink"/>
              </a:buClr>
            </a:pPr>
            <a:r>
              <a:rPr lang="hu-HU" altLang="hu-HU" sz="2800" b="1" smtClean="0">
                <a:latin typeface="Arial" charset="0"/>
                <a:cs typeface="Arial" charset="0"/>
              </a:rPr>
              <a:t>Tapasztalatok: Paks, Tisza II., Százhalombatta.</a:t>
            </a:r>
          </a:p>
          <a:p>
            <a:pPr eaLnBrk="1" hangingPunct="1">
              <a:buClr>
                <a:schemeClr val="folHlink"/>
              </a:buClr>
            </a:pPr>
            <a:r>
              <a:rPr lang="hu-HU" altLang="hu-HU" sz="2800" b="1" smtClean="0">
                <a:latin typeface="Arial" charset="0"/>
                <a:cs typeface="Arial" charset="0"/>
              </a:rPr>
              <a:t>Folyók és tavak, mint vízforrások, közti különbség.</a:t>
            </a:r>
          </a:p>
          <a:p>
            <a:pPr eaLnBrk="1" hangingPunct="1">
              <a:buClr>
                <a:schemeClr val="folHlink"/>
              </a:buClr>
            </a:pPr>
            <a:r>
              <a:rPr lang="hu-HU" altLang="hu-HU" sz="2800" b="1" smtClean="0">
                <a:latin typeface="Arial" charset="0"/>
                <a:cs typeface="Arial" charset="0"/>
              </a:rPr>
              <a:t>A vízkémiai változáshoz min 10 %-os melegvíz hozam kell.</a:t>
            </a:r>
          </a:p>
          <a:p>
            <a:pPr eaLnBrk="1" hangingPunct="1">
              <a:buClr>
                <a:schemeClr val="folHlink"/>
              </a:buClr>
            </a:pPr>
            <a:r>
              <a:rPr lang="hu-HU" altLang="hu-HU" sz="2800" b="1" smtClean="0">
                <a:latin typeface="Arial" charset="0"/>
                <a:cs typeface="Arial" charset="0"/>
              </a:rPr>
              <a:t>Romló oxigénviszonyok (Tisza II.).</a:t>
            </a:r>
          </a:p>
          <a:p>
            <a:pPr eaLnBrk="1" hangingPunct="1">
              <a:buClr>
                <a:schemeClr val="folHlink"/>
              </a:buClr>
            </a:pPr>
            <a:r>
              <a:rPr lang="hu-HU" altLang="hu-HU" sz="2800" b="1" smtClean="0">
                <a:latin typeface="Arial" charset="0"/>
                <a:cs typeface="Arial" charset="0"/>
              </a:rPr>
              <a:t>Egyébként nem jelentős vízkémiai hatás.</a:t>
            </a:r>
            <a:endParaRPr lang="hu-HU" altLang="hu-HU" sz="2800" b="1" smtClean="0">
              <a:solidFill>
                <a:schemeClr val="folHlin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3074" grpId="0" autoUpdateAnimBg="0"/>
      <p:bldP spid="64307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89693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hu-HU" altLang="hu-HU" sz="3200" cap="none" smtClean="0">
                <a:latin typeface="Arial" charset="0"/>
                <a:cs typeface="Arial" charset="0"/>
              </a:rPr>
              <a:t>A HŰTŐVÍZ BEVEZETÉS HATÁSA AZ ÉLŐ SZERVEZETEKRE</a:t>
            </a:r>
          </a:p>
        </p:txBody>
      </p:sp>
      <p:sp>
        <p:nvSpPr>
          <p:cNvPr id="64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folHlink"/>
              </a:buClr>
            </a:pPr>
            <a:r>
              <a:rPr lang="hu-HU" altLang="hu-HU" sz="2800" b="1" smtClean="0">
                <a:latin typeface="Arial" charset="0"/>
                <a:cs typeface="Arial" charset="0"/>
              </a:rPr>
              <a:t>A reakció függ:</a:t>
            </a:r>
            <a:r>
              <a:rPr lang="en-GB" altLang="hu-HU" sz="2800" b="1" smtClean="0">
                <a:latin typeface="Arial" charset="0"/>
                <a:cs typeface="Arial" charset="0"/>
              </a:rPr>
              <a:t/>
            </a:r>
            <a:br>
              <a:rPr lang="en-GB" altLang="hu-HU" sz="2800" b="1" smtClean="0">
                <a:latin typeface="Arial" charset="0"/>
                <a:cs typeface="Arial" charset="0"/>
              </a:rPr>
            </a:br>
            <a:r>
              <a:rPr lang="hu-HU" altLang="hu-HU" sz="2800" b="1" smtClean="0">
                <a:latin typeface="Arial" charset="0"/>
                <a:cs typeface="Arial" charset="0"/>
              </a:rPr>
              <a:t>	A hőtűrésük mértékétől,</a:t>
            </a:r>
            <a:r>
              <a:rPr lang="en-GB" altLang="hu-HU" sz="2800" b="1" smtClean="0">
                <a:latin typeface="Arial" charset="0"/>
                <a:cs typeface="Arial" charset="0"/>
              </a:rPr>
              <a:t/>
            </a:r>
            <a:br>
              <a:rPr lang="en-GB" altLang="hu-HU" sz="2800" b="1" smtClean="0">
                <a:latin typeface="Arial" charset="0"/>
                <a:cs typeface="Arial" charset="0"/>
              </a:rPr>
            </a:br>
            <a:r>
              <a:rPr lang="hu-HU" altLang="hu-HU" sz="2800" b="1" smtClean="0">
                <a:latin typeface="Arial" charset="0"/>
                <a:cs typeface="Arial" charset="0"/>
              </a:rPr>
              <a:t>	A generációs időtől.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None/>
            </a:pPr>
            <a:endParaRPr lang="hu-HU" altLang="hu-HU" sz="2800" b="1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</a:pPr>
            <a:r>
              <a:rPr lang="hu-HU" altLang="hu-HU" sz="2800" b="1" smtClean="0">
                <a:latin typeface="Arial" charset="0"/>
                <a:cs typeface="Arial" charset="0"/>
              </a:rPr>
              <a:t>Rövid generációs idő: társulás szerkezet átrendeződése</a:t>
            </a:r>
            <a:r>
              <a:rPr lang="en-GB" altLang="hu-HU" sz="2800" b="1" smtClean="0">
                <a:latin typeface="Arial" charset="0"/>
                <a:cs typeface="Arial" charset="0"/>
              </a:rPr>
              <a:t/>
            </a:r>
            <a:br>
              <a:rPr lang="en-GB" altLang="hu-HU" sz="2800" b="1" smtClean="0">
                <a:latin typeface="Arial" charset="0"/>
                <a:cs typeface="Arial" charset="0"/>
              </a:rPr>
            </a:br>
            <a:endParaRPr lang="hu-HU" altLang="hu-HU" sz="2800" b="1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</a:pPr>
            <a:r>
              <a:rPr lang="hu-HU" altLang="hu-HU" sz="2800" b="1" smtClean="0">
                <a:latin typeface="Arial" charset="0"/>
                <a:cs typeface="Arial" charset="0"/>
              </a:rPr>
              <a:t>Hosszabb generációs idő: pusztulás (plankton), vagy elvándorlás (halak). </a:t>
            </a:r>
            <a:r>
              <a:rPr lang="en-GB" altLang="hu-HU" sz="2800" b="1" smtClean="0">
                <a:latin typeface="Arial" charset="0"/>
                <a:cs typeface="Arial" charset="0"/>
              </a:rPr>
              <a:t/>
            </a:r>
            <a:br>
              <a:rPr lang="en-GB" altLang="hu-HU" sz="2800" b="1" smtClean="0">
                <a:latin typeface="Arial" charset="0"/>
                <a:cs typeface="Arial" charset="0"/>
              </a:rPr>
            </a:br>
            <a:endParaRPr lang="hu-HU" altLang="hu-HU" sz="28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64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64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64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098" grpId="0" autoUpdateAnimBg="0"/>
      <p:bldP spid="64409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239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u-HU" altLang="hu-HU" sz="4000" dirty="0"/>
              <a:t>BAKTERIOPLANKTON</a:t>
            </a:r>
          </a:p>
        </p:txBody>
      </p:sp>
      <p:sp>
        <p:nvSpPr>
          <p:cNvPr id="64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folHlink"/>
              </a:buClr>
            </a:pPr>
            <a:r>
              <a:rPr lang="hu-HU" altLang="hu-HU" b="1" smtClean="0">
                <a:latin typeface="Arial" charset="0"/>
                <a:cs typeface="Arial" charset="0"/>
              </a:rPr>
              <a:t>A VKI nem foglalkozik ezzel az élőlény együttessel, de szerepe fontos az ökoszisztémában.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</a:pPr>
            <a:r>
              <a:rPr lang="hu-HU" altLang="hu-HU" b="1" smtClean="0">
                <a:latin typeface="Arial" charset="0"/>
                <a:cs typeface="Arial" charset="0"/>
              </a:rPr>
              <a:t>Könnyen alkalmazkodó társulás.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</a:pPr>
            <a:r>
              <a:rPr lang="hu-HU" altLang="hu-HU" b="1" smtClean="0">
                <a:latin typeface="Arial" charset="0"/>
                <a:cs typeface="Arial" charset="0"/>
              </a:rPr>
              <a:t>Gyors generációs idő.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</a:pPr>
            <a:r>
              <a:rPr lang="hu-HU" altLang="hu-HU" b="1" smtClean="0">
                <a:latin typeface="Arial" charset="0"/>
                <a:cs typeface="Arial" charset="0"/>
              </a:rPr>
              <a:t>Főként a struktúra átrendeződésével reagál.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</a:pPr>
            <a:r>
              <a:rPr lang="hu-HU" altLang="hu-HU" b="1" smtClean="0">
                <a:latin typeface="Arial" charset="0"/>
                <a:cs typeface="Arial" charset="0"/>
              </a:rPr>
              <a:t>Pszichrofil -- termofil baktériumok.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</a:pPr>
            <a:r>
              <a:rPr lang="hu-HU" altLang="hu-HU" b="1" smtClean="0">
                <a:latin typeface="Arial" charset="0"/>
                <a:cs typeface="Arial" charset="0"/>
              </a:rPr>
              <a:t>Paksi és tiszai tapasztalatok.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</a:pPr>
            <a:r>
              <a:rPr lang="hu-HU" altLang="hu-HU" b="1" smtClean="0">
                <a:latin typeface="Arial" charset="0"/>
                <a:cs typeface="Arial" charset="0"/>
              </a:rPr>
              <a:t>Hőszennyezés hatása a patogénekre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64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64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64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64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64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64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64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22" grpId="0" autoUpdateAnimBg="0"/>
      <p:bldP spid="64512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u-HU" altLang="hu-HU" sz="4000" dirty="0"/>
              <a:t>FITOPLANKTON</a:t>
            </a:r>
          </a:p>
        </p:txBody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folHlink"/>
              </a:buClr>
            </a:pPr>
            <a:r>
              <a:rPr lang="hu-HU" altLang="hu-HU" sz="2800" b="1" smtClean="0">
                <a:latin typeface="Arial" charset="0"/>
                <a:cs typeface="Arial" charset="0"/>
              </a:rPr>
              <a:t>A T</a:t>
            </a:r>
            <a:r>
              <a:rPr lang="hu-HU" altLang="hu-HU" sz="2800" b="1" baseline="-25000" smtClean="0">
                <a:latin typeface="Arial" charset="0"/>
                <a:cs typeface="Arial" charset="0"/>
              </a:rPr>
              <a:t>max</a:t>
            </a:r>
            <a:r>
              <a:rPr lang="hu-HU" altLang="hu-HU" sz="2800" b="1" smtClean="0">
                <a:latin typeface="Arial" charset="0"/>
                <a:cs typeface="Arial" charset="0"/>
              </a:rPr>
              <a:t> fontosabb tényező, mint a </a:t>
            </a:r>
            <a:r>
              <a:rPr lang="hu-HU" altLang="hu-HU" sz="2800" b="1" smtClean="0">
                <a:latin typeface="Arial" charset="0"/>
                <a:cs typeface="Arial" charset="0"/>
                <a:sym typeface="Symbol" pitchFamily="18" charset="2"/>
              </a:rPr>
              <a:t></a:t>
            </a:r>
            <a:r>
              <a:rPr lang="hu-HU" altLang="hu-HU" sz="2800" b="1" smtClean="0">
                <a:latin typeface="Arial" charset="0"/>
                <a:cs typeface="Arial" charset="0"/>
              </a:rPr>
              <a:t>T.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None/>
            </a:pPr>
            <a:endParaRPr lang="hu-HU" altLang="hu-HU" sz="2800" b="1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</a:pPr>
            <a:r>
              <a:rPr lang="hu-HU" altLang="hu-HU" sz="2800" b="1" smtClean="0">
                <a:latin typeface="Arial" charset="0"/>
                <a:cs typeface="Arial" charset="0"/>
              </a:rPr>
              <a:t>A javasolt felső hőmérsékleti határ 28 </a:t>
            </a:r>
            <a:r>
              <a:rPr lang="hu-HU" altLang="hu-HU" sz="2800" b="1" baseline="30000" smtClean="0">
                <a:latin typeface="Arial" charset="0"/>
                <a:cs typeface="Arial" charset="0"/>
              </a:rPr>
              <a:t>o</a:t>
            </a:r>
            <a:r>
              <a:rPr lang="hu-HU" altLang="hu-HU" sz="2800" b="1" smtClean="0">
                <a:latin typeface="Arial" charset="0"/>
                <a:cs typeface="Arial" charset="0"/>
              </a:rPr>
              <a:t>C.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None/>
            </a:pPr>
            <a:endParaRPr lang="hu-HU" altLang="hu-HU" sz="2800" b="1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</a:pPr>
            <a:r>
              <a:rPr lang="hu-HU" altLang="hu-HU" sz="2800" b="1" smtClean="0">
                <a:latin typeface="Arial" charset="0"/>
                <a:cs typeface="Arial" charset="0"/>
              </a:rPr>
              <a:t>A </a:t>
            </a:r>
            <a:r>
              <a:rPr lang="hu-HU" altLang="hu-HU" sz="2800" b="1" smtClean="0">
                <a:latin typeface="Arial" charset="0"/>
                <a:cs typeface="Arial" charset="0"/>
                <a:sym typeface="Symbol" pitchFamily="18" charset="2"/>
              </a:rPr>
              <a:t></a:t>
            </a:r>
            <a:r>
              <a:rPr lang="hu-HU" altLang="hu-HU" sz="2800" b="1" smtClean="0">
                <a:latin typeface="Arial" charset="0"/>
                <a:cs typeface="Arial" charset="0"/>
              </a:rPr>
              <a:t>T értéke max.12 </a:t>
            </a:r>
            <a:r>
              <a:rPr lang="hu-HU" altLang="hu-HU" sz="2800" b="1" baseline="30000" smtClean="0">
                <a:latin typeface="Arial" charset="0"/>
                <a:cs typeface="Arial" charset="0"/>
              </a:rPr>
              <a:t>o</a:t>
            </a:r>
            <a:r>
              <a:rPr lang="hu-HU" altLang="hu-HU" sz="2800" b="1" smtClean="0">
                <a:latin typeface="Arial" charset="0"/>
                <a:cs typeface="Arial" charset="0"/>
              </a:rPr>
              <a:t>C.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</a:pPr>
            <a:endParaRPr lang="hu-HU" altLang="hu-HU" sz="2800" b="1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</a:pPr>
            <a:r>
              <a:rPr lang="hu-HU" altLang="hu-HU" sz="2800" b="1" smtClean="0">
                <a:latin typeface="Arial" charset="0"/>
                <a:cs typeface="Arial" charset="0"/>
              </a:rPr>
              <a:t>Kovaalgák helyett cianobaktériumok.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None/>
            </a:pPr>
            <a:endParaRPr lang="hu-HU" altLang="hu-HU" sz="2800" b="1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</a:pPr>
            <a:r>
              <a:rPr lang="hu-HU" altLang="hu-HU" sz="2800" b="1" smtClean="0">
                <a:latin typeface="Arial" charset="0"/>
                <a:cs typeface="Arial" charset="0"/>
              </a:rPr>
              <a:t>Mechanikai tényezők hatása.</a:t>
            </a:r>
            <a:r>
              <a:rPr lang="en-GB" altLang="hu-HU" sz="2800" b="1" smtClean="0">
                <a:latin typeface="Arial" charset="0"/>
                <a:cs typeface="Arial" charset="0"/>
              </a:rPr>
              <a:t/>
            </a:r>
            <a:br>
              <a:rPr lang="en-GB" altLang="hu-HU" sz="2800" b="1" smtClean="0">
                <a:latin typeface="Arial" charset="0"/>
                <a:cs typeface="Arial" charset="0"/>
              </a:rPr>
            </a:br>
            <a:endParaRPr lang="hu-HU" altLang="hu-HU" sz="28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64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64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64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64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64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146" grpId="0" autoUpdateAnimBg="0"/>
      <p:bldP spid="64614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u-HU" altLang="hu-HU" sz="4000" dirty="0"/>
              <a:t>ZOOPLANKTON</a:t>
            </a:r>
          </a:p>
        </p:txBody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4582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folHlink"/>
              </a:buClr>
            </a:pPr>
            <a:r>
              <a:rPr lang="hu-HU" altLang="hu-HU" b="1" smtClean="0">
                <a:latin typeface="Arial" charset="0"/>
                <a:cs typeface="Arial" charset="0"/>
              </a:rPr>
              <a:t>A VKI nem foglalkozik ezzel az élőlény együttessel sem, de szerepe fontos az ökoszisztémában.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</a:pPr>
            <a:r>
              <a:rPr lang="hu-HU" altLang="hu-HU" b="1" smtClean="0">
                <a:latin typeface="Arial" charset="0"/>
                <a:cs typeface="Arial" charset="0"/>
              </a:rPr>
              <a:t>A mechanikai stressz fontosabb tényező, mint a </a:t>
            </a:r>
            <a:r>
              <a:rPr lang="hu-HU" altLang="hu-HU" b="1" smtClean="0">
                <a:latin typeface="Arial" charset="0"/>
                <a:cs typeface="Arial" charset="0"/>
                <a:sym typeface="Symbol" pitchFamily="18" charset="2"/>
              </a:rPr>
              <a:t></a:t>
            </a:r>
            <a:r>
              <a:rPr lang="hu-HU" altLang="hu-HU" b="1" smtClean="0">
                <a:latin typeface="Arial" charset="0"/>
                <a:cs typeface="Arial" charset="0"/>
              </a:rPr>
              <a:t>T.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</a:pPr>
            <a:r>
              <a:rPr lang="hu-HU" altLang="hu-HU" b="1" smtClean="0">
                <a:latin typeface="Arial" charset="0"/>
                <a:cs typeface="Arial" charset="0"/>
              </a:rPr>
              <a:t>A hőstresszel járó pusztulás 10 % alatti, ha a hőmérséklet 29 </a:t>
            </a:r>
            <a:r>
              <a:rPr lang="hu-HU" altLang="hu-HU" b="1" baseline="30000" smtClean="0">
                <a:latin typeface="Arial" charset="0"/>
                <a:cs typeface="Arial" charset="0"/>
              </a:rPr>
              <a:t>o</a:t>
            </a:r>
            <a:r>
              <a:rPr lang="hu-HU" altLang="hu-HU" b="1" smtClean="0">
                <a:latin typeface="Arial" charset="0"/>
                <a:cs typeface="Arial" charset="0"/>
              </a:rPr>
              <a:t>C alatti.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</a:pPr>
            <a:r>
              <a:rPr lang="hu-HU" altLang="hu-HU" b="1" smtClean="0">
                <a:latin typeface="Arial" charset="0"/>
                <a:cs typeface="Arial" charset="0"/>
              </a:rPr>
              <a:t>A </a:t>
            </a:r>
            <a:r>
              <a:rPr lang="hu-HU" altLang="hu-HU" b="1" smtClean="0">
                <a:latin typeface="Arial" charset="0"/>
                <a:cs typeface="Arial" charset="0"/>
                <a:sym typeface="Symbol" pitchFamily="18" charset="2"/>
              </a:rPr>
              <a:t></a:t>
            </a:r>
            <a:r>
              <a:rPr lang="hu-HU" altLang="hu-HU" b="1" smtClean="0">
                <a:latin typeface="Arial" charset="0"/>
                <a:cs typeface="Arial" charset="0"/>
              </a:rPr>
              <a:t>T értéke 15-17 </a:t>
            </a:r>
            <a:r>
              <a:rPr lang="hu-HU" altLang="hu-HU" b="1" baseline="30000" smtClean="0">
                <a:latin typeface="Arial" charset="0"/>
                <a:cs typeface="Arial" charset="0"/>
              </a:rPr>
              <a:t>o</a:t>
            </a:r>
            <a:r>
              <a:rPr lang="hu-HU" altLang="hu-HU" b="1" smtClean="0">
                <a:latin typeface="Arial" charset="0"/>
                <a:cs typeface="Arial" charset="0"/>
              </a:rPr>
              <a:t>C között változott. </a:t>
            </a:r>
            <a:r>
              <a:rPr lang="en-GB" altLang="hu-HU" b="1" smtClean="0">
                <a:latin typeface="Arial" charset="0"/>
                <a:cs typeface="Arial" charset="0"/>
              </a:rPr>
              <a:t/>
            </a:r>
            <a:br>
              <a:rPr lang="en-GB" altLang="hu-HU" b="1" smtClean="0">
                <a:latin typeface="Arial" charset="0"/>
                <a:cs typeface="Arial" charset="0"/>
              </a:rPr>
            </a:br>
            <a:endParaRPr lang="hu-HU" altLang="hu-HU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0" grpId="0" autoUpdateAnimBg="0"/>
      <p:bldP spid="64717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44450"/>
            <a:ext cx="5708650" cy="936625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hu-HU" altLang="hu-HU" sz="3200" dirty="0"/>
              <a:t>ÉLŐBEVONAT</a:t>
            </a:r>
          </a:p>
        </p:txBody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362200"/>
            <a:ext cx="8610600" cy="37338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Clr>
                <a:schemeClr val="folHlink"/>
              </a:buClr>
            </a:pPr>
            <a:r>
              <a:rPr lang="hu-HU" altLang="hu-HU" b="1" smtClean="0">
                <a:latin typeface="Arial" charset="0"/>
                <a:cs typeface="Arial" charset="0"/>
              </a:rPr>
              <a:t>Helyben maradó társulás.</a:t>
            </a:r>
          </a:p>
          <a:p>
            <a:pPr eaLnBrk="1" hangingPunct="1">
              <a:lnSpc>
                <a:spcPct val="110000"/>
              </a:lnSpc>
              <a:buClr>
                <a:schemeClr val="folHlink"/>
              </a:buClr>
            </a:pPr>
            <a:r>
              <a:rPr lang="hu-HU" altLang="hu-HU" b="1" smtClean="0">
                <a:latin typeface="Arial" charset="0"/>
                <a:cs typeface="Arial" charset="0"/>
              </a:rPr>
              <a:t>T</a:t>
            </a:r>
            <a:r>
              <a:rPr lang="hu-HU" altLang="hu-HU" b="1" baseline="-25000" smtClean="0">
                <a:latin typeface="Arial" charset="0"/>
                <a:cs typeface="Arial" charset="0"/>
              </a:rPr>
              <a:t>max</a:t>
            </a:r>
            <a:r>
              <a:rPr lang="hu-HU" altLang="hu-HU" b="1" smtClean="0">
                <a:latin typeface="Arial" charset="0"/>
                <a:cs typeface="Arial" charset="0"/>
              </a:rPr>
              <a:t> = 25 </a:t>
            </a:r>
            <a:r>
              <a:rPr lang="hu-HU" altLang="hu-HU" b="1" baseline="30000" smtClean="0">
                <a:latin typeface="Arial" charset="0"/>
                <a:cs typeface="Arial" charset="0"/>
              </a:rPr>
              <a:t>o</a:t>
            </a:r>
            <a:r>
              <a:rPr lang="hu-HU" altLang="hu-HU" b="1" smtClean="0">
                <a:latin typeface="Arial" charset="0"/>
                <a:cs typeface="Arial" charset="0"/>
              </a:rPr>
              <a:t>C.</a:t>
            </a:r>
          </a:p>
          <a:p>
            <a:pPr eaLnBrk="1" hangingPunct="1">
              <a:lnSpc>
                <a:spcPct val="110000"/>
              </a:lnSpc>
              <a:buClr>
                <a:schemeClr val="folHlink"/>
              </a:buClr>
            </a:pPr>
            <a:r>
              <a:rPr lang="hu-HU" altLang="hu-HU" b="1" smtClean="0">
                <a:latin typeface="Arial" charset="0"/>
                <a:cs typeface="Arial" charset="0"/>
              </a:rPr>
              <a:t>Bevonat-képződési problémák a hűtőrendszerben (pl. vándorkagyló, mohaállat stb.).</a:t>
            </a:r>
            <a:r>
              <a:rPr lang="en-GB" altLang="hu-HU" b="1" smtClean="0">
                <a:latin typeface="Arial" charset="0"/>
                <a:cs typeface="Arial" charset="0"/>
              </a:rPr>
              <a:t/>
            </a:r>
            <a:br>
              <a:rPr lang="en-GB" altLang="hu-HU" b="1" smtClean="0">
                <a:latin typeface="Arial" charset="0"/>
                <a:cs typeface="Arial" charset="0"/>
              </a:rPr>
            </a:br>
            <a:endParaRPr lang="hu-HU" altLang="hu-HU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64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64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64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8194" grpId="0" autoUpdateAnimBg="0"/>
      <p:bldP spid="64819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88913"/>
            <a:ext cx="8686800" cy="7191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u-HU" altLang="hu-HU" sz="3200" dirty="0"/>
              <a:t>MAKROSZKÓPIKUS GERINCTELENEK</a:t>
            </a:r>
          </a:p>
        </p:txBody>
      </p:sp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folHlink"/>
              </a:buClr>
            </a:pPr>
            <a:r>
              <a:rPr lang="hu-HU" altLang="hu-HU" b="1" smtClean="0">
                <a:latin typeface="Arial" charset="0"/>
                <a:cs typeface="Arial" charset="0"/>
              </a:rPr>
              <a:t>Jobbára helyben maradó élőlény együttes.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</a:pPr>
            <a:r>
              <a:rPr lang="hu-HU" altLang="hu-HU" b="1" smtClean="0">
                <a:latin typeface="Arial" charset="0"/>
                <a:cs typeface="Arial" charset="0"/>
              </a:rPr>
              <a:t>Fontos fokmérői a víz ökológiai állapotának.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</a:pPr>
            <a:r>
              <a:rPr lang="hu-HU" altLang="hu-HU" b="1" smtClean="0">
                <a:latin typeface="Arial" charset="0"/>
                <a:cs typeface="Arial" charset="0"/>
              </a:rPr>
              <a:t>LT</a:t>
            </a:r>
            <a:r>
              <a:rPr lang="hu-HU" altLang="hu-HU" b="1" baseline="-25000" smtClean="0">
                <a:latin typeface="Arial" charset="0"/>
                <a:cs typeface="Arial" charset="0"/>
              </a:rPr>
              <a:t>50</a:t>
            </a:r>
            <a:r>
              <a:rPr lang="hu-HU" altLang="hu-HU" b="1" smtClean="0">
                <a:latin typeface="Arial" charset="0"/>
                <a:cs typeface="Arial" charset="0"/>
              </a:rPr>
              <a:t> és LT</a:t>
            </a:r>
            <a:r>
              <a:rPr lang="hu-HU" altLang="hu-HU" b="1" baseline="-25000" smtClean="0">
                <a:latin typeface="Arial" charset="0"/>
                <a:cs typeface="Arial" charset="0"/>
              </a:rPr>
              <a:t>100</a:t>
            </a:r>
            <a:r>
              <a:rPr lang="hu-HU" altLang="hu-HU" b="1" smtClean="0">
                <a:latin typeface="Arial" charset="0"/>
                <a:cs typeface="Arial" charset="0"/>
              </a:rPr>
              <a:t> értéke általában 30 </a:t>
            </a:r>
            <a:r>
              <a:rPr lang="hu-HU" altLang="hu-HU" b="1" baseline="30000" smtClean="0">
                <a:latin typeface="Arial" charset="0"/>
                <a:cs typeface="Arial" charset="0"/>
              </a:rPr>
              <a:t>o</a:t>
            </a:r>
            <a:r>
              <a:rPr lang="hu-HU" altLang="hu-HU" b="1" smtClean="0">
                <a:latin typeface="Arial" charset="0"/>
                <a:cs typeface="Arial" charset="0"/>
              </a:rPr>
              <a:t>C alatti, 28 </a:t>
            </a:r>
            <a:r>
              <a:rPr lang="hu-HU" altLang="hu-HU" b="1" baseline="30000" smtClean="0">
                <a:latin typeface="Arial" charset="0"/>
                <a:cs typeface="Arial" charset="0"/>
              </a:rPr>
              <a:t>o</a:t>
            </a:r>
            <a:r>
              <a:rPr lang="hu-HU" altLang="hu-HU" b="1" smtClean="0">
                <a:latin typeface="Arial" charset="0"/>
                <a:cs typeface="Arial" charset="0"/>
              </a:rPr>
              <a:t>C -os T</a:t>
            </a:r>
            <a:r>
              <a:rPr lang="hu-HU" altLang="hu-HU" b="1" baseline="-25000" smtClean="0">
                <a:latin typeface="Arial" charset="0"/>
                <a:cs typeface="Arial" charset="0"/>
              </a:rPr>
              <a:t>max</a:t>
            </a:r>
            <a:r>
              <a:rPr lang="hu-HU" altLang="hu-HU" b="1" smtClean="0">
                <a:latin typeface="Arial" charset="0"/>
                <a:cs typeface="Arial" charset="0"/>
              </a:rPr>
              <a:t> engedhető meg.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</a:pPr>
            <a:r>
              <a:rPr lang="hu-HU" altLang="hu-HU" b="1" smtClean="0">
                <a:latin typeface="Arial" charset="0"/>
                <a:cs typeface="Arial" charset="0"/>
              </a:rPr>
              <a:t>A dunai hőcsóvában az erőmű működése óta csökkent az üledék fauna fajszáma.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9218" grpId="0" autoUpdateAnimBg="0"/>
      <p:bldP spid="649219" grpId="0" build="p" autoUpdateAnimBg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</TotalTime>
  <Words>917</Words>
  <Application>Microsoft Office PowerPoint</Application>
  <PresentationFormat>On-screen Show (4:3)</PresentationFormat>
  <Paragraphs>152</Paragraphs>
  <Slides>21</Slides>
  <Notes>11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Tervezősablon</vt:lpstr>
      </vt:variant>
      <vt:variant>
        <vt:i4>5</vt:i4>
      </vt:variant>
      <vt:variant>
        <vt:lpstr>Diacímek</vt:lpstr>
      </vt:variant>
      <vt:variant>
        <vt:i4>21</vt:i4>
      </vt:variant>
    </vt:vector>
  </HeadingPairs>
  <TitlesOfParts>
    <vt:vector size="30" baseType="lpstr">
      <vt:lpstr>Arial</vt:lpstr>
      <vt:lpstr>Calibri</vt:lpstr>
      <vt:lpstr>Wingdings</vt:lpstr>
      <vt:lpstr>Symbol</vt:lpstr>
      <vt:lpstr>Office-téma</vt:lpstr>
      <vt:lpstr>Office-téma</vt:lpstr>
      <vt:lpstr>Office-téma</vt:lpstr>
      <vt:lpstr>Office-téma</vt:lpstr>
      <vt:lpstr>Office-téma</vt:lpstr>
      <vt:lpstr>A VÍZGYŰJTŐ-GAZDÁLKODÁSI TERVEZÉS ENERGIAGAZDÁLKODÁSSAL KAPCSOLATOS EREDMÉNYEI, AZ INTÉZKEDÉSEK PROGRAMJA - VÍZMINŐSÉG-VÉDELEM, TERHELÉSCSÖKKENTÉS ORSZÁGOS FÓRUM  DR. SZILÁGYI FERENC (BME VKKT): AZ ENERGIAIPARHOZ KAPCSOLÓDÓ TERMÁLVÍZ ÉS HŰTŐVÍZ BEVEZETÉSEK VÍZMINŐSÉGI KÉRDÉSEI</vt:lpstr>
      <vt:lpstr>KÜLÖNBSÉG A HŰTŐVÍZ ÉS A TERMÁLVÍZ BEVEZETÉS KÖZÖTT</vt:lpstr>
      <vt:lpstr>A HŰTŐVÍZ HATÁSA A VÍZMINŐSÉGRE</vt:lpstr>
      <vt:lpstr>A HŰTŐVÍZ BEVEZETÉS HATÁSA AZ ÉLŐ SZERVEZETEKRE</vt:lpstr>
      <vt:lpstr>BAKTERIOPLANKTON</vt:lpstr>
      <vt:lpstr>FITOPLANKTON</vt:lpstr>
      <vt:lpstr>ZOOPLANKTON</vt:lpstr>
      <vt:lpstr>ÉLŐBEVONAT</vt:lpstr>
      <vt:lpstr>MAKROSZKÓPIKUS GERINCTELENEK</vt:lpstr>
      <vt:lpstr>HALÁLLOMÁNY</vt:lpstr>
      <vt:lpstr>HATÁRÉRTÉKEK, ELŐÍRÁSOK</vt:lpstr>
      <vt:lpstr>12. dia</vt:lpstr>
      <vt:lpstr>TERMÁLVÍZ BEVEZETÉSEK VIZSGÁLATA (1)</vt:lpstr>
      <vt:lpstr>14. dia</vt:lpstr>
      <vt:lpstr>15. dia</vt:lpstr>
      <vt:lpstr>SZABÁLYOZÁSI LEHETŐSÉGEK (1)</vt:lpstr>
      <vt:lpstr>SZABÁLYOZÁSI LEHETŐSÉGEK (2)</vt:lpstr>
      <vt:lpstr>SZABÁLYOZÁSI LEHETŐSÉGEK (3)</vt:lpstr>
      <vt:lpstr>KÖVETKEZTETÉSEK</vt:lpstr>
      <vt:lpstr>JAVASLATOK</vt:lpstr>
      <vt:lpstr>KÖSZÖNÖM  A FIGYELMET!</vt:lpstr>
    </vt:vector>
  </TitlesOfParts>
  <Company>novak.adam@gmail.com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szilagyi</cp:lastModifiedBy>
  <cp:revision>59</cp:revision>
  <dcterms:created xsi:type="dcterms:W3CDTF">2014-03-03T11:13:53Z</dcterms:created>
  <dcterms:modified xsi:type="dcterms:W3CDTF">2015-09-01T09:50:30Z</dcterms:modified>
</cp:coreProperties>
</file>