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71" r:id="rId9"/>
    <p:sldId id="272" r:id="rId10"/>
    <p:sldId id="273" r:id="rId11"/>
    <p:sldId id="274" r:id="rId12"/>
    <p:sldId id="275" r:id="rId13"/>
    <p:sldId id="268" r:id="rId14"/>
    <p:sldId id="276" r:id="rId15"/>
    <p:sldId id="277" r:id="rId16"/>
    <p:sldId id="279" r:id="rId17"/>
    <p:sldId id="280" r:id="rId18"/>
    <p:sldId id="269" r:id="rId19"/>
    <p:sldId id="281" r:id="rId20"/>
    <p:sldId id="282" r:id="rId21"/>
    <p:sldId id="283" r:id="rId22"/>
    <p:sldId id="284" r:id="rId23"/>
    <p:sldId id="285" r:id="rId24"/>
    <p:sldId id="264" r:id="rId25"/>
    <p:sldId id="258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5" autoAdjust="0"/>
    <p:restoredTop sz="94533" autoAdjust="0"/>
  </p:normalViewPr>
  <p:slideViewPr>
    <p:cSldViewPr snapToObjects="1">
      <p:cViewPr varScale="1">
        <p:scale>
          <a:sx n="104" d="100"/>
          <a:sy n="104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7C67B9-9DAA-4D0C-9891-E14A84EC5075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0A5840-5076-4E5F-B060-8A88DAB5DF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2586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3315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123026-22EC-462B-AC1D-E580D5955A25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650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6387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D71857-D276-4E33-BEBA-8A5D4A844057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516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9B4BA-54E3-4B74-A589-548FA2DB6AB3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39D08-A872-475D-8C07-E1EF2B36C11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70948-F06B-43C4-B93F-BC7594CB1065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7B74-D0C6-44FE-BCAF-D89EDB717C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F8726-F446-4E7C-B1D0-DDC7EE5D70EF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E468F-2CB1-4676-889F-538D1593056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483B-76DB-4C46-BB17-2EADE14A45C0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B2C4-4160-47BF-B0AC-B326324AAD0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B31D3-2C88-4E99-8951-DA738636B71D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019CA-61F3-48D2-9DC6-EEAF55BD0D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81FAE-1798-408C-8DCE-AD59887D3888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49B16-9904-4C35-965F-FBB91A026D1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76CE7-CE60-4054-A5B8-3F102A5AB6BE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E0C05-84DF-4BB2-970B-87C66BCAFC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51B506-0F67-4453-AA17-A03F6B855FD1}" type="datetimeFigureOut">
              <a:rPr lang="hu-HU"/>
              <a:pPr>
                <a:defRPr/>
              </a:pPr>
              <a:t>2015.09.04.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100ACD-827F-465D-A28E-B321F84DD82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9" r:id="rId3"/>
    <p:sldLayoutId id="2147483666" r:id="rId4"/>
    <p:sldLayoutId id="2147483665" r:id="rId5"/>
    <p:sldLayoutId id="2147483670" r:id="rId6"/>
    <p:sldLayoutId id="2147483664" r:id="rId7"/>
    <p:sldLayoutId id="2147483663" r:id="rId8"/>
    <p:sldLayoutId id="214748367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956550" cy="38877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u-HU" sz="2800" cap="none" dirty="0" smtClean="0">
                <a:latin typeface="Arial" charset="0"/>
                <a:cs typeface="Arial" charset="0"/>
              </a:rPr>
              <a:t>A VKI SZERINTI MENTESSÉGEK ALKALMAZÁSA</a:t>
            </a:r>
            <a:br>
              <a:rPr lang="hu-HU" sz="2800" cap="none" dirty="0" smtClean="0">
                <a:latin typeface="Arial" charset="0"/>
                <a:cs typeface="Arial" charset="0"/>
              </a:rPr>
            </a:br>
            <a:r>
              <a:rPr lang="hu-HU" sz="2800" cap="none" dirty="0" smtClean="0">
                <a:latin typeface="Arial" charset="0"/>
                <a:cs typeface="Arial" charset="0"/>
              </a:rPr>
              <a:t/>
            </a:r>
            <a:br>
              <a:rPr lang="hu-HU" sz="2800" cap="none" dirty="0" smtClean="0">
                <a:latin typeface="Arial" charset="0"/>
                <a:cs typeface="Arial" charset="0"/>
              </a:rPr>
            </a:br>
            <a:r>
              <a:rPr lang="hu-HU" sz="2000" i="1" cap="none" dirty="0" smtClean="0">
                <a:latin typeface="Arial" charset="0"/>
                <a:cs typeface="Arial" charset="0"/>
              </a:rPr>
              <a:t>ORSZÁGOS FÓRUM</a:t>
            </a:r>
            <a:r>
              <a:rPr lang="hu-HU" sz="2800" cap="none" dirty="0" smtClean="0">
                <a:latin typeface="Arial" charset="0"/>
                <a:cs typeface="Arial" charset="0"/>
              </a:rPr>
              <a:t/>
            </a:r>
            <a:br>
              <a:rPr lang="hu-HU" sz="2800" cap="none" dirty="0" smtClean="0">
                <a:latin typeface="Arial" charset="0"/>
                <a:cs typeface="Arial" charset="0"/>
              </a:rPr>
            </a:br>
            <a:r>
              <a:rPr lang="hu-HU" sz="2800" cap="none" dirty="0" smtClean="0">
                <a:latin typeface="Arial" charset="0"/>
                <a:cs typeface="Arial" charset="0"/>
              </a:rPr>
              <a:t/>
            </a:r>
            <a:br>
              <a:rPr lang="hu-HU" sz="2800" cap="none" dirty="0" smtClean="0">
                <a:latin typeface="Arial" charset="0"/>
                <a:cs typeface="Arial" charset="0"/>
              </a:rPr>
            </a:br>
            <a:r>
              <a:rPr lang="hu-HU" sz="2800" cap="none" dirty="0" smtClean="0">
                <a:latin typeface="Arial" charset="0"/>
                <a:cs typeface="Arial" charset="0"/>
              </a:rPr>
              <a:t>AZ ELŐADÁS CÍME </a:t>
            </a:r>
            <a:r>
              <a:rPr lang="hu-HU" sz="2400" cap="none" dirty="0" smtClean="0">
                <a:latin typeface="Arial" charset="0"/>
                <a:cs typeface="Arial" charset="0"/>
              </a:rPr>
              <a:t>A mentességek gazdasági, társadalmi  szempontjai </a:t>
            </a:r>
            <a:br>
              <a:rPr lang="hu-HU" sz="2400" cap="none" dirty="0" smtClean="0">
                <a:latin typeface="Arial" charset="0"/>
                <a:cs typeface="Arial" charset="0"/>
              </a:rPr>
            </a:br>
            <a:r>
              <a:rPr lang="hu-HU" sz="2400" cap="none" dirty="0" smtClean="0">
                <a:latin typeface="Arial" charset="0"/>
                <a:cs typeface="Arial" charset="0"/>
              </a:rPr>
              <a:t/>
            </a:r>
            <a:br>
              <a:rPr lang="hu-HU" sz="2400" cap="none" dirty="0" smtClean="0">
                <a:latin typeface="Arial" charset="0"/>
                <a:cs typeface="Arial" charset="0"/>
              </a:rPr>
            </a:br>
            <a:r>
              <a:rPr lang="hu-HU" sz="2400" cap="none" dirty="0" smtClean="0">
                <a:latin typeface="Arial" charset="0"/>
                <a:cs typeface="Arial" charset="0"/>
              </a:rPr>
              <a:t>Rákosi Judit ÖKO </a:t>
            </a:r>
            <a:r>
              <a:rPr lang="hu-HU" sz="2400" cap="none" dirty="0" err="1" smtClean="0">
                <a:latin typeface="Arial" charset="0"/>
                <a:cs typeface="Arial" charset="0"/>
              </a:rPr>
              <a:t>Zrt-Kis</a:t>
            </a:r>
            <a:r>
              <a:rPr lang="hu-HU" sz="2400" cap="none" dirty="0" smtClean="0">
                <a:latin typeface="Arial" charset="0"/>
                <a:cs typeface="Arial" charset="0"/>
              </a:rPr>
              <a:t> András REKK</a:t>
            </a:r>
            <a:endParaRPr lang="hu-HU" sz="2400" cap="none" dirty="0" smtClean="0">
              <a:latin typeface="Arial" charset="0"/>
              <a:cs typeface="Arial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Kép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5373688"/>
            <a:ext cx="792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Egyesült Királyság</a:t>
            </a:r>
            <a:br>
              <a:rPr lang="hu-HU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23664" y="1484785"/>
            <a:ext cx="8229600" cy="4032448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Részletes CBA mind a 350 vízgyűjtőre, 5 különböző forgatókönyv szerint (a forgatókönyvek eltérő ambíciókra épülnek a baseline-tól a műszakilag megvalósítható összes intézkedésig)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Általános megfizethetőségi arányok helyett szoros egyeztetés az érintettekkel, konszenzus keresés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Cél, hogy a folyamat végén érthető, használható inputot kapjanak a döntéshozók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Az aránytalan költség meghatározása végső soron politikai döntés</a:t>
            </a:r>
          </a:p>
          <a:p>
            <a:pPr eaLnBrk="1" hangingPunct="1"/>
            <a:r>
              <a:rPr lang="hu-HU" smtClean="0"/>
              <a:t>A tipikus</a:t>
            </a:r>
            <a:r>
              <a:rPr lang="hu-HU"/>
              <a:t>, medián és az alsó </a:t>
            </a:r>
            <a:r>
              <a:rPr lang="hu-HU" smtClean="0"/>
              <a:t>jövedelmi tizedbe </a:t>
            </a:r>
            <a:r>
              <a:rPr lang="hu-HU"/>
              <a:t>tartozó </a:t>
            </a:r>
            <a:r>
              <a:rPr lang="hu-HU" smtClean="0"/>
              <a:t>érintettekre külön-külön indikátorok</a:t>
            </a:r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172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Németország</a:t>
            </a:r>
            <a:br>
              <a:rPr lang="hu-HU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23664" y="1484785"/>
            <a:ext cx="8229600" cy="2232247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hu-HU" smtClean="0"/>
              <a:t>Széles körben megkérdőjelezték a </a:t>
            </a:r>
            <a:r>
              <a:rPr lang="hu-HU"/>
              <a:t>CBA szükségességét és </a:t>
            </a:r>
            <a:r>
              <a:rPr lang="hu-HU" smtClean="0"/>
              <a:t>relevanciáját. </a:t>
            </a:r>
            <a:r>
              <a:rPr lang="hu-HU"/>
              <a:t>Időigényes, </a:t>
            </a:r>
            <a:r>
              <a:rPr lang="hu-HU" smtClean="0"/>
              <a:t>költséges, az eredmények nem mindig használhatók.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A 2027-ig tartó finanszírozási igényből és az érintett víztesthez kapcsolódó múltbéli kiadásokból indulnak ki.</a:t>
            </a: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94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Hollandia</a:t>
            </a:r>
            <a:br>
              <a:rPr lang="hu-HU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2366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hu-HU" smtClean="0"/>
              <a:t>Regionális vízügyi szervezetek saját finanszírozással (díj bevételek)</a:t>
            </a:r>
          </a:p>
          <a:p>
            <a:pPr eaLnBrk="1" hangingPunct="1"/>
            <a:r>
              <a:rPr lang="hu-HU" smtClean="0"/>
              <a:t>Minden regionális szervezet saját maga dönt, vizsgálva a hasznokat, költségeket, díj-következményeket, megfizethetőséget és a </a:t>
            </a:r>
            <a:r>
              <a:rPr lang="hu-HU"/>
              <a:t>politikai és társadalmi </a:t>
            </a:r>
            <a:r>
              <a:rPr lang="hu-HU" smtClean="0"/>
              <a:t>elfogadhatóságot.</a:t>
            </a:r>
          </a:p>
          <a:p>
            <a:pPr eaLnBrk="1" hangingPunct="1"/>
            <a:r>
              <a:rPr lang="hu-HU" smtClean="0"/>
              <a:t>A nagy költségű intézkedéseket jellemzően hosszabb távra ütemezik.</a:t>
            </a:r>
          </a:p>
          <a:p>
            <a:pPr eaLnBrk="1" hangingPunct="1"/>
            <a:r>
              <a:rPr lang="hu-HU" smtClean="0"/>
              <a:t>A stratégiai tervezésbe illesztik a VKI intézkedési program elemeit (pl. beruházási ciklusok összehangolása, hosszú távú díjtervezés)</a:t>
            </a:r>
          </a:p>
          <a:p>
            <a:pPr eaLnBrk="1" hangingPunct="1"/>
            <a:r>
              <a:rPr lang="hu-HU" smtClean="0"/>
              <a:t>Szinergiák (költségcsökkentés) más programokkal (pl. árvízvédelmi Delta program)</a:t>
            </a: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458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dirty="0" smtClean="0">
                <a:latin typeface="Arial" charset="0"/>
                <a:cs typeface="Arial" charset="0"/>
              </a:rPr>
              <a:t>Fizetőképességi vizsgálat-sorvezetővel</a:t>
            </a:r>
            <a:endParaRPr lang="hu-HU" cap="none" dirty="0" smtClean="0">
              <a:latin typeface="Arial" charset="0"/>
              <a:cs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00201"/>
            <a:ext cx="8507288" cy="2620888"/>
          </a:xfrm>
        </p:spPr>
        <p:txBody>
          <a:bodyPr/>
          <a:lstStyle/>
          <a:p>
            <a:pPr eaLnBrk="1" hangingPunct="1"/>
            <a:r>
              <a:rPr lang="hu-HU" sz="2400" dirty="0" smtClean="0">
                <a:latin typeface="Arial" charset="0"/>
                <a:cs typeface="Arial" charset="0"/>
              </a:rPr>
              <a:t>Fő ágazatokra bontott módszertan</a:t>
            </a:r>
          </a:p>
          <a:p>
            <a:pPr eaLnBrk="1" hangingPunct="1"/>
            <a:r>
              <a:rPr lang="hu-HU" sz="2400" dirty="0" smtClean="0">
                <a:latin typeface="Arial" charset="0"/>
                <a:cs typeface="Arial" charset="0"/>
              </a:rPr>
              <a:t>A </a:t>
            </a:r>
            <a:r>
              <a:rPr lang="hu-HU" sz="2400" dirty="0" err="1" smtClean="0">
                <a:latin typeface="Arial" charset="0"/>
                <a:cs typeface="Arial" charset="0"/>
              </a:rPr>
              <a:t>teherviselőképességből</a:t>
            </a:r>
            <a:r>
              <a:rPr lang="hu-HU" sz="2400" dirty="0" smtClean="0">
                <a:latin typeface="Arial" charset="0"/>
                <a:cs typeface="Arial" charset="0"/>
              </a:rPr>
              <a:t> és </a:t>
            </a:r>
            <a:r>
              <a:rPr lang="hu-HU" sz="2400" dirty="0" smtClean="0">
                <a:latin typeface="Arial" charset="0"/>
                <a:cs typeface="Arial" charset="0"/>
              </a:rPr>
              <a:t>empirikus </a:t>
            </a:r>
            <a:r>
              <a:rPr lang="hu-HU" sz="2400" dirty="0" smtClean="0">
                <a:latin typeface="Arial" charset="0"/>
                <a:cs typeface="Arial" charset="0"/>
              </a:rPr>
              <a:t>adatokból indul ki</a:t>
            </a:r>
          </a:p>
          <a:p>
            <a:pPr eaLnBrk="1" hangingPunct="1"/>
            <a:r>
              <a:rPr lang="hu-HU" sz="2400" dirty="0">
                <a:latin typeface="Arial" charset="0"/>
                <a:cs typeface="Arial" charset="0"/>
              </a:rPr>
              <a:t>Nem lehet aránytalan költségre hivatkozni olyan </a:t>
            </a:r>
            <a:r>
              <a:rPr lang="hu-HU" sz="2400" dirty="0" smtClean="0">
                <a:latin typeface="Arial" charset="0"/>
                <a:cs typeface="Arial" charset="0"/>
              </a:rPr>
              <a:t>intézkedés </a:t>
            </a:r>
            <a:r>
              <a:rPr lang="hu-HU" sz="2400" dirty="0" smtClean="0">
                <a:latin typeface="Arial" charset="0"/>
                <a:cs typeface="Arial" charset="0"/>
              </a:rPr>
              <a:t>esetén</a:t>
            </a:r>
            <a:r>
              <a:rPr lang="hu-HU" sz="2400" dirty="0">
                <a:latin typeface="Arial" charset="0"/>
                <a:cs typeface="Arial" charset="0"/>
              </a:rPr>
              <a:t>, amelynek a megoldására rendelkezésre áll </a:t>
            </a:r>
            <a:r>
              <a:rPr lang="hu-HU" sz="2400" dirty="0" smtClean="0">
                <a:latin typeface="Arial" charset="0"/>
                <a:cs typeface="Arial" charset="0"/>
              </a:rPr>
              <a:t>elegendő támogatási </a:t>
            </a:r>
            <a:r>
              <a:rPr lang="hu-HU" sz="2400" dirty="0">
                <a:latin typeface="Arial" charset="0"/>
                <a:cs typeface="Arial" charset="0"/>
              </a:rPr>
              <a:t>forrás és komplex intézkedések keretében felszámolható lenne a </a:t>
            </a:r>
            <a:r>
              <a:rPr lang="hu-HU" sz="2400" dirty="0" smtClean="0">
                <a:latin typeface="Arial" charset="0"/>
                <a:cs typeface="Arial" charset="0"/>
              </a:rPr>
              <a:t>probléma (mezőgazdaság és állam esetén</a:t>
            </a:r>
            <a:r>
              <a:rPr lang="hu-HU" sz="2400" dirty="0" smtClean="0">
                <a:latin typeface="Arial" charset="0"/>
                <a:cs typeface="Arial" charset="0"/>
              </a:rPr>
              <a:t>)</a:t>
            </a:r>
          </a:p>
          <a:p>
            <a:pPr eaLnBrk="1" hangingPunct="1"/>
            <a:r>
              <a:rPr lang="hu-HU" sz="2400" dirty="0" smtClean="0">
                <a:latin typeface="Arial" charset="0"/>
                <a:cs typeface="Arial" charset="0"/>
              </a:rPr>
              <a:t>A német megközelítéshez hasonlóan a jó ökológiai állapot eléréséhez tartozó költségekből indulunk ki és a múltbeli kiadásokból.</a:t>
            </a:r>
            <a:endParaRPr lang="hu-HU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dirty="0" smtClean="0">
                <a:latin typeface="Arial" charset="0"/>
                <a:cs typeface="Arial" charset="0"/>
              </a:rPr>
              <a:t>Fizetőképesség</a:t>
            </a:r>
            <a:r>
              <a:rPr lang="hu-HU" cap="none" dirty="0" smtClean="0">
                <a:latin typeface="Arial" charset="0"/>
                <a:cs typeface="Arial" charset="0"/>
              </a:rPr>
              <a:t> </a:t>
            </a:r>
            <a:r>
              <a:rPr lang="hu-HU" cap="none" dirty="0" smtClean="0">
                <a:latin typeface="Arial" charset="0"/>
                <a:cs typeface="Arial" charset="0"/>
              </a:rPr>
              <a:t>- lakosság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00200"/>
            <a:ext cx="8507288" cy="470911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hu-HU" sz="2400"/>
              <a:t>Víziközmű szolgáltatásokból a lakosságra eső díjak esetén nemzetközi hüvelykujj szabály a jövedelemhez viszonyított 3</a:t>
            </a:r>
            <a:r>
              <a:rPr lang="hu-HU" sz="2400" smtClean="0"/>
              <a:t>%-os megfizethetőségi korlát. </a:t>
            </a:r>
          </a:p>
          <a:p>
            <a:pPr eaLnBrk="1" hangingPunct="1"/>
            <a:r>
              <a:rPr lang="hu-HU" sz="2400" smtClean="0"/>
              <a:t>Magyarországon </a:t>
            </a:r>
            <a:r>
              <a:rPr lang="hu-HU" sz="2400"/>
              <a:t>továbbá kiemelt feladata a MEKH-nek a megfizethetőség feletti őrködés. Fontos külön vizsgálni az egyes jövedelmi csoportok (átlag, medián, alsó decilis) terhelését</a:t>
            </a:r>
            <a:r>
              <a:rPr lang="hu-HU" sz="2400" smtClean="0"/>
              <a:t>.</a:t>
            </a:r>
          </a:p>
          <a:p>
            <a:pPr eaLnBrk="1" hangingPunct="1"/>
            <a:r>
              <a:rPr lang="en-US" sz="2400"/>
              <a:t>Csapadék víz </a:t>
            </a:r>
            <a:r>
              <a:rPr lang="en-US" sz="2400" smtClean="0"/>
              <a:t>elvezetés </a:t>
            </a:r>
            <a:r>
              <a:rPr lang="en-US" sz="2400"/>
              <a:t>lakosságra áthárított költségeinek is bele kell férnie a 3%-os elvi korlátba, tehát ez a korlát az ivóvíz, szennyvíz és csapadékvíz szolgáltatásokra együttesen vonatkozik</a:t>
            </a:r>
            <a:r>
              <a:rPr lang="en-US" sz="2400" smtClean="0"/>
              <a:t>.</a:t>
            </a:r>
            <a:endParaRPr lang="hu-HU" sz="2400" smtClean="0"/>
          </a:p>
          <a:p>
            <a:pPr eaLnBrk="1" hangingPunct="1"/>
            <a:r>
              <a:rPr lang="en-US" sz="2400"/>
              <a:t>Vízvédelmi és talajterhelési kérdéseknél, tehát nem csatornázott lakossági fogyasztók esetén a díjterhelés lokális szinten nem lehet nagyobb, mint a szennyvízdíjból származó lakossági teher</a:t>
            </a:r>
            <a:r>
              <a:rPr lang="en-US" sz="2400" smtClean="0"/>
              <a:t>.</a:t>
            </a:r>
            <a:endParaRPr lang="hu-HU" sz="2400" smtClean="0"/>
          </a:p>
          <a:p>
            <a:pPr eaLnBrk="1" hangingPunct="1"/>
            <a:r>
              <a:rPr lang="en-US" sz="2400"/>
              <a:t>Illegális, be nem jelentett kutak felszámolásából fakadó teherrel nem kell foglalkozni.</a:t>
            </a:r>
            <a:endParaRPr lang="hu-HU" sz="24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26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dirty="0" smtClean="0">
                <a:latin typeface="Arial" charset="0"/>
                <a:cs typeface="Arial" charset="0"/>
              </a:rPr>
              <a:t>Fizetőképesség</a:t>
            </a:r>
            <a:r>
              <a:rPr lang="hu-HU" cap="none" dirty="0" smtClean="0">
                <a:latin typeface="Arial" charset="0"/>
                <a:cs typeface="Arial" charset="0"/>
              </a:rPr>
              <a:t> </a:t>
            </a:r>
            <a:r>
              <a:rPr lang="hu-HU" cap="none" dirty="0" smtClean="0">
                <a:latin typeface="Arial" charset="0"/>
                <a:cs typeface="Arial" charset="0"/>
              </a:rPr>
              <a:t>- ipar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00200"/>
            <a:ext cx="8507288" cy="4709119"/>
          </a:xfrm>
        </p:spPr>
        <p:txBody>
          <a:bodyPr>
            <a:noAutofit/>
          </a:bodyPr>
          <a:lstStyle/>
          <a:p>
            <a:pPr eaLnBrk="1" hangingPunct="1"/>
            <a:r>
              <a:rPr lang="en-US" sz="2000" dirty="0" err="1"/>
              <a:t>Nem</a:t>
            </a:r>
            <a:r>
              <a:rPr lang="en-US" sz="2000" dirty="0"/>
              <a:t> </a:t>
            </a:r>
            <a:r>
              <a:rPr lang="en-US" sz="2000" dirty="0" err="1"/>
              <a:t>aránytalan</a:t>
            </a:r>
            <a:r>
              <a:rPr lang="en-US" sz="2000" dirty="0"/>
              <a:t> </a:t>
            </a:r>
            <a:r>
              <a:rPr lang="en-US" sz="2000" dirty="0" err="1"/>
              <a:t>az</a:t>
            </a:r>
            <a:r>
              <a:rPr lang="en-US" sz="2000" dirty="0"/>
              <a:t> </a:t>
            </a:r>
            <a:r>
              <a:rPr lang="en-US" sz="2000" dirty="0" err="1"/>
              <a:t>intézkedési</a:t>
            </a:r>
            <a:r>
              <a:rPr lang="en-US" sz="2000" dirty="0"/>
              <a:t> </a:t>
            </a:r>
            <a:r>
              <a:rPr lang="en-US" sz="2000" dirty="0" err="1"/>
              <a:t>költség</a:t>
            </a:r>
            <a:r>
              <a:rPr lang="en-US" sz="2000" dirty="0"/>
              <a:t>, ha </a:t>
            </a:r>
            <a:r>
              <a:rPr lang="en-US" sz="2000" dirty="0" err="1"/>
              <a:t>illeszkedik</a:t>
            </a:r>
            <a:r>
              <a:rPr lang="en-US" sz="2000" dirty="0"/>
              <a:t> a </a:t>
            </a:r>
            <a:r>
              <a:rPr lang="en-US" sz="2000" dirty="0" err="1"/>
              <a:t>technológia</a:t>
            </a:r>
            <a:r>
              <a:rPr lang="en-US" sz="2000" dirty="0"/>
              <a:t> </a:t>
            </a:r>
            <a:r>
              <a:rPr lang="en-US" sz="2000" dirty="0" err="1"/>
              <a:t>megújítási</a:t>
            </a:r>
            <a:r>
              <a:rPr lang="en-US" sz="2000" dirty="0"/>
              <a:t> </a:t>
            </a:r>
            <a:r>
              <a:rPr lang="en-US" sz="2000" dirty="0" err="1"/>
              <a:t>ciklusába</a:t>
            </a:r>
            <a:r>
              <a:rPr lang="en-US" sz="2000" dirty="0"/>
              <a:t>, </a:t>
            </a:r>
            <a:r>
              <a:rPr lang="en-US" sz="2000" dirty="0" err="1"/>
              <a:t>nem</a:t>
            </a:r>
            <a:r>
              <a:rPr lang="en-US" sz="2000" dirty="0"/>
              <a:t> </a:t>
            </a:r>
            <a:r>
              <a:rPr lang="en-US" sz="2000" dirty="0" err="1"/>
              <a:t>okoz</a:t>
            </a:r>
            <a:r>
              <a:rPr lang="en-US" sz="2000" dirty="0"/>
              <a:t> </a:t>
            </a:r>
            <a:r>
              <a:rPr lang="en-US" sz="2000" dirty="0" err="1"/>
              <a:t>csak</a:t>
            </a:r>
            <a:r>
              <a:rPr lang="en-US" sz="2000" dirty="0"/>
              <a:t> </a:t>
            </a:r>
            <a:r>
              <a:rPr lang="en-US" sz="2000" dirty="0" err="1"/>
              <a:t>nagy</a:t>
            </a:r>
            <a:r>
              <a:rPr lang="en-US" sz="2000" dirty="0"/>
              <a:t> </a:t>
            </a:r>
            <a:r>
              <a:rPr lang="en-US" sz="2000" dirty="0" err="1"/>
              <a:t>költséggel</a:t>
            </a:r>
            <a:r>
              <a:rPr lang="en-US" sz="2000" dirty="0"/>
              <a:t> </a:t>
            </a:r>
            <a:r>
              <a:rPr lang="en-US" sz="2000" dirty="0" err="1"/>
              <a:t>megoldható</a:t>
            </a:r>
            <a:r>
              <a:rPr lang="en-US" sz="2000" dirty="0"/>
              <a:t> </a:t>
            </a:r>
            <a:r>
              <a:rPr lang="en-US" sz="2000" dirty="0" err="1"/>
              <a:t>hirtelen</a:t>
            </a:r>
            <a:r>
              <a:rPr lang="en-US" sz="2000" dirty="0"/>
              <a:t> </a:t>
            </a:r>
            <a:r>
              <a:rPr lang="en-US" sz="2000" dirty="0" err="1"/>
              <a:t>alkalmazkodást</a:t>
            </a:r>
            <a:r>
              <a:rPr lang="en-US" sz="2000" dirty="0"/>
              <a:t>. </a:t>
            </a:r>
            <a:endParaRPr lang="hu-HU" sz="2000" dirty="0" smtClean="0"/>
          </a:p>
          <a:p>
            <a:pPr eaLnBrk="1" hangingPunct="1"/>
            <a:r>
              <a:rPr lang="en-US" sz="2000" dirty="0" smtClean="0"/>
              <a:t>Ha </a:t>
            </a:r>
            <a:r>
              <a:rPr lang="en-US" sz="2000" dirty="0" err="1"/>
              <a:t>egy</a:t>
            </a:r>
            <a:r>
              <a:rPr lang="en-US" sz="2000" dirty="0"/>
              <a:t> </a:t>
            </a:r>
            <a:r>
              <a:rPr lang="en-US" sz="2000" dirty="0" err="1"/>
              <a:t>régióban</a:t>
            </a:r>
            <a:r>
              <a:rPr lang="en-US" sz="2000" dirty="0"/>
              <a:t> </a:t>
            </a:r>
            <a:r>
              <a:rPr lang="en-US" sz="2000" dirty="0" err="1"/>
              <a:t>az</a:t>
            </a:r>
            <a:r>
              <a:rPr lang="en-US" sz="2000" dirty="0"/>
              <a:t> </a:t>
            </a:r>
            <a:r>
              <a:rPr lang="en-US" sz="2000" dirty="0" err="1"/>
              <a:t>országos</a:t>
            </a:r>
            <a:r>
              <a:rPr lang="en-US" sz="2000" dirty="0"/>
              <a:t> </a:t>
            </a:r>
            <a:r>
              <a:rPr lang="en-US" sz="2000" dirty="0" err="1"/>
              <a:t>átlagnál</a:t>
            </a:r>
            <a:r>
              <a:rPr lang="en-US" sz="2000" dirty="0"/>
              <a:t> </a:t>
            </a:r>
            <a:r>
              <a:rPr lang="en-US" sz="2000" dirty="0" err="1"/>
              <a:t>számottevően</a:t>
            </a:r>
            <a:r>
              <a:rPr lang="en-US" sz="2000" dirty="0"/>
              <a:t> </a:t>
            </a:r>
            <a:r>
              <a:rPr lang="en-US" sz="2000" dirty="0" err="1"/>
              <a:t>magasabb</a:t>
            </a:r>
            <a:r>
              <a:rPr lang="en-US" sz="2000" dirty="0"/>
              <a:t> </a:t>
            </a:r>
            <a:r>
              <a:rPr lang="en-US" sz="2000" dirty="0" err="1"/>
              <a:t>terhekkel</a:t>
            </a:r>
            <a:r>
              <a:rPr lang="en-US" sz="2000" dirty="0"/>
              <a:t> </a:t>
            </a:r>
            <a:r>
              <a:rPr lang="en-US" sz="2000" dirty="0" err="1"/>
              <a:t>szembesülnek</a:t>
            </a:r>
            <a:r>
              <a:rPr lang="en-US" sz="2000" dirty="0"/>
              <a:t> a </a:t>
            </a:r>
            <a:r>
              <a:rPr lang="en-US" sz="2000" dirty="0" err="1"/>
              <a:t>vállalkozások</a:t>
            </a:r>
            <a:r>
              <a:rPr lang="en-US" sz="2000" dirty="0"/>
              <a:t>, </a:t>
            </a:r>
            <a:r>
              <a:rPr lang="en-US" sz="2000" dirty="0" err="1"/>
              <a:t>akkor</a:t>
            </a:r>
            <a:r>
              <a:rPr lang="en-US" sz="2000" dirty="0"/>
              <a:t> a </a:t>
            </a:r>
            <a:r>
              <a:rPr lang="en-US" sz="2000" dirty="0" err="1"/>
              <a:t>költségekre</a:t>
            </a:r>
            <a:r>
              <a:rPr lang="en-US" sz="2000" dirty="0"/>
              <a:t>, mint </a:t>
            </a:r>
            <a:r>
              <a:rPr lang="en-US" sz="2000" dirty="0" err="1"/>
              <a:t>aránytalanra</a:t>
            </a:r>
            <a:r>
              <a:rPr lang="en-US" sz="2000" dirty="0"/>
              <a:t> </a:t>
            </a:r>
            <a:r>
              <a:rPr lang="en-US" sz="2000" dirty="0" err="1"/>
              <a:t>lehet</a:t>
            </a:r>
            <a:r>
              <a:rPr lang="en-US" sz="2000" dirty="0"/>
              <a:t> </a:t>
            </a:r>
            <a:r>
              <a:rPr lang="en-US" sz="2000" dirty="0" err="1"/>
              <a:t>tekinteni</a:t>
            </a:r>
            <a:r>
              <a:rPr lang="en-US" sz="2000" dirty="0"/>
              <a:t> </a:t>
            </a:r>
            <a:r>
              <a:rPr lang="en-US" sz="2000" dirty="0" err="1"/>
              <a:t>és</a:t>
            </a:r>
            <a:r>
              <a:rPr lang="en-US" sz="2000" dirty="0"/>
              <a:t> </a:t>
            </a:r>
            <a:r>
              <a:rPr lang="en-US" sz="2000" dirty="0" err="1"/>
              <a:t>az</a:t>
            </a:r>
            <a:r>
              <a:rPr lang="en-US" sz="2000" dirty="0"/>
              <a:t> </a:t>
            </a:r>
            <a:r>
              <a:rPr lang="en-US" sz="2000" dirty="0" err="1"/>
              <a:t>időbeli</a:t>
            </a:r>
            <a:r>
              <a:rPr lang="en-US" sz="2000" dirty="0"/>
              <a:t> </a:t>
            </a:r>
            <a:r>
              <a:rPr lang="en-US" sz="2000" dirty="0" err="1"/>
              <a:t>mentesség</a:t>
            </a:r>
            <a:r>
              <a:rPr lang="en-US" sz="2000" dirty="0"/>
              <a:t> </a:t>
            </a:r>
            <a:r>
              <a:rPr lang="en-US" sz="2000" dirty="0" err="1"/>
              <a:t>indokolható</a:t>
            </a:r>
            <a:r>
              <a:rPr lang="en-US" sz="2000" dirty="0" smtClean="0"/>
              <a:t>.</a:t>
            </a:r>
            <a:endParaRPr lang="hu-HU" sz="2000" dirty="0" smtClean="0"/>
          </a:p>
          <a:p>
            <a:pPr eaLnBrk="1" hangingPunct="1"/>
            <a:r>
              <a:rPr lang="hu-HU" sz="2000" dirty="0" smtClean="0">
                <a:latin typeface="Arial" charset="0"/>
                <a:cs typeface="Arial" charset="0"/>
              </a:rPr>
              <a:t>2010-2013 </a:t>
            </a:r>
            <a:r>
              <a:rPr lang="hu-HU" sz="2000" dirty="0">
                <a:latin typeface="Arial" charset="0"/>
                <a:cs typeface="Arial" charset="0"/>
              </a:rPr>
              <a:t>időszakban a feldolgozóipar éves </a:t>
            </a:r>
            <a:r>
              <a:rPr lang="hu-HU" sz="2000" dirty="0" err="1">
                <a:latin typeface="Arial" charset="0"/>
                <a:cs typeface="Arial" charset="0"/>
              </a:rPr>
              <a:t>átlatban</a:t>
            </a:r>
            <a:r>
              <a:rPr lang="hu-HU" sz="2000" dirty="0">
                <a:latin typeface="Arial" charset="0"/>
                <a:cs typeface="Arial" charset="0"/>
              </a:rPr>
              <a:t> </a:t>
            </a:r>
            <a:r>
              <a:rPr lang="en-US" sz="2000" dirty="0" err="1"/>
              <a:t>termelési</a:t>
            </a:r>
            <a:r>
              <a:rPr lang="en-US" sz="2000" dirty="0"/>
              <a:t> </a:t>
            </a:r>
            <a:r>
              <a:rPr lang="en-US" sz="2000" dirty="0" err="1"/>
              <a:t>érték</a:t>
            </a:r>
            <a:r>
              <a:rPr lang="hu-HU" sz="2000" dirty="0"/>
              <a:t>e</a:t>
            </a:r>
            <a:r>
              <a:rPr lang="en-US" sz="2000" dirty="0"/>
              <a:t> 0,35%-</a:t>
            </a:r>
            <a:r>
              <a:rPr lang="en-US" sz="2000" dirty="0" err="1"/>
              <a:t>át</a:t>
            </a:r>
            <a:r>
              <a:rPr lang="en-US" sz="2000" dirty="0"/>
              <a:t> </a:t>
            </a:r>
            <a:r>
              <a:rPr lang="en-US" sz="2000" dirty="0" err="1"/>
              <a:t>költött</a:t>
            </a:r>
            <a:r>
              <a:rPr lang="hu-HU" sz="2000" dirty="0"/>
              <a:t>e</a:t>
            </a:r>
            <a:r>
              <a:rPr lang="en-US" sz="2000" dirty="0"/>
              <a:t> </a:t>
            </a:r>
            <a:r>
              <a:rPr lang="en-US" sz="2000" dirty="0" err="1"/>
              <a:t>környezetvédelmi</a:t>
            </a:r>
            <a:r>
              <a:rPr lang="en-US" sz="2000" dirty="0"/>
              <a:t> </a:t>
            </a:r>
            <a:r>
              <a:rPr lang="en-US" sz="2000" dirty="0" err="1"/>
              <a:t>célokra</a:t>
            </a:r>
            <a:r>
              <a:rPr lang="en-US" sz="2000" dirty="0"/>
              <a:t>.</a:t>
            </a:r>
            <a:r>
              <a:rPr lang="hu-HU" sz="2000" dirty="0"/>
              <a:t> </a:t>
            </a:r>
            <a:r>
              <a:rPr lang="en-US" sz="2000" dirty="0" err="1"/>
              <a:t>Ez</a:t>
            </a:r>
            <a:r>
              <a:rPr lang="en-US" sz="2000" dirty="0"/>
              <a:t> </a:t>
            </a:r>
            <a:r>
              <a:rPr lang="en-US" sz="2000" dirty="0" err="1"/>
              <a:t>az</a:t>
            </a:r>
            <a:r>
              <a:rPr lang="en-US" sz="2000" dirty="0"/>
              <a:t> </a:t>
            </a:r>
            <a:r>
              <a:rPr lang="en-US" sz="2000" dirty="0" err="1"/>
              <a:t>arány</a:t>
            </a:r>
            <a:r>
              <a:rPr lang="en-US" sz="2000" dirty="0"/>
              <a:t> </a:t>
            </a:r>
            <a:r>
              <a:rPr lang="en-US" sz="2000" dirty="0" err="1"/>
              <a:t>felső</a:t>
            </a:r>
            <a:r>
              <a:rPr lang="en-US" sz="2000" dirty="0"/>
              <a:t> </a:t>
            </a:r>
            <a:r>
              <a:rPr lang="en-US" sz="2000" dirty="0" err="1"/>
              <a:t>megfizethetőségi</a:t>
            </a:r>
            <a:r>
              <a:rPr lang="en-US" sz="2000" dirty="0"/>
              <a:t> </a:t>
            </a:r>
            <a:r>
              <a:rPr lang="en-US" sz="2000" dirty="0" err="1"/>
              <a:t>korlátot</a:t>
            </a:r>
            <a:r>
              <a:rPr lang="en-US" sz="2000" dirty="0"/>
              <a:t> </a:t>
            </a:r>
            <a:r>
              <a:rPr lang="en-US" sz="2000" dirty="0" err="1"/>
              <a:t>kell</a:t>
            </a:r>
            <a:r>
              <a:rPr lang="en-US" sz="2000" dirty="0"/>
              <a:t>, </a:t>
            </a:r>
            <a:r>
              <a:rPr lang="en-US" sz="2000" dirty="0" err="1"/>
              <a:t>hogy</a:t>
            </a:r>
            <a:r>
              <a:rPr lang="en-US" sz="2000" dirty="0"/>
              <a:t> </a:t>
            </a:r>
            <a:r>
              <a:rPr lang="en-US" sz="2000" dirty="0" err="1"/>
              <a:t>jelentsen</a:t>
            </a:r>
            <a:r>
              <a:rPr lang="en-US" sz="2000" dirty="0"/>
              <a:t> a VKI </a:t>
            </a:r>
            <a:r>
              <a:rPr lang="en-US" sz="2000" dirty="0" err="1"/>
              <a:t>ipari</a:t>
            </a:r>
            <a:r>
              <a:rPr lang="en-US" sz="2000" dirty="0"/>
              <a:t> </a:t>
            </a:r>
            <a:r>
              <a:rPr lang="en-US" sz="2000" dirty="0" err="1"/>
              <a:t>ágazatokat</a:t>
            </a:r>
            <a:r>
              <a:rPr lang="en-US" sz="2000" dirty="0"/>
              <a:t> </a:t>
            </a:r>
            <a:r>
              <a:rPr lang="en-US" sz="2000" dirty="0" err="1"/>
              <a:t>érintő</a:t>
            </a:r>
            <a:r>
              <a:rPr lang="en-US" sz="2000" dirty="0"/>
              <a:t>, </a:t>
            </a:r>
            <a:r>
              <a:rPr lang="en-US" sz="2000" dirty="0" err="1"/>
              <a:t>saját</a:t>
            </a:r>
            <a:r>
              <a:rPr lang="en-US" sz="2000" dirty="0"/>
              <a:t> </a:t>
            </a:r>
            <a:r>
              <a:rPr lang="en-US" sz="2000" dirty="0" err="1"/>
              <a:t>finanszírozású</a:t>
            </a:r>
            <a:r>
              <a:rPr lang="en-US" sz="2000" dirty="0"/>
              <a:t> </a:t>
            </a:r>
            <a:r>
              <a:rPr lang="en-US" sz="2000" dirty="0" err="1"/>
              <a:t>intézkedéseinek</a:t>
            </a:r>
            <a:r>
              <a:rPr lang="en-US" sz="2000" dirty="0"/>
              <a:t> </a:t>
            </a:r>
            <a:r>
              <a:rPr lang="en-US" sz="2000" dirty="0" err="1"/>
              <a:t>terhére</a:t>
            </a:r>
            <a:r>
              <a:rPr lang="en-US" sz="2000" dirty="0"/>
              <a:t> </a:t>
            </a:r>
            <a:r>
              <a:rPr lang="en-US" sz="2000" dirty="0" err="1"/>
              <a:t>nézve</a:t>
            </a:r>
            <a:r>
              <a:rPr lang="en-US" sz="2000" dirty="0"/>
              <a:t> is</a:t>
            </a:r>
            <a:r>
              <a:rPr lang="hu-HU" sz="2000" dirty="0" smtClean="0"/>
              <a:t>.</a:t>
            </a:r>
            <a:endParaRPr lang="hu-HU" sz="2000" dirty="0" smtClean="0"/>
          </a:p>
          <a:p>
            <a:pPr eaLnBrk="1" hangingPunct="1"/>
            <a:r>
              <a:rPr lang="en-US" sz="2000" dirty="0"/>
              <a:t>Ha </a:t>
            </a:r>
            <a:r>
              <a:rPr lang="en-US" sz="2000" dirty="0" err="1"/>
              <a:t>adott</a:t>
            </a:r>
            <a:r>
              <a:rPr lang="en-US" sz="2000" dirty="0"/>
              <a:t> </a:t>
            </a:r>
            <a:r>
              <a:rPr lang="en-US" sz="2000" dirty="0" err="1"/>
              <a:t>régió</a:t>
            </a:r>
            <a:r>
              <a:rPr lang="en-US" sz="2000" dirty="0"/>
              <a:t> </a:t>
            </a:r>
            <a:r>
              <a:rPr lang="en-US" sz="2000" dirty="0" err="1"/>
              <a:t>szintjén</a:t>
            </a:r>
            <a:r>
              <a:rPr lang="en-US" sz="2000" dirty="0"/>
              <a:t> </a:t>
            </a:r>
            <a:r>
              <a:rPr lang="en-US" sz="2000" dirty="0" err="1" smtClean="0"/>
              <a:t>az</a:t>
            </a:r>
            <a:r>
              <a:rPr lang="en-US" sz="2000" dirty="0" smtClean="0"/>
              <a:t> </a:t>
            </a:r>
            <a:r>
              <a:rPr lang="en-US" sz="2000" dirty="0" err="1"/>
              <a:t>arány</a:t>
            </a:r>
            <a:r>
              <a:rPr lang="en-US" sz="2000" dirty="0"/>
              <a:t> </a:t>
            </a:r>
            <a:r>
              <a:rPr lang="en-US" sz="2000" dirty="0" err="1"/>
              <a:t>meghaladja</a:t>
            </a:r>
            <a:r>
              <a:rPr lang="en-US" sz="2000" dirty="0"/>
              <a:t> </a:t>
            </a:r>
            <a:r>
              <a:rPr lang="en-US" sz="2000" dirty="0" smtClean="0"/>
              <a:t>a</a:t>
            </a:r>
            <a:r>
              <a:rPr lang="hu-HU" sz="2000" dirty="0" smtClean="0"/>
              <a:t> múltbeli szintet</a:t>
            </a:r>
            <a:r>
              <a:rPr lang="en-US" sz="2000" dirty="0" smtClean="0"/>
              <a:t>, </a:t>
            </a:r>
            <a:r>
              <a:rPr lang="en-US" sz="2000" dirty="0" err="1"/>
              <a:t>akkor</a:t>
            </a:r>
            <a:r>
              <a:rPr lang="en-US" sz="2000" dirty="0"/>
              <a:t> a </a:t>
            </a:r>
            <a:r>
              <a:rPr lang="en-US" sz="2000" dirty="0" err="1"/>
              <a:t>költségszint</a:t>
            </a:r>
            <a:r>
              <a:rPr lang="en-US" sz="2000" dirty="0"/>
              <a:t> </a:t>
            </a:r>
            <a:r>
              <a:rPr lang="en-US" sz="2000" dirty="0" err="1"/>
              <a:t>megfizethetőség</a:t>
            </a:r>
            <a:r>
              <a:rPr lang="en-US" sz="2000" dirty="0"/>
              <a:t> </a:t>
            </a:r>
            <a:r>
              <a:rPr lang="en-US" sz="2000" dirty="0" err="1"/>
              <a:t>külön</a:t>
            </a:r>
            <a:r>
              <a:rPr lang="en-US" sz="2000" dirty="0"/>
              <a:t> </a:t>
            </a:r>
            <a:r>
              <a:rPr lang="en-US" sz="2000" dirty="0" err="1"/>
              <a:t>vizsgálandó</a:t>
            </a:r>
            <a:r>
              <a:rPr lang="en-US" sz="2000" dirty="0"/>
              <a:t> ill. </a:t>
            </a:r>
            <a:r>
              <a:rPr lang="en-US" sz="2000" dirty="0" err="1"/>
              <a:t>az</a:t>
            </a:r>
            <a:r>
              <a:rPr lang="en-US" sz="2000" dirty="0"/>
              <a:t> </a:t>
            </a:r>
            <a:r>
              <a:rPr lang="en-US" sz="2000" dirty="0" err="1"/>
              <a:t>időbeli</a:t>
            </a:r>
            <a:r>
              <a:rPr lang="en-US" sz="2000" dirty="0"/>
              <a:t> </a:t>
            </a:r>
            <a:r>
              <a:rPr lang="en-US" sz="2000" dirty="0" err="1"/>
              <a:t>mentesség</a:t>
            </a:r>
            <a:r>
              <a:rPr lang="en-US" sz="2000" dirty="0"/>
              <a:t> </a:t>
            </a:r>
            <a:r>
              <a:rPr lang="en-US" sz="2000" dirty="0" err="1"/>
              <a:t>indokolható</a:t>
            </a:r>
            <a:r>
              <a:rPr lang="en-US" sz="2000" dirty="0"/>
              <a:t>.</a:t>
            </a:r>
            <a:endParaRPr lang="hu-HU" sz="2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31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dirty="0" smtClean="0">
                <a:latin typeface="Arial" charset="0"/>
                <a:cs typeface="Arial" charset="0"/>
              </a:rPr>
              <a:t>Fizetőképesség</a:t>
            </a:r>
            <a:r>
              <a:rPr lang="hu-HU" cap="none" dirty="0" smtClean="0">
                <a:latin typeface="Arial" charset="0"/>
                <a:cs typeface="Arial" charset="0"/>
              </a:rPr>
              <a:t> – mezőgazdaság</a:t>
            </a:r>
            <a:endParaRPr lang="hu-HU" cap="none" dirty="0" smtClean="0">
              <a:latin typeface="Arial" charset="0"/>
              <a:cs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00200"/>
            <a:ext cx="8507288" cy="4709119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400" dirty="0" smtClean="0">
                <a:latin typeface="Arial" charset="0"/>
                <a:cs typeface="Arial" charset="0"/>
              </a:rPr>
              <a:t>Alapelv: nem </a:t>
            </a:r>
            <a:r>
              <a:rPr lang="hu-HU" sz="2400" dirty="0">
                <a:latin typeface="Arial" charset="0"/>
                <a:cs typeface="Arial" charset="0"/>
              </a:rPr>
              <a:t>lehet aránytalan költségre hivatkozni olyan </a:t>
            </a:r>
            <a:r>
              <a:rPr lang="hu-HU" sz="2400" dirty="0" smtClean="0">
                <a:latin typeface="Arial" charset="0"/>
                <a:cs typeface="Arial" charset="0"/>
              </a:rPr>
              <a:t>intézkedés </a:t>
            </a:r>
            <a:r>
              <a:rPr lang="hu-HU" sz="2400" dirty="0">
                <a:latin typeface="Arial" charset="0"/>
                <a:cs typeface="Arial" charset="0"/>
              </a:rPr>
              <a:t>esetén, amelynek a megoldására rendelkezésre áll </a:t>
            </a:r>
            <a:r>
              <a:rPr lang="hu-HU" sz="2400" dirty="0" smtClean="0">
                <a:latin typeface="Arial" charset="0"/>
                <a:cs typeface="Arial" charset="0"/>
              </a:rPr>
              <a:t>elegendő támogatási </a:t>
            </a:r>
            <a:r>
              <a:rPr lang="hu-HU" sz="2400" dirty="0">
                <a:latin typeface="Arial" charset="0"/>
                <a:cs typeface="Arial" charset="0"/>
              </a:rPr>
              <a:t>forrás és komplex intézkedések keretében felszámolható lenne a </a:t>
            </a:r>
            <a:r>
              <a:rPr lang="hu-HU" sz="2400" dirty="0" smtClean="0">
                <a:latin typeface="Arial" charset="0"/>
                <a:cs typeface="Arial" charset="0"/>
              </a:rPr>
              <a:t>probléma.</a:t>
            </a:r>
          </a:p>
          <a:p>
            <a:pPr eaLnBrk="1" hangingPunct="1"/>
            <a:r>
              <a:rPr lang="en-US" sz="2400" dirty="0" err="1"/>
              <a:t>Azon</a:t>
            </a:r>
            <a:r>
              <a:rPr lang="en-US" sz="2400" dirty="0"/>
              <a:t> </a:t>
            </a:r>
            <a:r>
              <a:rPr lang="en-US" sz="2400" dirty="0" err="1"/>
              <a:t>intézkedések</a:t>
            </a:r>
            <a:r>
              <a:rPr lang="en-US" sz="2400" dirty="0"/>
              <a:t> </a:t>
            </a:r>
            <a:r>
              <a:rPr lang="en-US" sz="2400" dirty="0" err="1"/>
              <a:t>esetében</a:t>
            </a:r>
            <a:r>
              <a:rPr lang="en-US" sz="2400" dirty="0"/>
              <a:t>, </a:t>
            </a:r>
            <a:r>
              <a:rPr lang="en-US" sz="2400" dirty="0" err="1"/>
              <a:t>amelyek</a:t>
            </a:r>
            <a:r>
              <a:rPr lang="en-US" sz="2400" dirty="0"/>
              <a:t> </a:t>
            </a:r>
            <a:r>
              <a:rPr lang="en-US" sz="2400" dirty="0" err="1"/>
              <a:t>nem</a:t>
            </a:r>
            <a:r>
              <a:rPr lang="en-US" sz="2400" dirty="0"/>
              <a:t> </a:t>
            </a:r>
            <a:r>
              <a:rPr lang="en-US" sz="2400" dirty="0" err="1"/>
              <a:t>kapcsolhatóak</a:t>
            </a:r>
            <a:r>
              <a:rPr lang="en-US" sz="2400" dirty="0"/>
              <a:t> </a:t>
            </a:r>
            <a:r>
              <a:rPr lang="en-US" sz="2400" dirty="0" err="1"/>
              <a:t>támogatáshoz</a:t>
            </a:r>
            <a:r>
              <a:rPr lang="en-US" sz="2400" dirty="0"/>
              <a:t>, </a:t>
            </a:r>
            <a:r>
              <a:rPr lang="hu-HU" sz="2400" dirty="0" smtClean="0"/>
              <a:t>az iparnál is alkalmazott, árbevételre vetített 0,35%-os arány a mérvadó régiós szinten</a:t>
            </a:r>
            <a:r>
              <a:rPr lang="hu-H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385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/>
          <a:lstStyle/>
          <a:p>
            <a:pPr algn="ctr"/>
            <a:r>
              <a:rPr lang="hu-HU" dirty="0" smtClean="0"/>
              <a:t>Fizetőképesség Állam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Éves kiadások/ GDP, politikai döntés</a:t>
            </a:r>
          </a:p>
          <a:p>
            <a:endParaRPr lang="hu-HU" sz="2000" dirty="0" smtClean="0"/>
          </a:p>
          <a:p>
            <a:r>
              <a:rPr lang="hu-HU" sz="2000" dirty="0" smtClean="0"/>
              <a:t>Magyarország </a:t>
            </a:r>
            <a:r>
              <a:rPr lang="hu-HU" sz="2000" dirty="0"/>
              <a:t>környezetvédelmi beruházási ráfordításai összességében a 2005. évi szintnek (GDP 1 %-áról) csaknem a felére csökkentek </a:t>
            </a:r>
            <a:r>
              <a:rPr lang="hu-HU" sz="2000" dirty="0" smtClean="0"/>
              <a:t>2012-re </a:t>
            </a:r>
            <a:r>
              <a:rPr lang="hu-HU" sz="2000" dirty="0"/>
              <a:t>(0,6 %). </a:t>
            </a:r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  <a:p>
            <a:r>
              <a:rPr lang="en-GB" sz="2000" dirty="0" smtClean="0"/>
              <a:t>A </a:t>
            </a:r>
            <a:r>
              <a:rPr lang="en-GB" sz="2000" dirty="0" err="1"/>
              <a:t>víz</a:t>
            </a:r>
            <a:r>
              <a:rPr lang="en-GB" sz="2000" dirty="0"/>
              <a:t>- </a:t>
            </a:r>
            <a:r>
              <a:rPr lang="en-GB" sz="2000" dirty="0" err="1"/>
              <a:t>és</a:t>
            </a:r>
            <a:r>
              <a:rPr lang="en-GB" sz="2000" dirty="0"/>
              <a:t> </a:t>
            </a:r>
            <a:r>
              <a:rPr lang="en-GB" sz="2000" dirty="0" err="1"/>
              <a:t>talajvédelmi</a:t>
            </a:r>
            <a:r>
              <a:rPr lang="en-GB" sz="2000" dirty="0"/>
              <a:t> </a:t>
            </a:r>
            <a:r>
              <a:rPr lang="en-GB" sz="2000" dirty="0" err="1"/>
              <a:t>beruházásoknál</a:t>
            </a:r>
            <a:r>
              <a:rPr lang="en-GB" sz="2000" dirty="0"/>
              <a:t> </a:t>
            </a:r>
            <a:r>
              <a:rPr lang="en-GB" sz="2000" dirty="0" err="1"/>
              <a:t>az</a:t>
            </a:r>
            <a:r>
              <a:rPr lang="en-GB" sz="2000" dirty="0"/>
              <a:t> </a:t>
            </a:r>
            <a:r>
              <a:rPr lang="en-GB" sz="2000" dirty="0" err="1"/>
              <a:t>egyes</a:t>
            </a:r>
            <a:r>
              <a:rPr lang="en-GB" sz="2000" dirty="0"/>
              <a:t> </a:t>
            </a:r>
            <a:r>
              <a:rPr lang="en-GB" sz="2000" dirty="0" err="1"/>
              <a:t>években</a:t>
            </a:r>
            <a:r>
              <a:rPr lang="en-GB" sz="2000" dirty="0"/>
              <a:t> </a:t>
            </a:r>
            <a:r>
              <a:rPr lang="en-GB" sz="2000" dirty="0" err="1"/>
              <a:t>az</a:t>
            </a:r>
            <a:r>
              <a:rPr lang="en-GB" sz="2000" dirty="0"/>
              <a:t> </a:t>
            </a:r>
            <a:r>
              <a:rPr lang="en-GB" sz="2000" dirty="0" err="1"/>
              <a:t>adatok</a:t>
            </a:r>
            <a:r>
              <a:rPr lang="en-GB" sz="2000" dirty="0"/>
              <a:t> </a:t>
            </a:r>
            <a:r>
              <a:rPr lang="en-GB" sz="2000" dirty="0" err="1"/>
              <a:t>jelentősen</a:t>
            </a:r>
            <a:r>
              <a:rPr lang="en-GB" sz="2000" dirty="0"/>
              <a:t> </a:t>
            </a:r>
            <a:r>
              <a:rPr lang="en-GB" sz="2000" dirty="0" err="1"/>
              <a:t>ingadoznak</a:t>
            </a:r>
            <a:r>
              <a:rPr lang="en-GB" sz="2000" dirty="0"/>
              <a:t> </a:t>
            </a:r>
            <a:r>
              <a:rPr lang="en-GB" sz="2000" dirty="0" err="1"/>
              <a:t>az</a:t>
            </a:r>
            <a:r>
              <a:rPr lang="en-GB" sz="2000" dirty="0"/>
              <a:t> EU </a:t>
            </a:r>
            <a:r>
              <a:rPr lang="en-GB" sz="2000" dirty="0" err="1"/>
              <a:t>fejlesztések</a:t>
            </a:r>
            <a:r>
              <a:rPr lang="en-GB" sz="2000" dirty="0"/>
              <a:t> </a:t>
            </a:r>
            <a:r>
              <a:rPr lang="en-GB" sz="2000" dirty="0" err="1"/>
              <a:t>dinamikáját</a:t>
            </a:r>
            <a:r>
              <a:rPr lang="en-GB" sz="2000" dirty="0"/>
              <a:t> </a:t>
            </a:r>
            <a:r>
              <a:rPr lang="en-GB" sz="2000" dirty="0" err="1"/>
              <a:t>tükrözik</a:t>
            </a:r>
            <a:r>
              <a:rPr lang="en-GB" sz="2000" dirty="0"/>
              <a:t>, de </a:t>
            </a:r>
            <a:r>
              <a:rPr lang="en-GB" sz="2000" dirty="0" err="1"/>
              <a:t>összességében</a:t>
            </a:r>
            <a:r>
              <a:rPr lang="en-GB" sz="2000" dirty="0"/>
              <a:t> </a:t>
            </a:r>
            <a:r>
              <a:rPr lang="en-GB" sz="2000" dirty="0" err="1"/>
              <a:t>jelentős</a:t>
            </a:r>
            <a:r>
              <a:rPr lang="en-GB" sz="2000" dirty="0"/>
              <a:t> </a:t>
            </a:r>
            <a:r>
              <a:rPr lang="en-GB" sz="2000" dirty="0" err="1"/>
              <a:t>csökkenés</a:t>
            </a:r>
            <a:r>
              <a:rPr lang="en-GB" sz="2000" dirty="0"/>
              <a:t> </a:t>
            </a:r>
            <a:r>
              <a:rPr lang="en-GB" sz="2000" dirty="0" err="1"/>
              <a:t>következett</a:t>
            </a:r>
            <a:r>
              <a:rPr lang="en-GB" sz="2000" dirty="0"/>
              <a:t> be, a 2005. </a:t>
            </a:r>
            <a:r>
              <a:rPr lang="en-GB" sz="2000" dirty="0" err="1"/>
              <a:t>évi</a:t>
            </a:r>
            <a:r>
              <a:rPr lang="en-GB" sz="2000" dirty="0"/>
              <a:t> 0,66%-</a:t>
            </a:r>
            <a:r>
              <a:rPr lang="en-GB" sz="2000" dirty="0" err="1"/>
              <a:t>os</a:t>
            </a:r>
            <a:r>
              <a:rPr lang="en-GB" sz="2000" dirty="0"/>
              <a:t> </a:t>
            </a:r>
            <a:r>
              <a:rPr lang="en-GB" sz="2000" dirty="0" err="1"/>
              <a:t>szintről</a:t>
            </a:r>
            <a:r>
              <a:rPr lang="en-GB" sz="2000" dirty="0"/>
              <a:t> 2012-re 0,38%-</a:t>
            </a:r>
            <a:r>
              <a:rPr lang="en-GB" sz="2000" dirty="0" err="1"/>
              <a:t>ra.</a:t>
            </a:r>
            <a:r>
              <a:rPr lang="en-GB" sz="2000" dirty="0"/>
              <a:t> </a:t>
            </a:r>
            <a:endParaRPr lang="hu-HU" sz="2000" dirty="0">
              <a:latin typeface="Arial" charset="0"/>
              <a:cs typeface="Arial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4585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dirty="0" smtClean="0">
                <a:latin typeface="Arial" charset="0"/>
                <a:cs typeface="Arial" charset="0"/>
              </a:rPr>
              <a:t>Enyhébb célkitűzés - MERT példája</a:t>
            </a:r>
            <a:endParaRPr lang="hu-HU" cap="none" dirty="0" smtClean="0">
              <a:latin typeface="Arial" charset="0"/>
              <a:cs typeface="Arial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 defTabSz="457200"/>
            <a:r>
              <a:rPr lang="hu-HU" sz="2000" dirty="0">
                <a:latin typeface="+mj-lt"/>
              </a:rPr>
              <a:t>Mátrai Erőmű Zrt. bányászati tevékenysége és a választott enyhébb célkitűzés gazdasági-társadalmi </a:t>
            </a:r>
            <a:r>
              <a:rPr lang="hu-HU" sz="2000" dirty="0" smtClean="0">
                <a:latin typeface="+mj-lt"/>
              </a:rPr>
              <a:t>indoklása VGT1-ben</a:t>
            </a:r>
          </a:p>
          <a:p>
            <a:pPr marL="341313" indent="-341313" defTabSz="457200"/>
            <a:endParaRPr lang="hu-HU" altLang="hu-HU" sz="2000" dirty="0" smtClean="0">
              <a:latin typeface="+mj-lt"/>
            </a:endParaRPr>
          </a:p>
          <a:p>
            <a:pPr marL="341313" indent="-341313" defTabSz="457200"/>
            <a:r>
              <a:rPr lang="hu-HU" altLang="hu-HU" sz="2000" dirty="0" smtClean="0">
                <a:latin typeface="+mj-lt"/>
              </a:rPr>
              <a:t>Összesen </a:t>
            </a:r>
            <a:r>
              <a:rPr lang="hu-HU" altLang="hu-HU" sz="2000" dirty="0">
                <a:latin typeface="+mj-lt"/>
              </a:rPr>
              <a:t>két </a:t>
            </a:r>
            <a:r>
              <a:rPr lang="hu-HU" altLang="hu-HU" sz="2000" dirty="0" smtClean="0">
                <a:latin typeface="+mj-lt"/>
              </a:rPr>
              <a:t> FAV víztest</a:t>
            </a:r>
            <a:r>
              <a:rPr lang="hu-HU" altLang="hu-HU" sz="2000" dirty="0">
                <a:latin typeface="+mj-lt"/>
              </a:rPr>
              <a:t>. </a:t>
            </a:r>
            <a:r>
              <a:rPr lang="hu-HU" altLang="hu-HU" sz="2000" dirty="0" err="1">
                <a:latin typeface="+mj-lt"/>
              </a:rPr>
              <a:t>Északi-Középhegység</a:t>
            </a:r>
            <a:r>
              <a:rPr lang="hu-HU" altLang="hu-HU" sz="2000" dirty="0">
                <a:latin typeface="+mj-lt"/>
              </a:rPr>
              <a:t> peremvidék</a:t>
            </a:r>
            <a:r>
              <a:rPr lang="hu-HU" altLang="hu-HU" sz="2000" dirty="0" smtClean="0">
                <a:latin typeface="+mj-lt"/>
              </a:rPr>
              <a:t>.</a:t>
            </a:r>
          </a:p>
          <a:p>
            <a:pPr marL="0" indent="0" defTabSz="457200">
              <a:buNone/>
            </a:pPr>
            <a:endParaRPr lang="hu-HU" altLang="hu-HU" sz="2000" dirty="0">
              <a:latin typeface="+mj-lt"/>
            </a:endParaRPr>
          </a:p>
          <a:p>
            <a:pPr marL="341313" indent="-341313" defTabSz="457200"/>
            <a:r>
              <a:rPr lang="hu-HU" altLang="hu-HU" sz="2000" dirty="0">
                <a:latin typeface="+mj-lt"/>
              </a:rPr>
              <a:t>Aránytalan költségek: a bánya bezárás miatti gazdasági-társadalmi költségek nincsenek arányban, a jó állapot elérése következtében bekövetkező hasznokkal, azaz az intézkedés költségei lényegesen meghaladják a hasznokat (nem feltétlenül pénzben kifejezve). </a:t>
            </a:r>
          </a:p>
          <a:p>
            <a:pPr marL="341313" indent="-341313" defTabSz="457200"/>
            <a:endParaRPr lang="hu-HU" altLang="hu-HU" sz="2000" dirty="0">
              <a:latin typeface="+mj-lt"/>
            </a:endParaRPr>
          </a:p>
          <a:p>
            <a:pPr eaLnBrk="1" hangingPunct="1"/>
            <a:endParaRPr lang="hu-HU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/>
          <a:lstStyle/>
          <a:p>
            <a:pPr algn="ctr"/>
            <a:r>
              <a:rPr lang="hu-HU" dirty="0" smtClean="0"/>
              <a:t>MERT Vizsgálat főbb elemei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 defTabSz="457200"/>
            <a:r>
              <a:rPr lang="hu-HU" altLang="hu-HU" sz="2000" dirty="0">
                <a:latin typeface="+mn-lt"/>
              </a:rPr>
              <a:t>Vízkivétel, gazdasági tevékenység értéke nagyságrendekkel nagyobb, mint a gazdasági károké (két érintett megye GDP 7%-a).</a:t>
            </a:r>
          </a:p>
          <a:p>
            <a:pPr marL="341313" indent="-341313" defTabSz="457200"/>
            <a:r>
              <a:rPr lang="hu-HU" altLang="hu-HU" sz="2000" dirty="0">
                <a:latin typeface="+mn-lt"/>
              </a:rPr>
              <a:t>Erőmű leállítása (REKK modellezés) a villamos energia árának 3%-os növekedését okozhatja</a:t>
            </a:r>
          </a:p>
          <a:p>
            <a:pPr marL="341313" indent="-341313" defTabSz="457200"/>
            <a:r>
              <a:rPr lang="hu-HU" altLang="hu-HU" sz="2000" dirty="0">
                <a:latin typeface="+mn-lt"/>
              </a:rPr>
              <a:t>Import függőség nő</a:t>
            </a:r>
          </a:p>
          <a:p>
            <a:pPr marL="341313" indent="-341313" defTabSz="457200"/>
            <a:r>
              <a:rPr lang="hu-HU" altLang="hu-HU" sz="2000" dirty="0">
                <a:latin typeface="+mn-lt"/>
              </a:rPr>
              <a:t>Az ökológiai célú vízmennyiség csökkenti a más okokból bekövetkező állapotromlást</a:t>
            </a:r>
          </a:p>
          <a:p>
            <a:pPr marL="341313" indent="-341313" defTabSz="457200"/>
            <a:r>
              <a:rPr lang="hu-HU" altLang="hu-HU" sz="2000" dirty="0">
                <a:latin typeface="+mn-lt"/>
              </a:rPr>
              <a:t>Viszont a levegő-szennyezés csökkenne.</a:t>
            </a:r>
          </a:p>
          <a:p>
            <a:pPr marL="341313" indent="-341313" defTabSz="457200"/>
            <a:r>
              <a:rPr lang="hu-HU" altLang="hu-HU" sz="2000" dirty="0">
                <a:latin typeface="+mn-lt"/>
              </a:rPr>
              <a:t>Javaslat a kitermelt víz hasznosítása </a:t>
            </a:r>
            <a:r>
              <a:rPr lang="hu-HU" altLang="hu-HU" sz="2000" dirty="0" err="1">
                <a:latin typeface="+mn-lt"/>
              </a:rPr>
              <a:t>széleskörűbb</a:t>
            </a:r>
            <a:r>
              <a:rPr lang="hu-HU" altLang="hu-HU" sz="2000" dirty="0">
                <a:latin typeface="+mn-lt"/>
              </a:rPr>
              <a:t>, jobb hatásfokú legyen, az ökológiai célú vízmennyiség biztosítását hosszabb távon a bánya bezárása után is meg kell oldani.</a:t>
            </a:r>
          </a:p>
        </p:txBody>
      </p:sp>
    </p:spTree>
    <p:extLst>
      <p:ext uri="{BB962C8B-B14F-4D97-AF65-F5344CB8AC3E}">
        <p14:creationId xmlns:p14="http://schemas.microsoft.com/office/powerpoint/2010/main" val="225126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50825" y="44450"/>
            <a:ext cx="864235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dirty="0" smtClean="0">
                <a:latin typeface="Arial" charset="0"/>
                <a:cs typeface="Arial" charset="0"/>
              </a:rPr>
              <a:t>Gazdasági elemzés </a:t>
            </a:r>
            <a:r>
              <a:rPr lang="hu-HU" cap="none" dirty="0" smtClean="0">
                <a:latin typeface="Arial" charset="0"/>
                <a:cs typeface="Arial" charset="0"/>
              </a:rPr>
              <a:t>szükségessége</a:t>
            </a:r>
            <a:endParaRPr lang="hu-HU" cap="none" dirty="0" smtClean="0">
              <a:latin typeface="Arial" charset="0"/>
              <a:cs typeface="Arial" charset="0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1800" b="1" dirty="0" smtClean="0">
                <a:latin typeface="Arial" charset="0"/>
                <a:cs typeface="Arial" charset="0"/>
              </a:rPr>
              <a:t>Erősen módosított víztestek kijelölése (VKI 4.3)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600" dirty="0" smtClean="0">
                <a:latin typeface="Arial" charset="0"/>
                <a:cs typeface="Arial" charset="0"/>
              </a:rPr>
              <a:t>„A víztest mesterséges vagy megváltoztatott jellemzői által szolgált, hasznos célkitűzések a műszaki megvalósíthatóság vagy az aránytalan költségek miatt nem érhetők el olyan más ésszerű módon, amely környezeti szempontból jelentős mértékben jobb megoldás lenne”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1800" b="1" dirty="0" smtClean="0">
                <a:latin typeface="Arial" charset="0"/>
                <a:cs typeface="Arial" charset="0"/>
              </a:rPr>
              <a:t>Időbeni mentesség (VKI 4.4)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600" dirty="0" smtClean="0">
                <a:latin typeface="Arial" charset="0"/>
                <a:cs typeface="Arial" charset="0"/>
              </a:rPr>
              <a:t>„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a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javulások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határidőn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belüli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elérése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aránytalanul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költséges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lenne</a:t>
            </a:r>
            <a:r>
              <a:rPr lang="hu-HU" altLang="zh-CN" sz="1600" dirty="0" smtClean="0">
                <a:latin typeface="Arial" charset="0"/>
                <a:cs typeface="Arial" charset="0"/>
              </a:rPr>
              <a:t> (egyik ok)”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1800" b="1" dirty="0" smtClean="0">
                <a:latin typeface="Arial" charset="0"/>
                <a:cs typeface="Arial" charset="0"/>
              </a:rPr>
              <a:t>Kevésbé szigorú célok, enyhébb célkitűzések (VKI 4.5)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600" dirty="0" smtClean="0">
                <a:latin typeface="Arial" charset="0"/>
                <a:cs typeface="Arial" charset="0"/>
              </a:rPr>
              <a:t>„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az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ilyen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emberi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tevékenység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által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kielégített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környezeti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és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társadalmi-gazdasági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igények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nem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elégíthetők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olyan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más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módszerekkel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,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amelyek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környezeti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szempontból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jelentősen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jobb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megoldások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,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és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amelyeknek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nem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aránytalanul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magasak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a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költsége</a:t>
            </a:r>
            <a:r>
              <a:rPr lang="hu-HU" altLang="zh-CN" sz="1600" dirty="0" smtClean="0">
                <a:latin typeface="Arial" charset="0"/>
                <a:ea typeface="宋体"/>
                <a:cs typeface="宋体"/>
              </a:rPr>
              <a:t>”</a:t>
            </a:r>
            <a:endParaRPr lang="hu-HU" altLang="zh-CN" sz="16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zh-CN" sz="1800" b="1" dirty="0" smtClean="0">
                <a:latin typeface="Arial" charset="0"/>
                <a:cs typeface="Arial" charset="0"/>
              </a:rPr>
              <a:t>Új fejlesztések  (VKI 4.7) 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600" dirty="0" smtClean="0">
                <a:latin typeface="Arial" charset="0"/>
                <a:ea typeface="宋体"/>
                <a:cs typeface="宋体"/>
              </a:rPr>
              <a:t>Elsőrendű közérdek és/vagy társadalmi előnyök (pl. egészségügyi, biztonság, fenntartható fejlődés) felülmúlják a VKI hasznait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600" dirty="0">
                <a:latin typeface="Arial" charset="0"/>
                <a:ea typeface="宋体"/>
                <a:cs typeface="宋体"/>
              </a:rPr>
              <a:t>A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víztest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megváltoztatásához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vagy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módosításához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kapcsolható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előnyös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célkitűzések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a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műszaki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megvalósíthatóság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vagy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az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aránytalan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költségek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miatt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nem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érhetők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el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más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,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jelentős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mértékben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jobb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környezeti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változatot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jelentő</a:t>
            </a:r>
            <a:r>
              <a:rPr lang="de-DE" altLang="zh-CN" sz="1600" dirty="0" smtClean="0">
                <a:latin typeface="Arial" charset="0"/>
                <a:ea typeface="宋体"/>
                <a:cs typeface="宋体"/>
              </a:rPr>
              <a:t> </a:t>
            </a:r>
            <a:r>
              <a:rPr lang="de-DE" altLang="zh-CN" sz="1600" dirty="0" err="1" smtClean="0">
                <a:latin typeface="Arial" charset="0"/>
                <a:ea typeface="宋体"/>
                <a:cs typeface="宋体"/>
              </a:rPr>
              <a:t>eszközökkel</a:t>
            </a:r>
            <a:endParaRPr lang="hu-HU" altLang="zh-CN" sz="1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/>
          <a:lstStyle/>
          <a:p>
            <a:pPr algn="ctr"/>
            <a:r>
              <a:rPr lang="hu-HU" dirty="0" smtClean="0"/>
              <a:t>4.7-es </a:t>
            </a:r>
            <a:r>
              <a:rPr lang="hu-HU" dirty="0" err="1" smtClean="0"/>
              <a:t>vIzsgálat-</a:t>
            </a:r>
            <a:r>
              <a:rPr lang="hu-HU" dirty="0" smtClean="0"/>
              <a:t> Duna </a:t>
            </a:r>
            <a:r>
              <a:rPr lang="hu-HU" dirty="0" err="1" smtClean="0"/>
              <a:t>HajózhatósáG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altLang="hu-HU" sz="2000" dirty="0"/>
              <a:t>1</a:t>
            </a:r>
            <a:r>
              <a:rPr lang="hu-HU" altLang="hu-HU" sz="2000" dirty="0" smtClean="0"/>
              <a:t>. Stratégiai szint  </a:t>
            </a:r>
            <a:r>
              <a:rPr lang="hu-HU" altLang="hu-HU" sz="2000" dirty="0"/>
              <a:t>A hazai Duna-szakaszon a hajózás fejlesztésének indokolt </a:t>
            </a:r>
            <a:r>
              <a:rPr lang="hu-HU" altLang="hu-HU" sz="2000" dirty="0" smtClean="0"/>
              <a:t>mértéke, országosan  (hasonló a menete pl. a vízierőműveknek)</a:t>
            </a:r>
            <a:endParaRPr lang="hu-HU" altLang="hu-HU" sz="2000" dirty="0"/>
          </a:p>
          <a:p>
            <a:pPr>
              <a:buFont typeface="Wingdings 2" pitchFamily="18" charset="2"/>
              <a:buNone/>
            </a:pPr>
            <a:r>
              <a:rPr lang="hu-HU" altLang="hu-HU" sz="2000" dirty="0"/>
              <a:t>A hajózás fejlesztése közérdek és/vagy társadalmi-gazdasági előnyt jelent.  </a:t>
            </a:r>
            <a:r>
              <a:rPr lang="hu-HU" altLang="hu-HU" sz="2000" dirty="0" smtClean="0"/>
              <a:t>Társadalmi-gazdasági elemzés </a:t>
            </a:r>
          </a:p>
          <a:p>
            <a:pPr lvl="1"/>
            <a:r>
              <a:rPr lang="hu-HU" sz="2000" dirty="0" smtClean="0"/>
              <a:t>A </a:t>
            </a:r>
            <a:r>
              <a:rPr lang="hu-HU" sz="2000" dirty="0"/>
              <a:t>forgalomnövekedésnek az a tartománya, amelyik megfelel a </a:t>
            </a:r>
            <a:r>
              <a:rPr lang="hu-HU" sz="2000" dirty="0" smtClean="0"/>
              <a:t>közérdeknek.</a:t>
            </a:r>
          </a:p>
          <a:p>
            <a:pPr lvl="1"/>
            <a:r>
              <a:rPr lang="hu-HU" sz="2000" dirty="0" smtClean="0"/>
              <a:t> </a:t>
            </a:r>
            <a:r>
              <a:rPr lang="hu-HU" sz="2000" dirty="0"/>
              <a:t>A várható gazdasági költség és haszon mértéke és megoszlása az érintettek között – ennek alapján a fő költségviselők (fejlesztés, fenntartás) </a:t>
            </a:r>
            <a:r>
              <a:rPr lang="hu-HU" sz="2000" dirty="0" smtClean="0"/>
              <a:t>meghatározása</a:t>
            </a:r>
          </a:p>
          <a:p>
            <a:pPr lvl="1"/>
            <a:r>
              <a:rPr lang="hu-HU" altLang="hu-HU" sz="2000" dirty="0" smtClean="0"/>
              <a:t>Klasszikus nemzetgazdasági szintű költség-haszon elemzés</a:t>
            </a:r>
          </a:p>
          <a:p>
            <a:pPr lvl="1"/>
            <a:r>
              <a:rPr lang="hu-HU" altLang="hu-HU" sz="2000" dirty="0" smtClean="0"/>
              <a:t>Változatok közötti elemzés</a:t>
            </a:r>
            <a:endParaRPr lang="hu-HU" altLang="hu-HU" sz="2000" dirty="0"/>
          </a:p>
          <a:p>
            <a:pPr>
              <a:buFont typeface="Wingdings 2" pitchFamily="18" charset="2"/>
              <a:buNone/>
            </a:pPr>
            <a:r>
              <a:rPr lang="hu-HU" altLang="hu-HU" sz="2000" dirty="0" smtClean="0"/>
              <a:t>2. </a:t>
            </a:r>
            <a:r>
              <a:rPr lang="hu-HU" altLang="hu-HU" sz="2000" dirty="0"/>
              <a:t>Víztest szintű tervezés és </a:t>
            </a:r>
            <a:r>
              <a:rPr lang="hu-HU" altLang="hu-HU" sz="2000" dirty="0" smtClean="0"/>
              <a:t>elemzés, Beavatkozási helyszínekre vonatkozó elemzés.  Konkrét CBA.</a:t>
            </a:r>
            <a:endParaRPr lang="hu-HU" altLang="hu-HU" sz="2000" dirty="0"/>
          </a:p>
          <a:p>
            <a:pPr>
              <a:buFont typeface="Wingdings 2" pitchFamily="18" charset="2"/>
              <a:buNone/>
            </a:pPr>
            <a:r>
              <a:rPr lang="hu-HU" altLang="hu-HU" sz="2000" dirty="0"/>
              <a:t> </a:t>
            </a:r>
            <a:r>
              <a:rPr lang="hu-HU" altLang="hu-HU" sz="2000" dirty="0" smtClean="0"/>
              <a:t> 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872069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/>
          <a:lstStyle/>
          <a:p>
            <a:pPr algn="ctr"/>
            <a:r>
              <a:rPr lang="hu-HU" dirty="0" smtClean="0"/>
              <a:t>Erősen módosított  Víztestek kijelölése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/>
              <a:t>A VKI 4.3. cikke szerint erősen módosított állapotról a következő emberi igények kielégítésével kapcsolatban lehet szó. </a:t>
            </a:r>
          </a:p>
          <a:p>
            <a:pPr lvl="1"/>
            <a:r>
              <a:rPr lang="hu-HU" sz="2000" dirty="0"/>
              <a:t>A tágabb környezet védelme, természetvédelem </a:t>
            </a:r>
          </a:p>
          <a:p>
            <a:pPr lvl="1"/>
            <a:r>
              <a:rPr lang="hu-HU" sz="2000" dirty="0"/>
              <a:t>Árvíz- és belvízvédelem</a:t>
            </a:r>
          </a:p>
          <a:p>
            <a:pPr lvl="1"/>
            <a:r>
              <a:rPr lang="hu-HU" sz="2000" dirty="0"/>
              <a:t>Ivóvíz és öntözési célú tározás, duzzasztás</a:t>
            </a:r>
          </a:p>
          <a:p>
            <a:pPr lvl="1"/>
            <a:r>
              <a:rPr lang="hu-HU" sz="2000" dirty="0"/>
              <a:t>Energiatermelés miatti tározás, duzzasztás</a:t>
            </a:r>
          </a:p>
          <a:p>
            <a:pPr lvl="1"/>
            <a:r>
              <a:rPr lang="hu-HU" sz="2000" dirty="0"/>
              <a:t>Rekreáció</a:t>
            </a:r>
          </a:p>
          <a:p>
            <a:pPr lvl="1"/>
            <a:r>
              <a:rPr lang="hu-HU" sz="2000" dirty="0"/>
              <a:t>Hajózás, kikötők</a:t>
            </a:r>
          </a:p>
          <a:p>
            <a:pPr lvl="1"/>
            <a:r>
              <a:rPr lang="hu-HU" sz="2000" dirty="0"/>
              <a:t>Egyéb fontos emberi igényeket kielégítő fejlesztések  </a:t>
            </a:r>
            <a:endParaRPr lang="hu-HU" sz="2000" dirty="0"/>
          </a:p>
          <a:p>
            <a:r>
              <a:rPr lang="hu-HU" sz="2000" dirty="0"/>
              <a:t>A jó állapot elérését szolgáló intézkedést – az </a:t>
            </a:r>
            <a:r>
              <a:rPr lang="hu-HU" sz="2000" dirty="0" smtClean="0"/>
              <a:t>emberi igények </a:t>
            </a:r>
            <a:r>
              <a:rPr lang="hu-HU" sz="2000" dirty="0"/>
              <a:t>más módon történő </a:t>
            </a:r>
            <a:r>
              <a:rPr lang="hu-HU" sz="2000" dirty="0" smtClean="0"/>
              <a:t>kielégítésével– </a:t>
            </a:r>
            <a:r>
              <a:rPr lang="hu-HU" sz="2000" dirty="0"/>
              <a:t>csak aránytalan költségek (aránytalan társadalmi-gazdasági hátrányok) mellett lehet megvalósítani. </a:t>
            </a:r>
          </a:p>
          <a:p>
            <a:pPr lvl="1"/>
            <a:endParaRPr lang="hu-HU" sz="2000" dirty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776334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696011" cy="936104"/>
          </a:xfrm>
        </p:spPr>
        <p:txBody>
          <a:bodyPr/>
          <a:lstStyle/>
          <a:p>
            <a:pPr algn="ctr"/>
            <a:r>
              <a:rPr lang="hu-HU" dirty="0"/>
              <a:t>Az aránytalan költség </a:t>
            </a:r>
            <a:r>
              <a:rPr lang="hu-HU" dirty="0" err="1" smtClean="0"/>
              <a:t>meghatározásáNak</a:t>
            </a:r>
            <a:r>
              <a:rPr lang="hu-HU" dirty="0" smtClean="0"/>
              <a:t> menete Erősen módosított víztest kijelölésnél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z="1800" dirty="0" smtClean="0"/>
              <a:t>Első </a:t>
            </a:r>
            <a:r>
              <a:rPr lang="hu-HU" sz="1800" dirty="0"/>
              <a:t>szűrés, országos szinten, általános érvénnyel eldönthető emberi igény, amely </a:t>
            </a:r>
            <a:r>
              <a:rPr lang="hu-HU" sz="1800" dirty="0" smtClean="0"/>
              <a:t>indokolhatja </a:t>
            </a:r>
            <a:r>
              <a:rPr lang="hu-HU" sz="1800" dirty="0"/>
              <a:t>az erősen módosított </a:t>
            </a:r>
            <a:r>
              <a:rPr lang="hu-HU" sz="1800" dirty="0" smtClean="0"/>
              <a:t>lehatárolást. Megfogalmazott VKI konform ágazatpolitikák alapján kell lépni.</a:t>
            </a:r>
          </a:p>
          <a:p>
            <a:pPr lvl="1"/>
            <a:r>
              <a:rPr lang="hu-HU" sz="1800" dirty="0" smtClean="0"/>
              <a:t>Duzzasztás ivóvízkivétel céljára fenntartandó, </a:t>
            </a:r>
            <a:endParaRPr lang="hu-HU" sz="1800" dirty="0"/>
          </a:p>
          <a:p>
            <a:pPr lvl="1"/>
            <a:r>
              <a:rPr lang="hu-HU" sz="1800" dirty="0" smtClean="0"/>
              <a:t>Fontos a társadalmi konszenzus elérése. Érintettek </a:t>
            </a:r>
            <a:r>
              <a:rPr lang="hu-HU" sz="1800" dirty="0"/>
              <a:t>nemzeti szintű megállapodása az ökológiai prioritásokról és az alkalmazkodási folyamat </a:t>
            </a:r>
            <a:r>
              <a:rPr lang="hu-HU" sz="1800" dirty="0" smtClean="0"/>
              <a:t>időzítéséről pl. az energiatermelés területén</a:t>
            </a:r>
          </a:p>
          <a:p>
            <a:pPr lvl="1"/>
            <a:r>
              <a:rPr lang="hu-HU" sz="1800" dirty="0"/>
              <a:t>Már létező hajózási lehetőségeket nem megszüntetni kell, hanem megvalósítani </a:t>
            </a:r>
            <a:r>
              <a:rPr lang="hu-HU" sz="1800" dirty="0" smtClean="0"/>
              <a:t>a vonatkozó VGT intézkedéseket</a:t>
            </a:r>
          </a:p>
          <a:p>
            <a:pPr lvl="0"/>
            <a:r>
              <a:rPr lang="hu-HU" sz="1800" dirty="0" smtClean="0"/>
              <a:t>Második </a:t>
            </a:r>
            <a:r>
              <a:rPr lang="hu-HU" sz="1800" dirty="0"/>
              <a:t>szűrés bizonyos víztest típusra, illetve </a:t>
            </a:r>
            <a:r>
              <a:rPr lang="hu-HU" sz="1800" dirty="0" err="1"/>
              <a:t>hidromorfológiai</a:t>
            </a:r>
            <a:r>
              <a:rPr lang="hu-HU" sz="1800" dirty="0"/>
              <a:t> elváltozásra érvényes emberi igény amely, indokolja az erősen módosított </a:t>
            </a:r>
            <a:r>
              <a:rPr lang="hu-HU" sz="1800" dirty="0" smtClean="0"/>
              <a:t>lehatárolást.</a:t>
            </a:r>
            <a:r>
              <a:rPr lang="hu-HU" sz="1800" dirty="0"/>
              <a:t> </a:t>
            </a:r>
            <a:r>
              <a:rPr lang="hu-HU" sz="1800" dirty="0" smtClean="0"/>
              <a:t>Pl. </a:t>
            </a:r>
            <a:r>
              <a:rPr lang="hu-HU" sz="1800" dirty="0"/>
              <a:t>Töltésáthelyezés, ártéri gazdálkodás </a:t>
            </a:r>
            <a:r>
              <a:rPr lang="hu-HU" sz="1800" dirty="0" smtClean="0"/>
              <a:t>megvalósítása feltételrendszere (dombvidéki </a:t>
            </a:r>
            <a:r>
              <a:rPr lang="hu-HU" sz="1800" dirty="0" err="1"/>
              <a:t>dombvidéki</a:t>
            </a:r>
            <a:r>
              <a:rPr lang="hu-HU" sz="1800" dirty="0"/>
              <a:t> vízfolyásoknál, ott ahol a természeti gazdaságföldrajzi viszonyok </a:t>
            </a:r>
            <a:r>
              <a:rPr lang="hu-HU" sz="1800" dirty="0" smtClean="0"/>
              <a:t>megfelelőek)</a:t>
            </a:r>
          </a:p>
        </p:txBody>
      </p:sp>
    </p:spTree>
    <p:extLst>
      <p:ext uri="{BB962C8B-B14F-4D97-AF65-F5344CB8AC3E}">
        <p14:creationId xmlns:p14="http://schemas.microsoft.com/office/powerpoint/2010/main" val="1754924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588507" cy="936104"/>
          </a:xfrm>
        </p:spPr>
        <p:txBody>
          <a:bodyPr/>
          <a:lstStyle/>
          <a:p>
            <a:pPr algn="ctr"/>
            <a:r>
              <a:rPr lang="hu-HU" dirty="0" smtClean="0"/>
              <a:t>Egyedi vizsgálatok menete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b="1" dirty="0"/>
              <a:t>Végső döntés a természetes víztest kategóriába való sorolásra egyedi megfontolások, elemzések  alapján</a:t>
            </a:r>
            <a:endParaRPr lang="hu-HU" sz="2000" dirty="0"/>
          </a:p>
          <a:p>
            <a:pPr lvl="0"/>
            <a:r>
              <a:rPr lang="hu-HU" sz="2000" dirty="0" smtClean="0"/>
              <a:t>Először </a:t>
            </a:r>
            <a:r>
              <a:rPr lang="hu-HU" sz="2000" dirty="0"/>
              <a:t>a vízhasználat jelentőségének elemzése csak a legfontosabb naturális mutatók </a:t>
            </a:r>
            <a:r>
              <a:rPr lang="hu-HU" sz="2000" dirty="0" smtClean="0"/>
              <a:t>segítségével. Statisztikai </a:t>
            </a:r>
            <a:r>
              <a:rPr lang="hu-HU" sz="2000" dirty="0"/>
              <a:t>adat, illetve szakértői becslés alkalmazása (lehet nagyságrend is). </a:t>
            </a:r>
            <a:r>
              <a:rPr lang="hu-HU" sz="2000" dirty="0" smtClean="0"/>
              <a:t> Ha nincs rá igény, pl. felhagyott halastó, vagy vízi közlekedés, könnyebb  a helyzet.</a:t>
            </a:r>
            <a:endParaRPr lang="hu-HU" sz="2000" dirty="0"/>
          </a:p>
          <a:p>
            <a:pPr lvl="0"/>
            <a:r>
              <a:rPr lang="hu-HU" sz="2000" dirty="0"/>
              <a:t>Az erősen módosítottság megszüntetésének költségei, illetve az </a:t>
            </a:r>
            <a:r>
              <a:rPr lang="hu-HU" sz="2000" dirty="0" smtClean="0"/>
              <a:t>igény </a:t>
            </a:r>
            <a:r>
              <a:rPr lang="hu-HU" sz="2000" dirty="0"/>
              <a:t>kielégítésének </a:t>
            </a:r>
            <a:r>
              <a:rPr lang="hu-HU" sz="2000" dirty="0" smtClean="0"/>
              <a:t>más módon való kielégítésének költségei </a:t>
            </a:r>
            <a:r>
              <a:rPr lang="hu-HU" sz="2000" dirty="0"/>
              <a:t>és gazdasági mutatók arányának értékelése</a:t>
            </a:r>
          </a:p>
          <a:p>
            <a:r>
              <a:rPr lang="hu-HU" sz="2000" dirty="0"/>
              <a:t>Költség-haszon elemzés csak akkor szükséges, ha az előzőek alapján nem dönthető el a kérdés. Először kvalitatív és adat elérhetőség esetén kvantitatív értékelés. </a:t>
            </a:r>
            <a:r>
              <a:rPr lang="hu-HU" sz="2000" dirty="0" err="1"/>
              <a:t>Pénzbeni</a:t>
            </a:r>
            <a:r>
              <a:rPr lang="hu-HU" sz="2000" dirty="0"/>
              <a:t> számszerűsítés, csak a legszükségesebb esetben ajánlható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42554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445500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Gazdasági vizsgálatok szerepe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hu-HU" dirty="0" smtClean="0">
              <a:latin typeface="Arial" charset="0"/>
              <a:cs typeface="Arial" charset="0"/>
            </a:endParaRPr>
          </a:p>
          <a:p>
            <a:pPr eaLnBrk="1" hangingPunct="1"/>
            <a:endParaRPr lang="hu-HU" dirty="0">
              <a:latin typeface="Arial" charset="0"/>
              <a:cs typeface="Arial" charset="0"/>
            </a:endParaRPr>
          </a:p>
          <a:p>
            <a:pPr marL="0" indent="0" algn="ctr" eaLnBrk="1" hangingPunct="1">
              <a:buNone/>
            </a:pPr>
            <a:r>
              <a:rPr lang="hu-HU" dirty="0" smtClean="0">
                <a:latin typeface="Arial" charset="0"/>
                <a:cs typeface="Arial" charset="0"/>
              </a:rPr>
              <a:t>Az </a:t>
            </a:r>
            <a:r>
              <a:rPr lang="hu-HU" dirty="0" smtClean="0">
                <a:latin typeface="Arial" charset="0"/>
                <a:cs typeface="Arial" charset="0"/>
              </a:rPr>
              <a:t>aránytalan költségre vonatkozó elemzések, </a:t>
            </a:r>
            <a:r>
              <a:rPr lang="hu-HU" dirty="0" smtClean="0">
                <a:latin typeface="Arial" charset="0"/>
                <a:cs typeface="Arial" charset="0"/>
              </a:rPr>
              <a:t>vizsgálatok</a:t>
            </a:r>
            <a:r>
              <a:rPr lang="hu-HU" dirty="0" smtClean="0">
                <a:latin typeface="Arial" charset="0"/>
                <a:cs typeface="Arial" charset="0"/>
              </a:rPr>
              <a:t> </a:t>
            </a:r>
            <a:r>
              <a:rPr lang="hu-HU" dirty="0" smtClean="0">
                <a:latin typeface="Arial" charset="0"/>
                <a:cs typeface="Arial" charset="0"/>
              </a:rPr>
              <a:t>a politikai </a:t>
            </a:r>
            <a:r>
              <a:rPr lang="hu-HU" dirty="0" smtClean="0">
                <a:latin typeface="Arial" charset="0"/>
                <a:cs typeface="Arial" charset="0"/>
              </a:rPr>
              <a:t>döntéshozatalt, a társadalmi konszenzust  </a:t>
            </a:r>
            <a:r>
              <a:rPr lang="hu-HU" dirty="0" smtClean="0">
                <a:latin typeface="Arial" charset="0"/>
                <a:cs typeface="Arial" charset="0"/>
              </a:rPr>
              <a:t>segítő információkat szolgáltatnak</a:t>
            </a:r>
            <a:r>
              <a:rPr lang="hu-HU" dirty="0" smtClean="0">
                <a:latin typeface="Arial" charset="0"/>
                <a:cs typeface="Arial" charset="0"/>
              </a:rPr>
              <a:t>.</a:t>
            </a:r>
            <a:endParaRPr lang="hu-HU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775" y="1412875"/>
            <a:ext cx="4419600" cy="14398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Kép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175" y="5373688"/>
            <a:ext cx="792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6963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Aránytalan költségek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hu-HU" b="1" dirty="0" smtClean="0">
                <a:latin typeface="Arial" charset="0"/>
                <a:cs typeface="Arial" charset="0"/>
              </a:rPr>
              <a:t>A VKI nem ad sem meghatározást, sem módszertant az „aránytalan költségek” meghatározására.</a:t>
            </a:r>
          </a:p>
          <a:p>
            <a:pPr lvl="1" eaLnBrk="1" hangingPunct="1"/>
            <a:r>
              <a:rPr lang="hu-HU" sz="2400" dirty="0" smtClean="0">
                <a:latin typeface="Arial" charset="0"/>
                <a:cs typeface="Arial" charset="0"/>
              </a:rPr>
              <a:t>Költség-haszon elemzés (erősen módosított víztestek, enyhébb célkitűzések, új fejlesztések</a:t>
            </a:r>
            <a:r>
              <a:rPr lang="hu-HU" sz="2400" dirty="0" smtClean="0">
                <a:latin typeface="Arial" charset="0"/>
                <a:cs typeface="Arial" charset="0"/>
              </a:rPr>
              <a:t>)</a:t>
            </a:r>
          </a:p>
          <a:p>
            <a:pPr lvl="2" eaLnBrk="1" hangingPunct="1"/>
            <a:r>
              <a:rPr lang="hu-HU" sz="2000" dirty="0">
                <a:latin typeface="Arial" charset="0"/>
                <a:cs typeface="Arial" charset="0"/>
              </a:rPr>
              <a:t>Nincs mód egyszerűsített gazdasági sorvezető használatára, minden eset egyedi, ezért esetenként kell a mentesség indokoltságát </a:t>
            </a:r>
            <a:r>
              <a:rPr lang="hu-HU" sz="2000" dirty="0" smtClean="0">
                <a:latin typeface="Arial" charset="0"/>
                <a:cs typeface="Arial" charset="0"/>
              </a:rPr>
              <a:t>vizsgálni</a:t>
            </a:r>
            <a:endParaRPr lang="hu-HU" sz="2000" dirty="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hu-HU" sz="2400" dirty="0" smtClean="0">
                <a:latin typeface="Arial" charset="0"/>
                <a:cs typeface="Arial" charset="0"/>
              </a:rPr>
              <a:t>Fizetőképességi-megfizethetőségi vizsgálat (időbeni </a:t>
            </a:r>
            <a:r>
              <a:rPr lang="hu-HU" sz="2400" dirty="0" smtClean="0">
                <a:latin typeface="Arial" charset="0"/>
                <a:cs typeface="Arial" charset="0"/>
              </a:rPr>
              <a:t>mentességek</a:t>
            </a:r>
            <a:endParaRPr lang="hu-HU" sz="2400" dirty="0" smtClean="0">
              <a:latin typeface="Arial" charset="0"/>
              <a:cs typeface="Arial" charset="0"/>
            </a:endParaRPr>
          </a:p>
          <a:p>
            <a:pPr lvl="2" eaLnBrk="1" hangingPunct="1"/>
            <a:r>
              <a:rPr lang="hu-HU" sz="2000" dirty="0" smtClean="0">
                <a:latin typeface="Arial" charset="0"/>
                <a:cs typeface="Arial" charset="0"/>
              </a:rPr>
              <a:t>egyszerűsített </a:t>
            </a:r>
            <a:r>
              <a:rPr lang="hu-HU" sz="2000" dirty="0">
                <a:latin typeface="Arial" charset="0"/>
                <a:cs typeface="Arial" charset="0"/>
              </a:rPr>
              <a:t>gazdasági sorvezető </a:t>
            </a:r>
            <a:r>
              <a:rPr lang="hu-HU" sz="2000" dirty="0" smtClean="0">
                <a:latin typeface="Arial" charset="0"/>
                <a:cs typeface="Arial" charset="0"/>
              </a:rPr>
              <a:t>használata</a:t>
            </a:r>
            <a:endParaRPr lang="hu-HU" sz="2000" dirty="0" smtClean="0">
              <a:latin typeface="Arial" charset="0"/>
              <a:cs typeface="Arial" charset="0"/>
            </a:endParaRPr>
          </a:p>
          <a:p>
            <a:pPr lvl="1" eaLnBrk="1" hangingPunct="1"/>
            <a:endParaRPr lang="hu-HU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8837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Költség-haszon elemzés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A szükséges beavatkozások költsége, ráfordítása nem áll arányban az állapotjavulás eredményeként jelentkező eredményekkel, </a:t>
            </a:r>
            <a:r>
              <a:rPr lang="hu-HU" sz="2000" dirty="0" smtClean="0">
                <a:latin typeface="Arial" charset="0"/>
                <a:cs typeface="Arial" charset="0"/>
              </a:rPr>
              <a:t>hasznokkal. Össztársadalmi költségek, össztársadalmi hasznok</a:t>
            </a:r>
            <a:endParaRPr lang="hu-HU" sz="20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hu-HU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Mind </a:t>
            </a:r>
            <a:r>
              <a:rPr lang="hu-HU" sz="2000" dirty="0" smtClean="0">
                <a:latin typeface="Arial" charset="0"/>
                <a:cs typeface="Arial" charset="0"/>
              </a:rPr>
              <a:t>a költségek, mind a hasznok esetében a pénzben, vagy </a:t>
            </a:r>
            <a:r>
              <a:rPr lang="hu-HU" sz="2000" dirty="0" err="1" smtClean="0">
                <a:latin typeface="Arial" charset="0"/>
                <a:cs typeface="Arial" charset="0"/>
              </a:rPr>
              <a:t>naturáliában</a:t>
            </a:r>
            <a:r>
              <a:rPr lang="hu-HU" sz="2000" dirty="0" smtClean="0">
                <a:latin typeface="Arial" charset="0"/>
                <a:cs typeface="Arial" charset="0"/>
              </a:rPr>
              <a:t> sem számszerűsíthető (közvetett) környezeti, természeti, társadalmi, gazdasági hatásokat is figyelembe kell venni. </a:t>
            </a:r>
          </a:p>
          <a:p>
            <a:pPr eaLnBrk="1" hangingPunct="1">
              <a:lnSpc>
                <a:spcPct val="80000"/>
              </a:lnSpc>
            </a:pPr>
            <a:endParaRPr lang="hu-HU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Az </a:t>
            </a:r>
            <a:r>
              <a:rPr lang="hu-HU" sz="2000" dirty="0" smtClean="0">
                <a:latin typeface="Arial" charset="0"/>
                <a:cs typeface="Arial" charset="0"/>
              </a:rPr>
              <a:t>aránytalan költség meghatározásának kulcseleme az intézkedések járulékos (közvetett) hatásának feltérképezése és értékelése.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239125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Fizetőképesség, megfizethetőség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Költségmegosztás (ki fizet?)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hu-HU" sz="2000" dirty="0">
                <a:latin typeface="Arial" charset="0"/>
                <a:cs typeface="Arial" charset="0"/>
              </a:rPr>
              <a:t>F</a:t>
            </a:r>
            <a:r>
              <a:rPr lang="hu-HU" sz="2000" dirty="0" smtClean="0">
                <a:latin typeface="Arial" charset="0"/>
                <a:cs typeface="Arial" charset="0"/>
              </a:rPr>
              <a:t>inanszírozási </a:t>
            </a:r>
            <a:r>
              <a:rPr lang="hu-HU" sz="2000" dirty="0" smtClean="0">
                <a:latin typeface="Arial" charset="0"/>
                <a:cs typeface="Arial" charset="0"/>
              </a:rPr>
              <a:t>lehetőségek most és a jövőben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érintettek teherviselő képessége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állami, önkormányzati források nem állnak rendelkezésre (beleértve az igénybe vehető támogatásokat is)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a költségviselő gazdasági szereplők, ágazat versenyképességét rontja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a lakosság teherviselő képességét meghaladja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hu-HU" sz="2000" dirty="0" smtClean="0">
                <a:latin typeface="Arial" charset="0"/>
                <a:cs typeface="Arial" charset="0"/>
              </a:rPr>
              <a:t>jelentősen rontja a foglalkoztatottságot (pl. munkahelyek megszűnésével jár</a:t>
            </a:r>
            <a:r>
              <a:rPr lang="hu-HU" sz="2000" b="1" dirty="0" smtClean="0">
                <a:latin typeface="Arial" charset="0"/>
                <a:cs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u-HU" cap="none" smtClean="0">
                <a:latin typeface="Arial" charset="0"/>
                <a:cs typeface="Arial" charset="0"/>
              </a:rPr>
              <a:t>EU  dokumentum a fizető-képesség értékelésére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altLang="zh-CN" sz="2000" smtClean="0">
                <a:latin typeface="Arial" charset="0"/>
                <a:cs typeface="Arial" charset="0"/>
              </a:rPr>
              <a:t>Resource document on disproportionate costs and affordability assessment – examples of the implementation form MS, 3. draft 2015. 02.17.</a:t>
            </a:r>
          </a:p>
          <a:p>
            <a:pPr eaLnBrk="1" hangingPunct="1">
              <a:lnSpc>
                <a:spcPct val="80000"/>
              </a:lnSpc>
            </a:pPr>
            <a:r>
              <a:rPr lang="hu-HU" altLang="zh-CN" sz="2000" smtClean="0">
                <a:latin typeface="Arial" charset="0"/>
                <a:cs typeface="Arial" charset="0"/>
              </a:rPr>
              <a:t>A megfizethetőség akkor lehet az egyik indoka a határidő elnyújtásának, ha világos magyarázat van a következőkre: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smtClean="0">
                <a:latin typeface="Arial" charset="0"/>
                <a:cs typeface="Arial" charset="0"/>
              </a:rPr>
              <a:t>Nincs alternatív finanszírozási mechanizmus, amely megoldaná a megfizethetőségi problémát.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smtClean="0">
                <a:latin typeface="Arial" charset="0"/>
                <a:cs typeface="Arial" charset="0"/>
              </a:rPr>
              <a:t>Ha nem történik intézkedés, akkor annak a határidő csúszás a következménye.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smtClean="0">
                <a:latin typeface="Arial" charset="0"/>
                <a:cs typeface="Arial" charset="0"/>
              </a:rPr>
              <a:t>Ha le vannak írva azok a lépések, amelyek a jövőben megoldják a megfizethetőségi problémát.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zh-CN" sz="1800" smtClean="0">
                <a:latin typeface="Arial" charset="0"/>
                <a:cs typeface="Arial" charset="0"/>
              </a:rPr>
              <a:t>A megfizethetőségi elemzés szerepet játszhat az időbeni mentesség indoklásában, ha az egyik szereplő nem cselekvése nem vezet automatikusan ahhoz, hogy a másik szereplő sem csinál semmit.</a:t>
            </a:r>
            <a:endParaRPr lang="hu-HU" sz="18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Nemzetközi példák</a:t>
            </a:r>
            <a:br>
              <a:rPr lang="hu-HU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Változatos módszerek</a:t>
            </a:r>
            <a:r>
              <a:rPr lang="en-US" smtClean="0">
                <a:latin typeface="Arial" charset="0"/>
                <a:cs typeface="Arial" charset="0"/>
              </a:rPr>
              <a:t> </a:t>
            </a:r>
            <a:r>
              <a:rPr lang="hu-HU" smtClean="0">
                <a:latin typeface="Arial" charset="0"/>
                <a:cs typeface="Arial" charset="0"/>
              </a:rPr>
              <a:t>– többféle jó gyakorlat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Költségek és hasznok összevetése, mint első szűrő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Egyeztetések fontossága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A háttérmunka gyakran közgazdasági elemzés (kiegészítő nem-közgazdasági módszerekkel), a döntés tipikusan politikai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A megvalósítás időhorizontjának a nyújtása elterjedt megoldás a megfizethetőségi problémákra</a:t>
            </a: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Franciaország</a:t>
            </a:r>
            <a:br>
              <a:rPr lang="hu-HU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23664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Intézkedési program költségeinek felosztása az ágazatok között (háztartás, ipar, mezőgazdaság)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Fizetőképesség vizsgálata, ha az intézkedések haszna meghaladja a költségeit és a támogatási mechanizmusok sem elegendőek. </a:t>
            </a:r>
          </a:p>
          <a:p>
            <a:pPr eaLnBrk="1" hangingPunct="1"/>
            <a:r>
              <a:rPr lang="hu-HU"/>
              <a:t>Rhone-Mediterranean </a:t>
            </a:r>
            <a:r>
              <a:rPr lang="hu-HU" smtClean="0"/>
              <a:t>/ Corse vízgyűjtő: ha a haszon/költség arány 0,65 fölött van, mindenképp vizsgálat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Évesített költség és haszon értékek (évek átlaga a mérvadó, nem egy-egy kiragadott év)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3%-os megfizethetőség korlát (lakossági jövedelem ill. ágazati hozzáadott érték arányában)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Prioritások meghatározásában is segít</a:t>
            </a:r>
          </a:p>
          <a:p>
            <a:pPr eaLnBrk="1" hangingPunct="1"/>
            <a:r>
              <a:rPr lang="hu-HU" smtClean="0">
                <a:latin typeface="Arial" charset="0"/>
                <a:cs typeface="Arial" charset="0"/>
              </a:rPr>
              <a:t>Nem csak közgazdasági módszereket alkalmaznak, hanem pl. többszempontú elemzést, nem piaci hasznok kvalitatív értékelését.</a:t>
            </a: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6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47675" y="44450"/>
            <a:ext cx="8516938" cy="863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cap="none" smtClean="0">
                <a:latin typeface="Arial" charset="0"/>
                <a:cs typeface="Arial" charset="0"/>
              </a:rPr>
              <a:t>Románia</a:t>
            </a:r>
            <a:br>
              <a:rPr lang="hu-HU" cap="none" smtClean="0">
                <a:latin typeface="Arial" charset="0"/>
                <a:cs typeface="Arial" charset="0"/>
              </a:rPr>
            </a:br>
            <a:endParaRPr lang="hu-HU" cap="none" smtClean="0">
              <a:latin typeface="Arial" charset="0"/>
              <a:cs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23664" y="1484784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400" smtClean="0">
                <a:latin typeface="Arial" charset="0"/>
                <a:cs typeface="Arial" charset="0"/>
              </a:rPr>
              <a:t>CBA elemzés</a:t>
            </a:r>
          </a:p>
          <a:p>
            <a:pPr eaLnBrk="1" hangingPunct="1"/>
            <a:r>
              <a:rPr lang="hu-HU" sz="2400" smtClean="0">
                <a:latin typeface="Arial" charset="0"/>
                <a:cs typeface="Arial" charset="0"/>
              </a:rPr>
              <a:t>Ha B &gt; 0,8*C, megfizethetőségi vizsgálat</a:t>
            </a:r>
          </a:p>
          <a:p>
            <a:pPr eaLnBrk="1" hangingPunct="1"/>
            <a:r>
              <a:rPr lang="hu-HU" sz="2400" smtClean="0">
                <a:latin typeface="Arial" charset="0"/>
                <a:cs typeface="Arial" charset="0"/>
              </a:rPr>
              <a:t>Hosszú távú (2027) megfizethetőségi problémák esetén megfontolják a célok enyhítését ill. alternatív finanszírozási mechanizmusokat</a:t>
            </a:r>
          </a:p>
          <a:p>
            <a:pPr eaLnBrk="1" hangingPunct="1"/>
            <a:r>
              <a:rPr lang="hu-HU" sz="2400" smtClean="0">
                <a:latin typeface="Arial" charset="0"/>
                <a:cs typeface="Arial" charset="0"/>
              </a:rPr>
              <a:t>4-5%-</a:t>
            </a:r>
            <a:r>
              <a:rPr lang="hu-HU" sz="2400">
                <a:latin typeface="Arial" charset="0"/>
                <a:cs typeface="Arial" charset="0"/>
              </a:rPr>
              <a:t>os megfizethetőség korlát </a:t>
            </a:r>
            <a:r>
              <a:rPr lang="hu-HU" sz="2400" smtClean="0">
                <a:latin typeface="Arial" charset="0"/>
                <a:cs typeface="Arial" charset="0"/>
              </a:rPr>
              <a:t>lakossági jövedelem és 2-3%-os az ágazati </a:t>
            </a:r>
            <a:r>
              <a:rPr lang="hu-HU" sz="2400">
                <a:latin typeface="Arial" charset="0"/>
                <a:cs typeface="Arial" charset="0"/>
              </a:rPr>
              <a:t>hozzáadott érték </a:t>
            </a:r>
            <a:r>
              <a:rPr lang="hu-HU" sz="2400" smtClean="0">
                <a:latin typeface="Arial" charset="0"/>
                <a:cs typeface="Arial" charset="0"/>
              </a:rPr>
              <a:t>arányában</a:t>
            </a:r>
            <a:endParaRPr lang="hu-HU" sz="2400">
              <a:latin typeface="Arial" charset="0"/>
              <a:cs typeface="Arial" charset="0"/>
            </a:endParaRPr>
          </a:p>
          <a:p>
            <a:pPr eaLnBrk="1" hangingPunct="1"/>
            <a:endParaRPr lang="hu-HU" sz="2400" smtClean="0">
              <a:latin typeface="Arial" charset="0"/>
              <a:cs typeface="Arial" charset="0"/>
            </a:endParaRPr>
          </a:p>
          <a:p>
            <a:pPr eaLnBrk="1" hangingPunct="1"/>
            <a:endParaRPr lang="hu-HU" sz="24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0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1839</Words>
  <Application>Microsoft Office PowerPoint</Application>
  <PresentationFormat>Diavetítés a képernyőre (4:3 oldalarány)</PresentationFormat>
  <Paragraphs>152</Paragraphs>
  <Slides>25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A VKI SZERINTI MENTESSÉGEK ALKALMAZÁSA  ORSZÁGOS FÓRUM  AZ ELŐADÁS CÍME A mentességek gazdasági, társadalmi  szempontjai   Rákosi Judit ÖKO Zrt-Kis András REKK</vt:lpstr>
      <vt:lpstr>Gazdasági elemzés szükségessége</vt:lpstr>
      <vt:lpstr>Aránytalan költségek</vt:lpstr>
      <vt:lpstr>Költség-haszon elemzés</vt:lpstr>
      <vt:lpstr>Fizetőképesség, megfizethetőség</vt:lpstr>
      <vt:lpstr>EU  dokumentum a fizető-képesség értékelésére</vt:lpstr>
      <vt:lpstr>Nemzetközi példák </vt:lpstr>
      <vt:lpstr>Franciaország </vt:lpstr>
      <vt:lpstr>Románia </vt:lpstr>
      <vt:lpstr>Egyesült Királyság </vt:lpstr>
      <vt:lpstr>Németország </vt:lpstr>
      <vt:lpstr>Hollandia </vt:lpstr>
      <vt:lpstr>Fizetőképességi vizsgálat-sorvezetővel</vt:lpstr>
      <vt:lpstr>Fizetőképesség - lakosság</vt:lpstr>
      <vt:lpstr>Fizetőképesség - ipar</vt:lpstr>
      <vt:lpstr>Fizetőképesség – mezőgazdaság</vt:lpstr>
      <vt:lpstr>Fizetőképesség Állam</vt:lpstr>
      <vt:lpstr>Enyhébb célkitűzés - MERT példája</vt:lpstr>
      <vt:lpstr>MERT Vizsgálat főbb elemei</vt:lpstr>
      <vt:lpstr>4.7-es vIzsgálat- Duna HajózhatósáG </vt:lpstr>
      <vt:lpstr>Erősen módosított  Víztestek kijelölése</vt:lpstr>
      <vt:lpstr>Az aránytalan költség meghatározásáNak menete Erősen módosított víztest kijelölésnél</vt:lpstr>
      <vt:lpstr>Egyedi vizsgálatok menete</vt:lpstr>
      <vt:lpstr>Gazdasági vizsgálatok szerepe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Rákosi Jutka</cp:lastModifiedBy>
  <cp:revision>88</cp:revision>
  <dcterms:created xsi:type="dcterms:W3CDTF">2014-03-03T11:13:53Z</dcterms:created>
  <dcterms:modified xsi:type="dcterms:W3CDTF">2015-09-04T08:57:56Z</dcterms:modified>
</cp:coreProperties>
</file>