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93" r:id="rId3"/>
    <p:sldId id="260" r:id="rId4"/>
    <p:sldId id="282" r:id="rId5"/>
    <p:sldId id="283" r:id="rId6"/>
    <p:sldId id="284" r:id="rId7"/>
    <p:sldId id="285" r:id="rId8"/>
    <p:sldId id="295" r:id="rId9"/>
    <p:sldId id="300" r:id="rId10"/>
    <p:sldId id="296" r:id="rId11"/>
    <p:sldId id="270" r:id="rId12"/>
    <p:sldId id="276" r:id="rId13"/>
    <p:sldId id="278" r:id="rId14"/>
    <p:sldId id="301" r:id="rId15"/>
    <p:sldId id="302" r:id="rId16"/>
    <p:sldId id="261" r:id="rId17"/>
    <p:sldId id="262" r:id="rId18"/>
    <p:sldId id="267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>
        <p:scale>
          <a:sx n="100" d="100"/>
          <a:sy n="100" d="100"/>
        </p:scale>
        <p:origin x="-5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dia mutatja,</a:t>
            </a:r>
            <a:r>
              <a:rPr lang="hu-HU" baseline="0" dirty="0" smtClean="0"/>
              <a:t> hogy az integrált fenntartható vízgazdálkodáson belül, hogyan jelennek meg a különböző vízgazdálkodási feladatok:  szolgáltatás, kárelhárítás és környezetvédelem.  Az ábra csak azokat az elemeket tartalmazza, amelyek a fórum szempontjából relevánsak.  Látszik, hogy a vízigények kielégítése (a </a:t>
            </a:r>
            <a:r>
              <a:rPr lang="hu-HU" baseline="0" dirty="0" err="1" smtClean="0"/>
              <a:t>vizhasználók</a:t>
            </a:r>
            <a:r>
              <a:rPr lang="hu-HU" baseline="0" dirty="0" smtClean="0"/>
              <a:t> és igényeik jelentik a „hajtóerőt”, D) olyan beavatkozásokat igényel (terhelés, P), amelyek rontják a vizek állapotát  (S) és lehet kedvezőtlen ökológiai hatásuk (I).   A végére betettem 2 DPSIR ábrát is, de szerintem az ide már sok lenne – ez konkrétabb. </a:t>
            </a:r>
          </a:p>
          <a:p>
            <a:r>
              <a:rPr lang="hu-HU" baseline="0" dirty="0" smtClean="0"/>
              <a:t>A VKI, illetve VGT által közvetített környezeti feladat a vizek jó állapotának biztosítása.  Ez feltételeket jelent az igények kielégítésével kapcsolatban. Nem lehet „akárhogyan”. Ugyanakkor az adottságok visszahatnak a „jó állapot” céljaira.  Fontos a vízhasználókkal való kapcsolatrendszer is:  Igények és lehetőségek összehangolása az egyik oldalon.  Környezeti célok és társadalmi-gazdasági viszonyok összehangolása a másik oldalon. Innen származnak a kivételek, vagyis az engedmények. </a:t>
            </a:r>
          </a:p>
          <a:p>
            <a:r>
              <a:rPr lang="hu-HU" baseline="0" dirty="0" smtClean="0"/>
              <a:t>Erre szerintem érdemes pár percet fordítani, mert minden rajta van ami lényeges. Ez jelenti a fenntartható működést, a KOMPROMISSZUMOK keresését és kezelését.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jpe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172400" cy="3888432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err="1" smtClean="0"/>
              <a:t>duna</a:t>
            </a:r>
            <a:r>
              <a:rPr lang="hu-HU" sz="2800" dirty="0" smtClean="0"/>
              <a:t> </a:t>
            </a:r>
            <a:r>
              <a:rPr lang="hu-HU" sz="2800" dirty="0"/>
              <a:t>RÉSZVÍZGYŰJTŐ - GAZDÁLKODÁSI TERV FELÜLVIZSGÁLATA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SZAKMAI  </a:t>
            </a:r>
            <a:r>
              <a:rPr lang="hu-HU" sz="2000" i="1" dirty="0"/>
              <a:t>FÓRUM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1800" dirty="0" err="1" smtClean="0"/>
              <a:t>hidromorfológiai</a:t>
            </a:r>
            <a:r>
              <a:rPr lang="hu-HU" sz="1800" dirty="0" smtClean="0"/>
              <a:t>  problémák megoldása a </a:t>
            </a:r>
            <a:r>
              <a:rPr lang="hu-HU" sz="1800" dirty="0" err="1" smtClean="0"/>
              <a:t>vgt-BEN</a:t>
            </a:r>
            <a:r>
              <a:rPr lang="hu-HU" sz="1800" dirty="0" smtClean="0"/>
              <a:t>, </a:t>
            </a:r>
            <a:br>
              <a:rPr lang="hu-HU" sz="1800" dirty="0" smtClean="0"/>
            </a:b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 smtClean="0"/>
              <a:t>az árvízvédelemmel és a ???  Kapcsolatos projektekkel való </a:t>
            </a:r>
            <a:r>
              <a:rPr lang="hu-HU" sz="1800" dirty="0" err="1" smtClean="0"/>
              <a:t>összehengolás</a:t>
            </a:r>
            <a:r>
              <a:rPr lang="hu-HU" sz="1800" dirty="0" smtClean="0"/>
              <a:t> példáján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73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VGT2  </a:t>
            </a:r>
            <a:r>
              <a:rPr lang="hu-HU" cap="none" dirty="0"/>
              <a:t>Ütemezés,  projektek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-17280" y="1305633"/>
            <a:ext cx="960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b="1" dirty="0" smtClean="0">
                <a:solidFill>
                  <a:srgbClr val="0070C0"/>
                </a:solidFill>
              </a:rPr>
              <a:t>KEHOP projektek, amelyekhez  HM intézkedések kapcsolhatók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17280" y="1916832"/>
            <a:ext cx="9391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b="1" dirty="0" smtClean="0"/>
              <a:t>A projekt neve: </a:t>
            </a:r>
            <a:endParaRPr lang="hu-HU" b="1" dirty="0" smtClean="0"/>
          </a:p>
          <a:p>
            <a:pPr lvl="0"/>
            <a:endParaRPr lang="hu-HU" b="1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Záportározók </a:t>
            </a:r>
            <a:r>
              <a:rPr lang="hu-HU" dirty="0"/>
              <a:t>építése a Baranya csatorna </a:t>
            </a:r>
            <a:r>
              <a:rPr lang="hu-HU" dirty="0" smtClean="0"/>
              <a:t>vízgyűjtőjén (DDVIZIG)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/>
              <a:t>Záportározó építési program – Vas és Zala megye (NYUDUVIZIG</a:t>
            </a:r>
            <a:r>
              <a:rPr lang="hu-HU" dirty="0" smtClean="0"/>
              <a:t>)</a:t>
            </a:r>
            <a:endParaRPr lang="hu-HU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hu-HU" dirty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/>
              <a:t>Mosoni-Duna torkolati szakaszának vízszint-rehabilitációja (ÉDUVIZIG)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err="1" smtClean="0"/>
              <a:t>Marótvölgyi</a:t>
            </a:r>
            <a:r>
              <a:rPr lang="hu-HU" dirty="0" smtClean="0"/>
              <a:t> </a:t>
            </a:r>
            <a:r>
              <a:rPr lang="hu-HU" dirty="0" err="1"/>
              <a:t>öblözet</a:t>
            </a:r>
            <a:r>
              <a:rPr lang="hu-HU" dirty="0"/>
              <a:t> </a:t>
            </a:r>
            <a:r>
              <a:rPr lang="hu-HU" dirty="0" smtClean="0"/>
              <a:t>rendezése (NYUDUVIZIG</a:t>
            </a:r>
            <a:r>
              <a:rPr lang="hu-HU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/>
              <a:t>A Váli-völgy vízrendezési feladatai  (KDTVIZIG) </a:t>
            </a:r>
            <a:endParaRPr lang="hu-HU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err="1" smtClean="0"/>
              <a:t>Séd-Nádor-Gaja</a:t>
            </a:r>
            <a:r>
              <a:rPr lang="hu-HU" dirty="0" smtClean="0"/>
              <a:t> </a:t>
            </a:r>
            <a:r>
              <a:rPr lang="hu-HU" dirty="0"/>
              <a:t>vízrendszer rehabilitációja I. ütem (KDTVIZIG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  <a:endParaRPr lang="hu-HU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4049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Árvízi és belvízi kockázatok kezelése </a:t>
            </a:r>
            <a:endParaRPr lang="hu-HU" cap="none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3296" y="1556792"/>
            <a:ext cx="374441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Létező beavatkozások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/>
              <a:t>Lehetséges-e a jó állapot elérése ?</a:t>
            </a:r>
          </a:p>
          <a:p>
            <a:endParaRPr lang="hu-HU" dirty="0"/>
          </a:p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Helyettesítő megoldás </a:t>
            </a:r>
          </a:p>
          <a:p>
            <a:r>
              <a:rPr lang="hu-HU" dirty="0" smtClean="0">
                <a:sym typeface="Wingdings" pitchFamily="2" charset="2"/>
              </a:rPr>
              <a:t> Állapotjavító intézkedések 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Ha a jó állapot aránytalanul drága: 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Erősen módosított állapot </a:t>
            </a:r>
          </a:p>
          <a:p>
            <a:r>
              <a:rPr lang="hu-HU" dirty="0" smtClean="0">
                <a:sym typeface="Wingdings" pitchFamily="2" charset="2"/>
              </a:rPr>
              <a:t>+   Hatáscsökkentő intézkedések</a:t>
            </a:r>
          </a:p>
          <a:p>
            <a:endParaRPr 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4788024" y="1556792"/>
            <a:ext cx="3881976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b="1" dirty="0" smtClean="0">
                <a:solidFill>
                  <a:srgbClr val="0070C0"/>
                </a:solidFill>
              </a:rPr>
              <a:t>Új projektek</a:t>
            </a:r>
          </a:p>
          <a:p>
            <a:pPr>
              <a:spcBef>
                <a:spcPts val="1200"/>
              </a:spcBef>
            </a:pPr>
            <a:r>
              <a:rPr lang="hu-HU" dirty="0" smtClean="0"/>
              <a:t>Van-e olyan megoldás, amelyik nem rontja a jó állapotot?</a:t>
            </a:r>
          </a:p>
          <a:p>
            <a:pPr>
              <a:spcBef>
                <a:spcPts val="1200"/>
              </a:spcBef>
            </a:pPr>
            <a:r>
              <a:rPr lang="hu-HU" dirty="0" smtClean="0">
                <a:sym typeface="Wingdings" pitchFamily="2" charset="2"/>
              </a:rPr>
              <a:t> Kedvező megoldások</a:t>
            </a:r>
          </a:p>
          <a:p>
            <a:pPr>
              <a:spcBef>
                <a:spcPts val="1200"/>
              </a:spcBef>
            </a:pP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smtClean="0"/>
              <a:t>Ha nincs vagy aránytalanul drága:</a:t>
            </a:r>
            <a:endParaRPr lang="hu-HU" dirty="0"/>
          </a:p>
          <a:p>
            <a:pPr>
              <a:spcBef>
                <a:spcPts val="1200"/>
              </a:spcBef>
            </a:pP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Minimum beavatkozás </a:t>
            </a:r>
          </a:p>
          <a:p>
            <a:r>
              <a:rPr lang="hu-HU" dirty="0" smtClean="0">
                <a:sym typeface="Wingdings" pitchFamily="2" charset="2"/>
              </a:rPr>
              <a:t>+  Jó gyakorlatok és </a:t>
            </a:r>
          </a:p>
          <a:p>
            <a:r>
              <a:rPr lang="hu-HU" dirty="0">
                <a:sym typeface="Wingdings" pitchFamily="2" charset="2"/>
              </a:rPr>
              <a:t> </a:t>
            </a:r>
            <a:r>
              <a:rPr lang="hu-HU" dirty="0" smtClean="0">
                <a:sym typeface="Wingdings" pitchFamily="2" charset="2"/>
              </a:rPr>
              <a:t>   hatáscsökkentő intézkedések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03648" y="5083058"/>
            <a:ext cx="64807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VKI, VGT       </a:t>
            </a:r>
            <a:r>
              <a:rPr lang="hu-HU" b="1" dirty="0">
                <a:solidFill>
                  <a:srgbClr val="0070C0"/>
                </a:solidFill>
                <a:sym typeface="Wingdings" pitchFamily="2" charset="2"/>
              </a:rPr>
              <a:t>  </a:t>
            </a:r>
            <a:r>
              <a:rPr lang="hu-HU" b="1" dirty="0" smtClean="0">
                <a:solidFill>
                  <a:srgbClr val="0070C0"/>
                </a:solidFill>
                <a:sym typeface="Wingdings" pitchFamily="2" charset="2"/>
              </a:rPr>
              <a:t>Árvíz- </a:t>
            </a:r>
            <a:r>
              <a:rPr lang="hu-HU" b="1" dirty="0">
                <a:solidFill>
                  <a:srgbClr val="0070C0"/>
                </a:solidFill>
                <a:sym typeface="Wingdings" pitchFamily="2" charset="2"/>
              </a:rPr>
              <a:t>és Belvíz-kockázat Kezelési Terv</a:t>
            </a:r>
            <a:endParaRPr lang="hu-HU" b="1" dirty="0" smtClean="0">
              <a:solidFill>
                <a:srgbClr val="0070C0"/>
              </a:solidFill>
            </a:endParaRPr>
          </a:p>
          <a:p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Nem az a probléma, hogy van árvíz- vagy belvízvédelem. </a:t>
            </a:r>
          </a:p>
          <a:p>
            <a:r>
              <a:rPr lang="hu-HU" dirty="0" smtClean="0">
                <a:sym typeface="Wingdings" pitchFamily="2" charset="2"/>
              </a:rPr>
              <a:t>A kérdés a hogyan!  </a:t>
            </a:r>
          </a:p>
          <a:p>
            <a:r>
              <a:rPr lang="hu-HU" dirty="0" smtClean="0">
                <a:sym typeface="Wingdings" pitchFamily="2" charset="2"/>
              </a:rPr>
              <a:t>Összehangolás  (kölcsönös előnyök és kompromisszumok)</a:t>
            </a:r>
          </a:p>
        </p:txBody>
      </p:sp>
    </p:spTree>
    <p:extLst>
      <p:ext uri="{BB962C8B-B14F-4D97-AF65-F5344CB8AC3E}">
        <p14:creationId xmlns:p14="http://schemas.microsoft.com/office/powerpoint/2010/main" val="7826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dirty="0"/>
              <a:t>A VGT </a:t>
            </a:r>
            <a:r>
              <a:rPr lang="hu-HU" cap="none" dirty="0"/>
              <a:t>és</a:t>
            </a:r>
            <a:r>
              <a:rPr lang="hu-HU" dirty="0"/>
              <a:t> az Á(B)KK </a:t>
            </a:r>
            <a:r>
              <a:rPr lang="hu-HU" cap="none" dirty="0"/>
              <a:t>összehangolása</a:t>
            </a:r>
            <a:r>
              <a:rPr lang="hu-HU" dirty="0"/>
              <a:t> </a:t>
            </a:r>
            <a:br>
              <a:rPr lang="hu-HU" dirty="0"/>
            </a:b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571869" y="2329220"/>
            <a:ext cx="365047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a terhelések megszüntetésére</a:t>
            </a:r>
            <a:endParaRPr lang="hu-HU" b="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51192" y="1228861"/>
            <a:ext cx="610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FF"/>
                </a:solidFill>
              </a:rPr>
              <a:t>        VKI </a:t>
            </a:r>
            <a:r>
              <a:rPr lang="hu-HU" b="1" dirty="0">
                <a:solidFill>
                  <a:srgbClr val="0000FF"/>
                </a:solidFill>
              </a:rPr>
              <a:t>és </a:t>
            </a:r>
            <a:r>
              <a:rPr lang="hu-HU" b="1" dirty="0" smtClean="0">
                <a:solidFill>
                  <a:srgbClr val="0000FF"/>
                </a:solidFill>
              </a:rPr>
              <a:t>VGT                                           ÁI </a:t>
            </a:r>
            <a:r>
              <a:rPr lang="hu-HU" b="1" dirty="0">
                <a:solidFill>
                  <a:srgbClr val="0000FF"/>
                </a:solidFill>
              </a:rPr>
              <a:t>és </a:t>
            </a:r>
            <a:r>
              <a:rPr lang="hu-HU" b="1" dirty="0" smtClean="0">
                <a:solidFill>
                  <a:srgbClr val="0000FF"/>
                </a:solidFill>
              </a:rPr>
              <a:t>Á(B)KK </a:t>
            </a:r>
            <a:endParaRPr lang="hu-HU" b="1" dirty="0">
              <a:solidFill>
                <a:srgbClr val="0000FF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9319" y="1570687"/>
            <a:ext cx="359558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/>
              <a:t>A vizek jó </a:t>
            </a:r>
            <a:r>
              <a:rPr lang="hu-HU" b="0" dirty="0" smtClean="0"/>
              <a:t>állapota </a:t>
            </a:r>
          </a:p>
          <a:p>
            <a:pPr algn="ctr"/>
            <a:endParaRPr lang="hu-HU" b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871049" y="2305809"/>
            <a:ext cx="36504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Intézkedések a kockázat kezelésére </a:t>
            </a:r>
            <a:endParaRPr lang="hu-HU" b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850181" y="1570687"/>
            <a:ext cx="369221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Elfogadható árvízi és belvízi kockázat                                  </a:t>
            </a:r>
            <a:endParaRPr lang="hu-HU" b="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2341834" y="3058532"/>
            <a:ext cx="4452206" cy="764892"/>
            <a:chOff x="2341834" y="3215244"/>
            <a:chExt cx="4452206" cy="475027"/>
          </a:xfrm>
        </p:grpSpPr>
        <p:sp>
          <p:nvSpPr>
            <p:cNvPr id="9" name="Ellipszis 8"/>
            <p:cNvSpPr/>
            <p:nvPr/>
          </p:nvSpPr>
          <p:spPr>
            <a:xfrm>
              <a:off x="4174031" y="3233071"/>
              <a:ext cx="2620009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2341834" y="3215244"/>
              <a:ext cx="2575193" cy="457200"/>
            </a:xfrm>
            <a:prstGeom prst="ellips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249987" y="3945887"/>
            <a:ext cx="6537483" cy="823439"/>
            <a:chOff x="1233930" y="3804895"/>
            <a:chExt cx="6537483" cy="487938"/>
          </a:xfrm>
        </p:grpSpPr>
        <p:sp>
          <p:nvSpPr>
            <p:cNvPr id="12" name="Ellipszis 11"/>
            <p:cNvSpPr/>
            <p:nvPr/>
          </p:nvSpPr>
          <p:spPr>
            <a:xfrm>
              <a:off x="1233930" y="3835633"/>
              <a:ext cx="2575193" cy="457200"/>
            </a:xfrm>
            <a:prstGeom prst="ellips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5151404" y="3804895"/>
              <a:ext cx="2620009" cy="457200"/>
            </a:xfrm>
            <a:prstGeom prst="ellips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893626" y="3876773"/>
              <a:ext cx="1257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rgbClr val="FF0000"/>
                  </a:solidFill>
                </a:rPr>
                <a:t>Konfliktus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179512" y="5078355"/>
            <a:ext cx="9070816" cy="1779645"/>
            <a:chOff x="179512" y="4080478"/>
            <a:chExt cx="9070816" cy="2520280"/>
          </a:xfrm>
        </p:grpSpPr>
        <p:sp>
          <p:nvSpPr>
            <p:cNvPr id="16" name="Szövegdoboz 15"/>
            <p:cNvSpPr txBox="1"/>
            <p:nvPr/>
          </p:nvSpPr>
          <p:spPr>
            <a:xfrm>
              <a:off x="522277" y="4573040"/>
              <a:ext cx="4150360" cy="1874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/>
                <a:t>A jó állapot helyett jó ökológiai potenciál </a:t>
              </a:r>
            </a:p>
            <a:p>
              <a:endParaRPr lang="hu-HU" sz="1600" b="1" dirty="0" smtClean="0"/>
            </a:p>
            <a:p>
              <a:r>
                <a:rPr lang="hu-HU" sz="1600" b="1" dirty="0" smtClean="0"/>
                <a:t>Engedélyezett beavatkozás  (4.7 cikk) </a:t>
              </a:r>
            </a:p>
            <a:p>
              <a:r>
                <a:rPr lang="hu-HU" sz="1600" b="1" dirty="0" smtClean="0"/>
                <a:t>(ha az ökológiai haszon &lt;  költség)</a:t>
              </a:r>
            </a:p>
            <a:p>
              <a:endParaRPr lang="hu-HU" sz="1600" b="1" dirty="0"/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4767988" y="4573040"/>
              <a:ext cx="4482340" cy="1525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/>
                <a:t>A jó állapottal konform megoldás előnyben</a:t>
              </a:r>
            </a:p>
            <a:p>
              <a:endParaRPr lang="hu-HU" sz="1600" b="1" dirty="0"/>
            </a:p>
            <a:p>
              <a:r>
                <a:rPr lang="hu-HU" sz="1600" b="1" dirty="0" smtClean="0"/>
                <a:t>Nem a „legköltséghatékonyabb” megoldás  </a:t>
              </a:r>
              <a:endParaRPr lang="hu-HU" sz="1600" b="1" dirty="0"/>
            </a:p>
            <a:p>
              <a:endParaRPr lang="hu-HU" sz="1600" b="1" dirty="0" smtClean="0"/>
            </a:p>
          </p:txBody>
        </p:sp>
        <p:sp>
          <p:nvSpPr>
            <p:cNvPr id="18" name="Téglalap 17"/>
            <p:cNvSpPr/>
            <p:nvPr/>
          </p:nvSpPr>
          <p:spPr>
            <a:xfrm>
              <a:off x="179512" y="4080478"/>
              <a:ext cx="8856984" cy="2520280"/>
            </a:xfrm>
            <a:prstGeom prst="rect">
              <a:avLst/>
            </a:prstGeom>
            <a:noFill/>
            <a:ln w="5715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3612091" y="4203709"/>
              <a:ext cx="2121093" cy="438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 smtClean="0">
                  <a:solidFill>
                    <a:srgbClr val="339966"/>
                  </a:solidFill>
                </a:rPr>
                <a:t>Kompromisszum </a:t>
              </a:r>
              <a:endParaRPr lang="hu-HU" b="1" dirty="0">
                <a:solidFill>
                  <a:srgbClr val="339966"/>
                </a:solidFill>
              </a:endParaRPr>
            </a:p>
          </p:txBody>
        </p:sp>
      </p:grpSp>
      <p:sp>
        <p:nvSpPr>
          <p:cNvPr id="20" name="Szövegdoboz 19"/>
          <p:cNvSpPr txBox="1"/>
          <p:nvPr/>
        </p:nvSpPr>
        <p:spPr>
          <a:xfrm>
            <a:off x="1918490" y="6534834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339966"/>
                </a:solidFill>
              </a:rPr>
              <a:t>   Jó gyakorlatok és hatáscsökkentő intézkedések </a:t>
            </a:r>
            <a:endParaRPr lang="hu-HU" dirty="0">
              <a:solidFill>
                <a:srgbClr val="339966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2934261" y="3132164"/>
            <a:ext cx="31689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Mindkét szempont szerint kedvező  intézkedések  </a:t>
            </a:r>
            <a:endParaRPr lang="hu-HU" dirty="0"/>
          </a:p>
        </p:txBody>
      </p:sp>
      <p:sp>
        <p:nvSpPr>
          <p:cNvPr id="22" name="Lefelé nyíl 21"/>
          <p:cNvSpPr/>
          <p:nvPr/>
        </p:nvSpPr>
        <p:spPr>
          <a:xfrm>
            <a:off x="4323283" y="4539932"/>
            <a:ext cx="331411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4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ÁKK intézkedések és VGT szempontok</a:t>
            </a:r>
            <a:endParaRPr lang="hu-HU" cap="none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11560" y="1484784"/>
            <a:ext cx="426270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Közös  dokumentum: </a:t>
            </a:r>
          </a:p>
          <a:p>
            <a:endParaRPr lang="hu-HU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ÁKK intézkedés elnevezése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Az intézkedés célja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Előnyök a VGT szempontjából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Hátrányok a VGT szempontjából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Jó gyakorlat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Kapcsolódó hatáscsökkentő </a:t>
            </a:r>
          </a:p>
          <a:p>
            <a:pPr>
              <a:spcBef>
                <a:spcPts val="600"/>
              </a:spcBef>
            </a:pPr>
            <a:r>
              <a:rPr lang="hu-HU" dirty="0"/>
              <a:t> </a:t>
            </a:r>
            <a:r>
              <a:rPr lang="hu-HU" dirty="0" smtClean="0"/>
              <a:t>        és/vagy kompenzációs intézkedés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/>
              <a:t>Természetvédelmi szempontok </a:t>
            </a:r>
          </a:p>
          <a:p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11560" y="573325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70C0"/>
                </a:solidFill>
              </a:rPr>
              <a:t>Mindkét terv része lesz </a:t>
            </a:r>
            <a:endParaRPr lang="hu-HU" b="1" dirty="0">
              <a:solidFill>
                <a:srgbClr val="0070C0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98" y="1554577"/>
            <a:ext cx="1500004" cy="17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895" y="4623232"/>
            <a:ext cx="1507118" cy="111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88" y="3117343"/>
            <a:ext cx="1704656" cy="14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20273963"/>
            <a:ext cx="2038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33" y="5727652"/>
            <a:ext cx="1447963" cy="65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29" y="1772816"/>
            <a:ext cx="1366541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1" y="4977841"/>
            <a:ext cx="1569543" cy="7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56" y="5763822"/>
            <a:ext cx="1704656" cy="8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82" y="3239315"/>
            <a:ext cx="1539467" cy="170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Egyéb lehetőségek, feladatok </a:t>
            </a:r>
            <a:r>
              <a:rPr lang="hu-HU" cap="none" dirty="0" smtClean="0"/>
              <a:t/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0" y="1295574"/>
            <a:ext cx="91450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Duna szintű kooperác</a:t>
            </a:r>
            <a:r>
              <a:rPr lang="hu-HU" sz="2400" b="1" dirty="0" smtClean="0">
                <a:solidFill>
                  <a:srgbClr val="0070C0"/>
                </a:solidFill>
              </a:rPr>
              <a:t>ió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</a:p>
          <a:p>
            <a:endParaRPr lang="hu-HU" sz="2400" b="1" dirty="0">
              <a:solidFill>
                <a:srgbClr val="0070C0"/>
              </a:solidFill>
            </a:endParaRPr>
          </a:p>
          <a:p>
            <a:r>
              <a:rPr lang="hu-HU" b="1" dirty="0" smtClean="0">
                <a:solidFill>
                  <a:srgbClr val="0070C0"/>
                </a:solidFill>
              </a:rPr>
              <a:t>Duna szintű VGT  -  ICPDR</a:t>
            </a:r>
          </a:p>
          <a:p>
            <a:endParaRPr lang="hu-HU" b="1" dirty="0">
              <a:solidFill>
                <a:srgbClr val="0070C0"/>
              </a:solidFill>
            </a:endParaRPr>
          </a:p>
          <a:p>
            <a:r>
              <a:rPr lang="hu-HU" b="1" dirty="0" smtClean="0">
                <a:solidFill>
                  <a:srgbClr val="0070C0"/>
                </a:solidFill>
              </a:rPr>
              <a:t>Duna stratégia megvalósítása </a:t>
            </a:r>
          </a:p>
          <a:p>
            <a:endParaRPr lang="hu-HU" sz="2400" b="1" dirty="0">
              <a:solidFill>
                <a:srgbClr val="0070C0"/>
              </a:solidFill>
            </a:endParaRPr>
          </a:p>
          <a:p>
            <a:r>
              <a:rPr lang="hu-HU" sz="2400" b="1" dirty="0" smtClean="0"/>
              <a:t>	</a:t>
            </a:r>
            <a:r>
              <a:rPr lang="hu-HU" b="1" dirty="0" smtClean="0"/>
              <a:t>A Duna hordaléktranszportja, medermélyülés, </a:t>
            </a:r>
          </a:p>
          <a:p>
            <a:endParaRPr lang="hu-HU" b="1" dirty="0"/>
          </a:p>
          <a:p>
            <a:r>
              <a:rPr lang="hu-HU" b="1" dirty="0" smtClean="0"/>
              <a:t>	Mellékágak </a:t>
            </a:r>
            <a:r>
              <a:rPr lang="hu-HU" b="1" dirty="0" err="1" smtClean="0"/>
              <a:t>revitalizációja</a:t>
            </a:r>
            <a:r>
              <a:rPr lang="hu-HU" b="1" dirty="0" smtClean="0"/>
              <a:t>!</a:t>
            </a:r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39680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Egyéb lehetőségek, feladatok </a:t>
            </a:r>
            <a:r>
              <a:rPr lang="hu-HU" cap="none" dirty="0" smtClean="0"/>
              <a:t/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0" y="1295574"/>
            <a:ext cx="91450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Völgyzárógátas halastavakkal kapcsolatos problémák </a:t>
            </a:r>
          </a:p>
          <a:p>
            <a:endParaRPr lang="hu-HU" sz="2400" b="1" dirty="0">
              <a:solidFill>
                <a:srgbClr val="0070C0"/>
              </a:solidFill>
            </a:endParaRPr>
          </a:p>
          <a:p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smtClean="0">
                <a:solidFill>
                  <a:srgbClr val="0070C0"/>
                </a:solidFill>
              </a:rPr>
              <a:t>  </a:t>
            </a:r>
            <a:r>
              <a:rPr lang="hu-HU" sz="2000" b="1" dirty="0" err="1" smtClean="0"/>
              <a:t>Alvízi</a:t>
            </a:r>
            <a:r>
              <a:rPr lang="hu-HU" sz="2000" b="1" dirty="0" smtClean="0"/>
              <a:t> leeresztés hiánya, vízminőség</a:t>
            </a:r>
          </a:p>
          <a:p>
            <a:endParaRPr lang="hu-HU" sz="2000" b="1" dirty="0"/>
          </a:p>
          <a:p>
            <a:r>
              <a:rPr lang="hu-HU" sz="2000" b="1" dirty="0" smtClean="0"/>
              <a:t>   Egyeztetést és szabályozást igénylő probléma </a:t>
            </a:r>
          </a:p>
          <a:p>
            <a:endParaRPr lang="hu-HU" sz="2000" b="1" dirty="0">
              <a:solidFill>
                <a:srgbClr val="0070C0"/>
              </a:solidFill>
            </a:endParaRPr>
          </a:p>
          <a:p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sz="2400" b="1" dirty="0">
              <a:solidFill>
                <a:srgbClr val="0070C0"/>
              </a:solidFill>
            </a:endParaRPr>
          </a:p>
          <a:p>
            <a:r>
              <a:rPr lang="hu-HU" sz="2400" b="1" dirty="0" smtClean="0"/>
              <a:t>	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370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Integrált fenntartható vízgazdálkodás</a:t>
            </a:r>
            <a:endParaRPr lang="hu-HU" cap="none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229475" y="2931755"/>
            <a:ext cx="128536" cy="3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>
            <a:spAutoFit/>
          </a:bodyPr>
          <a:lstStyle/>
          <a:p>
            <a:pPr algn="ctr"/>
            <a:endParaRPr lang="hu-HU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908307" y="2341725"/>
            <a:ext cx="4235693" cy="2698976"/>
          </a:xfrm>
          <a:prstGeom prst="rect">
            <a:avLst/>
          </a:prstGeom>
          <a:solidFill>
            <a:srgbClr val="DDFFD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KÖRNYEZETVÉDELMI FELADATOK</a:t>
            </a:r>
          </a:p>
          <a:p>
            <a:pPr algn="ctr"/>
            <a:r>
              <a:rPr lang="hu-H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Vízgyűjtő-gazdálkodási </a:t>
            </a:r>
          </a:p>
          <a:p>
            <a:pPr algn="ctr"/>
            <a:r>
              <a:rPr lang="hu-H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tervek (</a:t>
            </a:r>
            <a:r>
              <a:rPr lang="hu-HU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VGT</a:t>
            </a:r>
            <a:r>
              <a:rPr lang="hu-HU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)  </a:t>
            </a:r>
          </a:p>
          <a:p>
            <a:pPr>
              <a:buFont typeface="Wingdings" pitchFamily="2" charset="2"/>
              <a:buChar char="Ø"/>
            </a:pPr>
            <a:r>
              <a:rPr lang="hu-HU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Vízkészletek mennyiségi és minőségi védelme</a:t>
            </a:r>
          </a:p>
          <a:p>
            <a:r>
              <a:rPr lang="hu-HU" sz="1600" i="1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  (hasznosítás ökológiai és környezeti korlátai,</a:t>
            </a:r>
          </a:p>
          <a:p>
            <a:r>
              <a:rPr lang="hu-HU" sz="1600" b="0" i="1" dirty="0"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   szennyezések  megszüntetése, csökkentése)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Ökológiai szempontból megfelelő meder     (</a:t>
            </a:r>
            <a:r>
              <a:rPr lang="hu-HU" sz="16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forma, vonalvezetés, növényze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u-HU" sz="1600" b="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Természetvédelmi igények figyelembevéte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le </a:t>
            </a:r>
          </a:p>
          <a:p>
            <a:r>
              <a:rPr lang="hu-HU" sz="16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   (</a:t>
            </a:r>
            <a:r>
              <a:rPr lang="hu-HU" sz="16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védett területek , egyéb szempontok</a:t>
            </a:r>
            <a:r>
              <a:rPr lang="hu-HU" sz="16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)</a:t>
            </a:r>
          </a:p>
          <a:p>
            <a:endParaRPr lang="hu-HU" sz="1600" b="0" dirty="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 rot="12666959">
            <a:off x="6129086" y="5179152"/>
            <a:ext cx="403850" cy="542925"/>
          </a:xfrm>
          <a:prstGeom prst="downArrow">
            <a:avLst>
              <a:gd name="adj1" fmla="val 50000"/>
              <a:gd name="adj2" fmla="val 397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 rot="5400000">
            <a:off x="4151168" y="2605764"/>
            <a:ext cx="432048" cy="624053"/>
          </a:xfrm>
          <a:prstGeom prst="downArrow">
            <a:avLst>
              <a:gd name="adj1" fmla="val 50000"/>
              <a:gd name="adj2" fmla="val 26100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 rot="8897003">
            <a:off x="2481737" y="5113727"/>
            <a:ext cx="443418" cy="582969"/>
          </a:xfrm>
          <a:prstGeom prst="downArrow">
            <a:avLst>
              <a:gd name="adj1" fmla="val 50000"/>
              <a:gd name="adj2" fmla="val 26934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hu-HU"/>
          </a:p>
        </p:txBody>
      </p:sp>
      <p:sp>
        <p:nvSpPr>
          <p:cNvPr id="40" name="AutoShape 13"/>
          <p:cNvSpPr>
            <a:spLocks noChangeArrowheads="1"/>
          </p:cNvSpPr>
          <p:nvPr/>
        </p:nvSpPr>
        <p:spPr bwMode="auto">
          <a:xfrm rot="19692163">
            <a:off x="2951194" y="5104647"/>
            <a:ext cx="392662" cy="542925"/>
          </a:xfrm>
          <a:prstGeom prst="downArrow">
            <a:avLst>
              <a:gd name="adj1" fmla="val 50000"/>
              <a:gd name="adj2" fmla="val 38170"/>
            </a:avLst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877879" y="5411743"/>
            <a:ext cx="1076316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 err="1" smtClean="0">
                <a:ea typeface="Times New Roman" pitchFamily="18" charset="0"/>
                <a:cs typeface="Tahoma" pitchFamily="34" charset="0"/>
              </a:rPr>
              <a:t>Táradalmi-gazdasági</a:t>
            </a:r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viszonyok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1470992" y="5339735"/>
            <a:ext cx="911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>
                <a:ea typeface="Times New Roman" pitchFamily="18" charset="0"/>
                <a:cs typeface="Tahoma" pitchFamily="34" charset="0"/>
              </a:rPr>
              <a:t>Igények</a:t>
            </a:r>
            <a:r>
              <a:rPr lang="hu-HU" sz="1200" dirty="0">
                <a:ea typeface="Times New Roman" pitchFamily="18" charset="0"/>
                <a:cs typeface="Tahoma" pitchFamily="34" charset="0"/>
              </a:rPr>
              <a:t> 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3220279" y="5195719"/>
            <a:ext cx="13516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Lehetőségek 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4651514" y="5051703"/>
            <a:ext cx="1651286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1000" dirty="0">
                <a:cs typeface="Tahoma" pitchFamily="34" charset="0"/>
              </a:rPr>
              <a:t> </a:t>
            </a:r>
            <a:r>
              <a:rPr lang="hu-HU" sz="1000" dirty="0" smtClean="0">
                <a:cs typeface="Tahoma" pitchFamily="34" charset="0"/>
              </a:rPr>
              <a:t>Környezeti </a:t>
            </a:r>
          </a:p>
          <a:p>
            <a:pPr algn="ctr"/>
            <a:r>
              <a:rPr lang="hu-HU" sz="1000" dirty="0" smtClean="0">
                <a:cs typeface="Tahoma" pitchFamily="34" charset="0"/>
              </a:rPr>
              <a:t>célok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5" name="Szövegdoboz 44"/>
          <p:cNvSpPr txBox="1"/>
          <p:nvPr/>
        </p:nvSpPr>
        <p:spPr>
          <a:xfrm>
            <a:off x="0" y="2341726"/>
            <a:ext cx="3896139" cy="2677656"/>
          </a:xfrm>
          <a:prstGeom prst="rect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SZOLGÁLTATÁS és KÁRELHÁRÍTÁS</a:t>
            </a:r>
          </a:p>
          <a:p>
            <a:pPr algn="ctr"/>
            <a:r>
              <a:rPr lang="hu-HU" sz="1200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Integrált,  vízgyűjtő szintű </a:t>
            </a:r>
          </a:p>
          <a:p>
            <a:pPr algn="ctr" eaLnBrk="0" hangingPunct="0"/>
            <a:r>
              <a:rPr lang="hu-HU" dirty="0" smtClean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vízgazdálkodási  tervek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hu-HU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Vízigények kielégítése </a:t>
            </a:r>
          </a:p>
          <a:p>
            <a:pPr eaLnBrk="0" hangingPunct="0"/>
            <a:r>
              <a:rPr lang="hu-HU" sz="160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(</a:t>
            </a:r>
            <a:r>
              <a:rPr lang="hu-HU" sz="160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öntözés, rekreáció, ökológiai</a:t>
            </a:r>
            <a:endParaRPr lang="hu-HU" sz="1600" b="0" dirty="0" smtClean="0"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  <a:sym typeface="Wingdings" pitchFamily="2" charset="2"/>
              </a:rPr>
              <a:t> </a:t>
            </a:r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vízkivétel, duzzasztás, </a:t>
            </a:r>
            <a:r>
              <a:rPr lang="hu-HU" sz="1600" b="0" i="1" dirty="0" err="1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tározás</a:t>
            </a:r>
            <a:r>
              <a:rPr lang="hu-HU" sz="1600" b="0" i="1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, átvezetés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hu-HU" sz="1600" b="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Kárelhárítási feladatok</a:t>
            </a:r>
          </a:p>
          <a:p>
            <a:pPr eaLnBrk="0" hangingPunct="0"/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 (</a:t>
            </a:r>
            <a:r>
              <a:rPr lang="hu-HU" sz="1600" b="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árvízi és belvízi kockázatok kezelése</a:t>
            </a:r>
          </a:p>
          <a:p>
            <a:pPr marL="285750" indent="-285750" eaLnBrk="0" hangingPunct="0">
              <a:buFont typeface="Wingdings"/>
              <a:buChar char="à"/>
            </a:pPr>
            <a:r>
              <a:rPr lang="hu-HU" sz="16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  <a:sym typeface="Wingdings" pitchFamily="2" charset="2"/>
              </a:rPr>
              <a:t>csatornák, tározók, töltések, zsilipek</a:t>
            </a:r>
            <a:r>
              <a:rPr lang="hu-HU" sz="1600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) </a:t>
            </a:r>
          </a:p>
          <a:p>
            <a:pPr marL="285750" indent="-285750" eaLnBrk="0" hangingPunct="0">
              <a:buFont typeface="Wingdings"/>
              <a:buChar char="à"/>
            </a:pPr>
            <a:endParaRPr lang="hu-HU" sz="1600" dirty="0"/>
          </a:p>
        </p:txBody>
      </p:sp>
      <p:sp>
        <p:nvSpPr>
          <p:cNvPr id="46" name="AutoShape 17"/>
          <p:cNvSpPr>
            <a:spLocks noChangeArrowheads="1"/>
          </p:cNvSpPr>
          <p:nvPr/>
        </p:nvSpPr>
        <p:spPr bwMode="auto">
          <a:xfrm rot="2052183">
            <a:off x="5723541" y="5156389"/>
            <a:ext cx="428971" cy="475803"/>
          </a:xfrm>
          <a:prstGeom prst="downArrow">
            <a:avLst>
              <a:gd name="adj1" fmla="val 50000"/>
              <a:gd name="adj2" fmla="val 26100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 rot="16200000">
            <a:off x="4256635" y="3155874"/>
            <a:ext cx="355600" cy="599511"/>
          </a:xfrm>
          <a:prstGeom prst="downArrow">
            <a:avLst>
              <a:gd name="adj1" fmla="val 50000"/>
              <a:gd name="adj2" fmla="val 38170"/>
            </a:avLst>
          </a:prstGeom>
          <a:solidFill>
            <a:srgbClr val="66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hu-HU"/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896139" y="2485742"/>
            <a:ext cx="1076316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Feltételek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3896139" y="3709878"/>
            <a:ext cx="1076316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7607" tIns="28804" rIns="57607" bIns="28804"/>
          <a:lstStyle/>
          <a:p>
            <a:pPr algn="ctr"/>
            <a:r>
              <a:rPr lang="hu-HU" sz="1000" dirty="0" smtClean="0">
                <a:ea typeface="Times New Roman" pitchFamily="18" charset="0"/>
                <a:cs typeface="Tahoma" pitchFamily="34" charset="0"/>
              </a:rPr>
              <a:t>Adottságok</a:t>
            </a:r>
            <a:endParaRPr lang="hu-HU" dirty="0"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2327201" y="5820485"/>
            <a:ext cx="4214192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Vízhasználók, vízigénylők</a:t>
            </a:r>
          </a:p>
          <a:p>
            <a:pPr algn="ctr" eaLnBrk="0" hangingPunct="0"/>
            <a:r>
              <a:rPr lang="hu-HU" b="0" dirty="0" smtClean="0">
                <a:latin typeface="Calibri" pitchFamily="34" charset="0"/>
                <a:ea typeface="Times New Roman" pitchFamily="18" charset="0"/>
                <a:cs typeface="Tahoma" pitchFamily="34" charset="0"/>
              </a:rPr>
              <a:t>(mezőgazdaság, természetvédelem)</a:t>
            </a:r>
            <a:endParaRPr lang="hu-HU" b="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607034" y="1268759"/>
            <a:ext cx="5929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70C0"/>
                </a:solidFill>
              </a:rPr>
              <a:t>A vízgazdálkodás különböző feladatai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és kapcsolata a vízhasználókkal és vízigénylőkkel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</a:rPr>
              <a:t>(mezőgazdaság, természetvédelem, vízgazdálkodás)</a:t>
            </a:r>
            <a:endParaRPr lang="hu-H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/>
          <a:lstStyle/>
          <a:p>
            <a:r>
              <a:rPr lang="hu-HU" cap="none" dirty="0" smtClean="0"/>
              <a:t>Területi integráció ---  </a:t>
            </a:r>
            <a:br>
              <a:rPr lang="hu-HU" cap="none" dirty="0" smtClean="0"/>
            </a:br>
            <a:r>
              <a:rPr lang="hu-HU" cap="none" dirty="0" smtClean="0"/>
              <a:t>vízgazdálkodás, természetvédelem, mezőgazdaság </a:t>
            </a:r>
            <a:endParaRPr lang="hu-HU" cap="none" dirty="0"/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2771800" y="1347628"/>
            <a:ext cx="936625" cy="4968006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u-HU" sz="2400" b="1" dirty="0" smtClean="0">
                <a:latin typeface="Verdana" pitchFamily="34" charset="0"/>
              </a:rPr>
              <a:t>Te-</a:t>
            </a:r>
            <a:endParaRPr lang="hu-HU" sz="2400" b="1" dirty="0">
              <a:latin typeface="Verdana" pitchFamily="34" charset="0"/>
            </a:endParaRPr>
          </a:p>
          <a:p>
            <a:pPr algn="ctr"/>
            <a:r>
              <a:rPr lang="hu-HU" sz="2400" b="1" dirty="0" err="1">
                <a:latin typeface="Verdana" pitchFamily="34" charset="0"/>
              </a:rPr>
              <a:t>rü-</a:t>
            </a:r>
            <a:endParaRPr lang="hu-HU" sz="2400" b="1" dirty="0">
              <a:latin typeface="Verdana" pitchFamily="34" charset="0"/>
            </a:endParaRPr>
          </a:p>
          <a:p>
            <a:pPr algn="ctr"/>
            <a:r>
              <a:rPr lang="hu-HU" sz="2400" b="1" dirty="0" err="1">
                <a:latin typeface="Verdana" pitchFamily="34" charset="0"/>
              </a:rPr>
              <a:t>let-</a:t>
            </a:r>
            <a:endParaRPr lang="hu-HU" sz="2400" b="1" dirty="0">
              <a:latin typeface="Verdana" pitchFamily="34" charset="0"/>
            </a:endParaRPr>
          </a:p>
          <a:p>
            <a:pPr algn="ctr"/>
            <a:r>
              <a:rPr lang="hu-HU" sz="2400" b="1" dirty="0">
                <a:latin typeface="Verdana" pitchFamily="34" charset="0"/>
              </a:rPr>
              <a:t>fej-</a:t>
            </a:r>
          </a:p>
          <a:p>
            <a:pPr algn="ctr"/>
            <a:r>
              <a:rPr lang="hu-HU" sz="2400" b="1" dirty="0">
                <a:latin typeface="Verdana" pitchFamily="34" charset="0"/>
              </a:rPr>
              <a:t>lesz-</a:t>
            </a:r>
          </a:p>
          <a:p>
            <a:pPr algn="ctr"/>
            <a:r>
              <a:rPr lang="hu-HU" sz="2400" b="1" dirty="0" err="1">
                <a:latin typeface="Verdana" pitchFamily="34" charset="0"/>
              </a:rPr>
              <a:t>tés</a:t>
            </a:r>
            <a:endParaRPr lang="hu-HU" sz="2400" b="1" dirty="0">
              <a:latin typeface="Verdana" pitchFamily="34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851303" y="3239429"/>
            <a:ext cx="712551" cy="36036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3841736" y="5656368"/>
            <a:ext cx="712551" cy="35972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 rot="5400000">
            <a:off x="6792956" y="3397550"/>
            <a:ext cx="1187068" cy="358775"/>
          </a:xfrm>
          <a:prstGeom prst="leftRightArrow">
            <a:avLst>
              <a:gd name="adj1" fmla="val 50000"/>
              <a:gd name="adj2" fmla="val 3017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6247793" y="4225386"/>
            <a:ext cx="2277393" cy="98037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Víz </a:t>
            </a:r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Keretirányelv és </a:t>
            </a: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Vízgyűjtő-gazdálkodási</a:t>
            </a:r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hu-H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Tervek (VGT</a:t>
            </a:r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644008" y="3056388"/>
            <a:ext cx="2220948" cy="9861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Árvíz 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Irányelv és 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Árvízi és Belvízi Kockázat-kezelési </a:t>
            </a:r>
            <a:r>
              <a:rPr lang="hu-HU" sz="1400" b="1" dirty="0">
                <a:solidFill>
                  <a:schemeClr val="bg1"/>
                </a:solidFill>
                <a:latin typeface="Verdana" pitchFamily="34" charset="0"/>
              </a:rPr>
              <a:t>T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ervek</a:t>
            </a:r>
            <a:endParaRPr lang="hu-HU" sz="1400" b="1" dirty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644008" y="5427958"/>
            <a:ext cx="2220949" cy="102537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Aszály 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útmutató </a:t>
            </a:r>
          </a:p>
          <a:p>
            <a:pPr algn="ctr"/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(Aszály </a:t>
            </a:r>
            <a:r>
              <a:rPr lang="hu-HU" sz="1400" b="1" dirty="0">
                <a:solidFill>
                  <a:schemeClr val="bg1"/>
                </a:solidFill>
                <a:latin typeface="Verdana" pitchFamily="34" charset="0"/>
              </a:rPr>
              <a:t>és V</a:t>
            </a:r>
            <a:r>
              <a:rPr lang="hu-HU" sz="1400" b="1" dirty="0" smtClean="0">
                <a:solidFill>
                  <a:schemeClr val="bg1"/>
                </a:solidFill>
                <a:latin typeface="Verdana" pitchFamily="34" charset="0"/>
              </a:rPr>
              <a:t>ízhiány Kockázat-kezelési Tervek)</a:t>
            </a:r>
            <a:endParaRPr lang="hu-HU" sz="1400" b="1" dirty="0">
              <a:solidFill>
                <a:schemeClr val="bg1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6804247" y="1779619"/>
            <a:ext cx="2232927" cy="107331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NATURA2000 Irányelv és</a:t>
            </a:r>
          </a:p>
          <a:p>
            <a:pPr algn="ctr"/>
            <a:r>
              <a:rPr lang="hu-HU" sz="1400" b="1" dirty="0" err="1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Termvédelmi</a:t>
            </a:r>
            <a:r>
              <a:rPr lang="hu-HU" sz="1400" b="1" dirty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Kezelési Tervek </a:t>
            </a:r>
            <a:r>
              <a:rPr lang="hu-H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hu-HU" sz="16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4" name="Felfelé-lefelé nyíl 3"/>
          <p:cNvSpPr/>
          <p:nvPr/>
        </p:nvSpPr>
        <p:spPr>
          <a:xfrm rot="16200000">
            <a:off x="5147313" y="826235"/>
            <a:ext cx="388064" cy="2980084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Felfelé-lefelé nyíl 64"/>
          <p:cNvSpPr/>
          <p:nvPr/>
        </p:nvSpPr>
        <p:spPr>
          <a:xfrm rot="16200000">
            <a:off x="4796531" y="3603116"/>
            <a:ext cx="334451" cy="2224908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07504" y="2983403"/>
            <a:ext cx="2088232" cy="1409019"/>
          </a:xfrm>
          <a:prstGeom prst="rect">
            <a:avLst/>
          </a:prstGeom>
          <a:solidFill>
            <a:srgbClr val="8A4500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Közös Agrárprogram</a:t>
            </a: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(KAP, CAP) </a:t>
            </a:r>
          </a:p>
          <a:p>
            <a:pPr algn="ctr"/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Támogatási rendszer</a:t>
            </a:r>
          </a:p>
          <a:p>
            <a:pPr algn="ctr"/>
            <a:endParaRPr lang="hu-HU" sz="14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algn="ctr"/>
            <a:r>
              <a:rPr lang="hu-HU" sz="14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hu-HU" sz="1600" b="1" dirty="0" smtClean="0">
                <a:solidFill>
                  <a:srgbClr val="FFFF00"/>
                </a:solidFill>
                <a:latin typeface="Verdan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hu-HU" sz="1600" b="1" dirty="0">
              <a:solidFill>
                <a:srgbClr val="FFFF00"/>
              </a:solidFill>
              <a:latin typeface="Verdan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195737" y="3471268"/>
            <a:ext cx="576064" cy="360363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8A45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2291672">
            <a:off x="5654462" y="4092459"/>
            <a:ext cx="545709" cy="347001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8831350">
            <a:off x="5689106" y="4950425"/>
            <a:ext cx="545709" cy="347001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18831350">
            <a:off x="6117512" y="2547581"/>
            <a:ext cx="545709" cy="347001"/>
          </a:xfrm>
          <a:prstGeom prst="leftRightArrow">
            <a:avLst>
              <a:gd name="adj1" fmla="val 50000"/>
              <a:gd name="adj2" fmla="val 48018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82756" y="97268"/>
            <a:ext cx="8238811" cy="936104"/>
          </a:xfrm>
        </p:spPr>
        <p:txBody>
          <a:bodyPr>
            <a:normAutofit/>
          </a:bodyPr>
          <a:lstStyle/>
          <a:p>
            <a:pPr algn="ctr"/>
            <a:r>
              <a:rPr lang="hu-HU" cap="none" dirty="0" smtClean="0"/>
              <a:t>Megoldás a VKI előírásai szerint </a:t>
            </a:r>
            <a:br>
              <a:rPr lang="hu-HU" cap="none" dirty="0" smtClean="0"/>
            </a:br>
            <a:endParaRPr lang="hu-HU" cap="none" dirty="0"/>
          </a:p>
        </p:txBody>
      </p:sp>
      <p:sp>
        <p:nvSpPr>
          <p:cNvPr id="2" name="Szövegdoboz 1"/>
          <p:cNvSpPr txBox="1"/>
          <p:nvPr/>
        </p:nvSpPr>
        <p:spPr>
          <a:xfrm>
            <a:off x="0" y="1295574"/>
            <a:ext cx="91450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70C0"/>
                </a:solidFill>
              </a:rPr>
              <a:t>A területen előforduló problémák </a:t>
            </a:r>
            <a:r>
              <a:rPr lang="hu-HU" sz="2400" b="1" dirty="0" smtClean="0">
                <a:solidFill>
                  <a:srgbClr val="0070C0"/>
                </a:solidFill>
              </a:rPr>
              <a:t>megoldása a </a:t>
            </a:r>
            <a:r>
              <a:rPr lang="hu-HU" sz="2400" b="1" dirty="0" err="1" smtClean="0">
                <a:solidFill>
                  <a:srgbClr val="0070C0"/>
                </a:solidFill>
              </a:rPr>
              <a:t>VKI-val</a:t>
            </a:r>
            <a:r>
              <a:rPr lang="hu-HU" sz="2400" b="1" dirty="0" smtClean="0">
                <a:solidFill>
                  <a:srgbClr val="0070C0"/>
                </a:solidFill>
              </a:rPr>
              <a:t> összhangban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endParaRPr lang="hu-HU" sz="2400" b="1" dirty="0" smtClean="0">
              <a:solidFill>
                <a:srgbClr val="0070C0"/>
              </a:solidFill>
            </a:endParaRPr>
          </a:p>
          <a:p>
            <a:endParaRPr lang="hu-HU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igények megfogalmazása, alátámasztása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ellentétes igények egyeztetése,  értékelése (ehhez szükséges kiegészítő társadalmi gazdasági elemzések)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területfejlesztéssel összehangolt  komplex vízgazdálkodási projektek. (A VKI  horizontális szempontrendszer.  A VGT megvalósítása nem csak egyedi  állapotjavító projektek keretében történik, hanem a vizek állapotát érintő projektekhez kapcsolva is.)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Ágazatok: a végrehajtás közös feladat, hozzájárulás szükséges,  ugyanakkor az engedményekkel indokolt esetben lehet élni.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087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http://www.kotivizig.hu/images/stories/kotivizig_logo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3968"/>
            <a:ext cx="5429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1043"/>
            <a:ext cx="3076093" cy="435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Duna </a:t>
            </a:r>
            <a:r>
              <a:rPr lang="hu-HU" cap="none" dirty="0" smtClean="0"/>
              <a:t>Részvízgyűjtő </a:t>
            </a:r>
            <a:r>
              <a:rPr lang="hu-HU" cap="none" dirty="0" smtClean="0"/>
              <a:t>Terv</a:t>
            </a: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447989" y="3284984"/>
            <a:ext cx="45448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b="1" dirty="0"/>
          </a:p>
          <a:p>
            <a:r>
              <a:rPr lang="hu-HU" b="1" dirty="0" smtClean="0"/>
              <a:t>A víztestek biológiai állapota: </a:t>
            </a:r>
          </a:p>
          <a:p>
            <a:endParaRPr lang="hu-HU" b="1" dirty="0"/>
          </a:p>
          <a:p>
            <a:pPr marL="285750" indent="-285750">
              <a:buFontTx/>
              <a:buChar char="-"/>
            </a:pPr>
            <a:r>
              <a:rPr lang="hu-HU" b="1" dirty="0" smtClean="0"/>
              <a:t>Kevés a jó állapot </a:t>
            </a:r>
            <a:r>
              <a:rPr lang="hu-HU" b="1" dirty="0" smtClean="0"/>
              <a:t>(8 </a:t>
            </a:r>
            <a:r>
              <a:rPr lang="hu-HU" b="1" dirty="0" smtClean="0"/>
              <a:t>%) </a:t>
            </a:r>
          </a:p>
          <a:p>
            <a:pPr marL="285750" indent="-285750">
              <a:buFontTx/>
              <a:buChar char="-"/>
            </a:pPr>
            <a:r>
              <a:rPr lang="hu-HU" b="1" dirty="0" smtClean="0"/>
              <a:t>Zömében közepes és gyenge   </a:t>
            </a:r>
          </a:p>
          <a:p>
            <a:pPr marL="285750" indent="-285750">
              <a:buFontTx/>
              <a:buChar char="-"/>
            </a:pPr>
            <a:endParaRPr lang="hu-HU" b="1" dirty="0"/>
          </a:p>
          <a:p>
            <a:r>
              <a:rPr lang="hu-HU" b="1" dirty="0" smtClean="0"/>
              <a:t>Tükrözi a </a:t>
            </a:r>
            <a:r>
              <a:rPr lang="hu-HU" b="1" dirty="0" err="1" smtClean="0"/>
              <a:t>hidromorfológiai</a:t>
            </a:r>
            <a:r>
              <a:rPr lang="hu-HU" b="1" dirty="0" smtClean="0"/>
              <a:t> </a:t>
            </a:r>
            <a:r>
              <a:rPr lang="hu-HU" b="1" dirty="0" smtClean="0"/>
              <a:t>viszonyokat </a:t>
            </a:r>
            <a:endParaRPr lang="hu-HU" b="1" dirty="0" smtClean="0"/>
          </a:p>
          <a:p>
            <a:endParaRPr lang="hu-HU" b="1" dirty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/>
          </a:p>
        </p:txBody>
      </p:sp>
      <p:pic>
        <p:nvPicPr>
          <p:cNvPr id="2051" name="Kép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3349" r="2042" b="2878"/>
          <a:stretch>
            <a:fillRect/>
          </a:stretch>
        </p:blipFill>
        <p:spPr bwMode="auto">
          <a:xfrm>
            <a:off x="3582342" y="1348795"/>
            <a:ext cx="3456384" cy="19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Tisza Részvízgyűjtő Terv</a:t>
            </a:r>
            <a:endParaRPr lang="hu-HU" cap="none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1625" y="1386749"/>
            <a:ext cx="34163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</a:p>
          <a:p>
            <a:endParaRPr lang="hu-HU" dirty="0"/>
          </a:p>
          <a:p>
            <a:r>
              <a:rPr lang="hu-HU" b="1" dirty="0" err="1" smtClean="0"/>
              <a:t>Hidro</a:t>
            </a:r>
            <a:r>
              <a:rPr lang="hu-HU" b="1" dirty="0" err="1" smtClean="0"/>
              <a:t>m</a:t>
            </a:r>
            <a:r>
              <a:rPr lang="hu-HU" b="1" dirty="0" err="1" smtClean="0"/>
              <a:t>orfológiai</a:t>
            </a:r>
            <a:r>
              <a:rPr lang="hu-HU" b="1" dirty="0" smtClean="0"/>
              <a:t> </a:t>
            </a:r>
            <a:r>
              <a:rPr lang="hu-HU" b="1" dirty="0" smtClean="0"/>
              <a:t>problémák: </a:t>
            </a:r>
          </a:p>
          <a:p>
            <a:r>
              <a:rPr lang="hu-HU" dirty="0" smtClean="0"/>
              <a:t>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47989" y="2421647"/>
            <a:ext cx="5045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379 vízfolyás </a:t>
            </a:r>
            <a:r>
              <a:rPr lang="hu-HU" dirty="0" smtClean="0"/>
              <a:t>víztestből </a:t>
            </a:r>
            <a:r>
              <a:rPr lang="hu-HU" dirty="0" smtClean="0"/>
              <a:t>            77</a:t>
            </a:r>
            <a:endParaRPr lang="hu-HU" dirty="0" smtClean="0"/>
          </a:p>
          <a:p>
            <a:pPr lvl="1"/>
            <a:r>
              <a:rPr lang="hu-HU" dirty="0" smtClean="0"/>
              <a:t>192 </a:t>
            </a:r>
            <a:r>
              <a:rPr lang="hu-HU" dirty="0" smtClean="0"/>
              <a:t>természetes, </a:t>
            </a:r>
            <a:r>
              <a:rPr lang="hu-HU" dirty="0" smtClean="0"/>
              <a:t>              16</a:t>
            </a:r>
            <a:endParaRPr lang="hu-HU" dirty="0" smtClean="0"/>
          </a:p>
          <a:p>
            <a:pPr lvl="1"/>
            <a:r>
              <a:rPr lang="hu-HU" dirty="0" smtClean="0"/>
              <a:t>131 </a:t>
            </a:r>
            <a:r>
              <a:rPr lang="hu-HU" dirty="0" smtClean="0"/>
              <a:t>erősen módosított  </a:t>
            </a:r>
            <a:r>
              <a:rPr lang="hu-HU" dirty="0" smtClean="0"/>
              <a:t>     45</a:t>
            </a:r>
            <a:endParaRPr lang="hu-HU" dirty="0" smtClean="0"/>
          </a:p>
          <a:p>
            <a:pPr lvl="1"/>
            <a:r>
              <a:rPr lang="hu-HU" dirty="0" smtClean="0"/>
              <a:t>  56 </a:t>
            </a:r>
            <a:r>
              <a:rPr lang="hu-HU" dirty="0" smtClean="0"/>
              <a:t>mesterséges  </a:t>
            </a:r>
            <a:r>
              <a:rPr lang="hu-HU" dirty="0" smtClean="0"/>
              <a:t>             16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7988" y="4249071"/>
            <a:ext cx="4052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Vízjárás (84 víztest</a:t>
            </a:r>
            <a:r>
              <a:rPr lang="hu-HU" smtClean="0"/>
              <a:t>) </a:t>
            </a:r>
          </a:p>
          <a:p>
            <a:r>
              <a:rPr lang="hu-HU" smtClean="0"/>
              <a:t>Szabályozottság</a:t>
            </a:r>
            <a:r>
              <a:rPr lang="hu-HU" dirty="0" smtClean="0"/>
              <a:t>, </a:t>
            </a:r>
            <a:r>
              <a:rPr lang="hu-HU" dirty="0" smtClean="0"/>
              <a:t>(150 víztest)   </a:t>
            </a:r>
          </a:p>
          <a:p>
            <a:r>
              <a:rPr lang="hu-HU" dirty="0" smtClean="0"/>
              <a:t>Duzzasztás  (60)</a:t>
            </a:r>
          </a:p>
          <a:p>
            <a:r>
              <a:rPr lang="hu-HU" dirty="0" smtClean="0"/>
              <a:t>Átjárhatóság  (180)</a:t>
            </a:r>
          </a:p>
          <a:p>
            <a:r>
              <a:rPr lang="hu-HU" dirty="0" smtClean="0"/>
              <a:t>Levágott átér (6) </a:t>
            </a:r>
          </a:p>
          <a:p>
            <a:endParaRPr lang="hu-HU" dirty="0"/>
          </a:p>
          <a:p>
            <a:r>
              <a:rPr lang="hu-HU" dirty="0" smtClean="0"/>
              <a:t>Völgyzárógátas tározók (66)</a:t>
            </a:r>
          </a:p>
          <a:p>
            <a:endParaRPr lang="hu-H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17" y="934340"/>
            <a:ext cx="2947783" cy="417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 bwMode="auto">
          <a:xfrm>
            <a:off x="4355976" y="2841043"/>
            <a:ext cx="3065159" cy="395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pPr algn="ctr"/>
            <a:r>
              <a:rPr lang="hu-HU" cap="none" dirty="0" smtClean="0"/>
              <a:t>VGT módszertan</a:t>
            </a:r>
            <a:endParaRPr lang="hu-HU" cap="none" dirty="0"/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788906" y="5501167"/>
            <a:ext cx="757237" cy="7445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75005" y="5727521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D</a:t>
            </a:r>
            <a:endParaRPr lang="hu-HU" sz="2000" b="1" dirty="0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7508523" y="5188490"/>
            <a:ext cx="832487" cy="7651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7739459" y="5335397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smtClean="0"/>
              <a:t>R</a:t>
            </a:r>
            <a:endParaRPr lang="hu-HU" sz="2000" b="1" dirty="0"/>
          </a:p>
        </p:txBody>
      </p:sp>
      <p:cxnSp>
        <p:nvCxnSpPr>
          <p:cNvPr id="25" name="Egyenes összekötő nyíllal 24"/>
          <p:cNvCxnSpPr/>
          <p:nvPr/>
        </p:nvCxnSpPr>
        <p:spPr>
          <a:xfrm flipH="1">
            <a:off x="1557098" y="3697906"/>
            <a:ext cx="2023344" cy="1353745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630491" y="1949577"/>
            <a:ext cx="353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rgbClr val="0070C0"/>
                </a:solidFill>
              </a:rPr>
              <a:t>Hidromorfológiai</a:t>
            </a:r>
            <a:r>
              <a:rPr lang="hu-HU" sz="1600" b="1" dirty="0" smtClean="0">
                <a:solidFill>
                  <a:srgbClr val="0070C0"/>
                </a:solidFill>
              </a:rPr>
              <a:t> változások és </a:t>
            </a:r>
            <a:r>
              <a:rPr lang="hu-HU" sz="1600" b="1" dirty="0" err="1" smtClean="0">
                <a:solidFill>
                  <a:srgbClr val="0070C0"/>
                </a:solidFill>
              </a:rPr>
              <a:t>ökológiiai</a:t>
            </a:r>
            <a:r>
              <a:rPr lang="hu-HU" sz="1600" b="1" dirty="0" smtClean="0">
                <a:solidFill>
                  <a:srgbClr val="0070C0"/>
                </a:solidFill>
              </a:rPr>
              <a:t> hatásuk elemzése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Kapcsolatok? 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38623" y="4865547"/>
            <a:ext cx="782637" cy="7723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03671" y="5051651"/>
            <a:ext cx="527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/>
              <a:t>S</a:t>
            </a:r>
            <a:r>
              <a:rPr lang="hu-HU" sz="2000" b="1" dirty="0" smtClean="0"/>
              <a:t>P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3320415" y="5789077"/>
            <a:ext cx="298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Intézkedések tervezése: 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Pl. műtárgyak elbontása,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növényzóna rehabilitációja </a:t>
            </a:r>
          </a:p>
        </p:txBody>
      </p:sp>
      <p:grpSp>
        <p:nvGrpSpPr>
          <p:cNvPr id="52" name="Csoportba foglalás 51"/>
          <p:cNvGrpSpPr/>
          <p:nvPr/>
        </p:nvGrpSpPr>
        <p:grpSpPr>
          <a:xfrm>
            <a:off x="2985340" y="2187493"/>
            <a:ext cx="2562971" cy="1886585"/>
            <a:chOff x="712934" y="1209076"/>
            <a:chExt cx="2562971" cy="1886585"/>
          </a:xfrm>
        </p:grpSpPr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2542462" y="1209076"/>
              <a:ext cx="733443" cy="72390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000"/>
            </a:p>
          </p:txBody>
        </p:sp>
        <p:grpSp>
          <p:nvGrpSpPr>
            <p:cNvPr id="51" name="Csoportba foglalás 50"/>
            <p:cNvGrpSpPr/>
            <p:nvPr/>
          </p:nvGrpSpPr>
          <p:grpSpPr>
            <a:xfrm>
              <a:off x="712934" y="1404218"/>
              <a:ext cx="2415305" cy="1691443"/>
              <a:chOff x="712934" y="1404218"/>
              <a:chExt cx="2415305" cy="1691443"/>
            </a:xfrm>
          </p:grpSpPr>
          <p:sp>
            <p:nvSpPr>
              <p:cNvPr id="7" name="Oval 18"/>
              <p:cNvSpPr>
                <a:spLocks noChangeArrowheads="1"/>
              </p:cNvSpPr>
              <p:nvPr/>
            </p:nvSpPr>
            <p:spPr bwMode="auto">
              <a:xfrm>
                <a:off x="712934" y="1604273"/>
                <a:ext cx="782637" cy="772319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8" name="Oval 19"/>
              <p:cNvSpPr>
                <a:spLocks noChangeArrowheads="1"/>
              </p:cNvSpPr>
              <p:nvPr/>
            </p:nvSpPr>
            <p:spPr bwMode="auto">
              <a:xfrm>
                <a:off x="1885794" y="2343317"/>
                <a:ext cx="805402" cy="752344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951848" y="1790377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b="1" dirty="0" smtClean="0"/>
                  <a:t>P</a:t>
                </a:r>
              </a:p>
            </p:txBody>
          </p:sp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2725538" y="1404218"/>
                <a:ext cx="4027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sz="2000" b="1" dirty="0" smtClean="0"/>
                  <a:t>S</a:t>
                </a:r>
                <a:endParaRPr lang="hu-HU" sz="2000" b="1" dirty="0"/>
              </a:p>
            </p:txBody>
          </p: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2160896" y="2519434"/>
                <a:ext cx="25519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2000" dirty="0" smtClean="0"/>
                  <a:t>I</a:t>
                </a:r>
                <a:endParaRPr lang="hu-HU" sz="2000" dirty="0"/>
              </a:p>
            </p:txBody>
          </p:sp>
          <p:cxnSp>
            <p:nvCxnSpPr>
              <p:cNvPr id="26" name="Egyenes összekötő nyíllal 25"/>
              <p:cNvCxnSpPr/>
              <p:nvPr/>
            </p:nvCxnSpPr>
            <p:spPr>
              <a:xfrm flipV="1">
                <a:off x="1495571" y="1604274"/>
                <a:ext cx="1013289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nyíllal 26"/>
              <p:cNvCxnSpPr/>
              <p:nvPr/>
            </p:nvCxnSpPr>
            <p:spPr>
              <a:xfrm flipH="1">
                <a:off x="2569193" y="1990433"/>
                <a:ext cx="156345" cy="386159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gyenes összekötő nyíllal 38"/>
              <p:cNvCxnSpPr>
                <a:endCxn id="7" idx="5"/>
              </p:cNvCxnSpPr>
              <p:nvPr/>
            </p:nvCxnSpPr>
            <p:spPr>
              <a:xfrm flipH="1" flipV="1">
                <a:off x="1380956" y="2263489"/>
                <a:ext cx="504838" cy="25594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Egyenes összekötő nyíllal 48"/>
          <p:cNvCxnSpPr/>
          <p:nvPr/>
        </p:nvCxnSpPr>
        <p:spPr>
          <a:xfrm flipV="1">
            <a:off x="1570985" y="5516172"/>
            <a:ext cx="5737319" cy="15007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zövegdoboz 23"/>
          <p:cNvSpPr txBox="1"/>
          <p:nvPr/>
        </p:nvSpPr>
        <p:spPr>
          <a:xfrm>
            <a:off x="234816" y="3658579"/>
            <a:ext cx="282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A jelentősek kiválasztása:</a:t>
            </a:r>
          </a:p>
          <a:p>
            <a:r>
              <a:rPr lang="hu-HU" sz="1600" b="1" dirty="0">
                <a:solidFill>
                  <a:srgbClr val="0070C0"/>
                </a:solidFill>
              </a:rPr>
              <a:t>p</a:t>
            </a:r>
            <a:r>
              <a:rPr lang="hu-HU" sz="1600" b="1" dirty="0" smtClean="0">
                <a:solidFill>
                  <a:srgbClr val="0070C0"/>
                </a:solidFill>
              </a:rPr>
              <a:t>l.:  árvédelmi töltés, 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csatornázott  vízfolyás </a:t>
            </a:r>
          </a:p>
        </p:txBody>
      </p:sp>
      <p:cxnSp>
        <p:nvCxnSpPr>
          <p:cNvPr id="31" name="Egyenes összekötő nyíllal 30"/>
          <p:cNvCxnSpPr/>
          <p:nvPr/>
        </p:nvCxnSpPr>
        <p:spPr>
          <a:xfrm flipH="1" flipV="1">
            <a:off x="5235263" y="3375046"/>
            <a:ext cx="2273260" cy="1813444"/>
          </a:xfrm>
          <a:prstGeom prst="straightConnector1">
            <a:avLst/>
          </a:prstGeom>
          <a:ln w="60325">
            <a:solidFill>
              <a:srgbClr val="FF0000"/>
            </a:solidFill>
            <a:prstDash val="solid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zövegdoboz 33"/>
          <p:cNvSpPr txBox="1"/>
          <p:nvPr/>
        </p:nvSpPr>
        <p:spPr>
          <a:xfrm>
            <a:off x="6073650" y="3276492"/>
            <a:ext cx="361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rgbClr val="0070C0"/>
                </a:solidFill>
              </a:rPr>
              <a:t>Visszacsatolás (monitoring):  </a:t>
            </a:r>
          </a:p>
          <a:p>
            <a:r>
              <a:rPr lang="hu-HU" sz="1600" b="1" dirty="0" smtClean="0">
                <a:solidFill>
                  <a:srgbClr val="0070C0"/>
                </a:solidFill>
              </a:rPr>
              <a:t>Pl. hatékony-e a mentett oldali vízpótlás?   </a:t>
            </a:r>
            <a:endParaRPr lang="hu-HU" sz="1600" b="1" dirty="0">
              <a:solidFill>
                <a:srgbClr val="0070C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3959" y="1311382"/>
            <a:ext cx="846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DPSIR,   </a:t>
            </a:r>
            <a:r>
              <a:rPr lang="hu-HU" b="1" dirty="0" smtClean="0">
                <a:solidFill>
                  <a:srgbClr val="0070C0"/>
                </a:solidFill>
              </a:rPr>
              <a:t>D</a:t>
            </a:r>
            <a:r>
              <a:rPr lang="hu-HU" dirty="0" smtClean="0"/>
              <a:t>: hajtóerő, </a:t>
            </a:r>
            <a:r>
              <a:rPr lang="hu-HU" b="1" dirty="0" smtClean="0">
                <a:solidFill>
                  <a:srgbClr val="0070C0"/>
                </a:solidFill>
              </a:rPr>
              <a:t>P</a:t>
            </a:r>
            <a:r>
              <a:rPr lang="hu-HU" dirty="0" smtClean="0"/>
              <a:t>: terhelés, </a:t>
            </a:r>
            <a:r>
              <a:rPr lang="hu-HU" b="1" dirty="0" smtClean="0">
                <a:solidFill>
                  <a:srgbClr val="0070C0"/>
                </a:solidFill>
              </a:rPr>
              <a:t>S</a:t>
            </a:r>
            <a:r>
              <a:rPr lang="hu-HU" dirty="0" smtClean="0"/>
              <a:t>: állapot, </a:t>
            </a:r>
            <a:r>
              <a:rPr lang="hu-HU" b="1" dirty="0" smtClean="0">
                <a:solidFill>
                  <a:srgbClr val="0070C0"/>
                </a:solidFill>
              </a:rPr>
              <a:t>I</a:t>
            </a:r>
            <a:r>
              <a:rPr lang="hu-HU" dirty="0" smtClean="0">
                <a:solidFill>
                  <a:srgbClr val="0070C0"/>
                </a:solidFill>
              </a:rPr>
              <a:t>:</a:t>
            </a:r>
            <a:r>
              <a:rPr lang="hu-HU" dirty="0" smtClean="0"/>
              <a:t> hatás, </a:t>
            </a:r>
            <a:r>
              <a:rPr lang="hu-HU" b="1" dirty="0" smtClean="0">
                <a:solidFill>
                  <a:srgbClr val="0070C0"/>
                </a:solidFill>
              </a:rPr>
              <a:t>R:</a:t>
            </a:r>
            <a:r>
              <a:rPr lang="hu-HU" dirty="0" smtClean="0"/>
              <a:t> intézkedés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8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4" grpId="0"/>
      <p:bldP spid="28" grpId="0"/>
      <p:bldP spid="29" grpId="0" animBg="1"/>
      <p:bldP spid="30" grpId="0"/>
      <p:bldP spid="32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7504" y="1282843"/>
            <a:ext cx="4176464" cy="517064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4.1</a:t>
            </a:r>
            <a:r>
              <a:rPr lang="hu-HU" b="1" dirty="0"/>
              <a:t> </a:t>
            </a:r>
            <a:r>
              <a:rPr lang="hu-HU" b="1" dirty="0" smtClean="0"/>
              <a:t> </a:t>
            </a:r>
            <a:r>
              <a:rPr lang="hu-HU" b="1" dirty="0"/>
              <a:t>Vonalvezetés/mederforma/ parti sáv/ morfológiai </a:t>
            </a:r>
            <a:r>
              <a:rPr lang="hu-HU" b="1" dirty="0" smtClean="0"/>
              <a:t>módosítása</a:t>
            </a:r>
          </a:p>
          <a:p>
            <a:r>
              <a:rPr lang="hu-HU" b="1" dirty="0" smtClean="0"/>
              <a:t> </a:t>
            </a:r>
          </a:p>
          <a:p>
            <a:pPr lvl="1"/>
            <a:r>
              <a:rPr lang="hu-HU" sz="1600" b="1" dirty="0" smtClean="0"/>
              <a:t>4.1.1 Árvízvédelem 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 (átvágás, partvédelem, kotrás, növényzet módosítása, töltés)</a:t>
            </a:r>
          </a:p>
          <a:p>
            <a:pPr marL="742950" lvl="1" indent="-285750">
              <a:buFontTx/>
              <a:buChar char="-"/>
            </a:pPr>
            <a:endParaRPr lang="hu-HU" sz="1600" b="1" dirty="0" smtClean="0"/>
          </a:p>
          <a:p>
            <a:pPr lvl="1"/>
            <a:r>
              <a:rPr lang="hu-HU" sz="1600" b="1" dirty="0" smtClean="0"/>
              <a:t>4.1.2 Mezőgazdaság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 (trapézmeder, kotrás, növényzet irtása, depóniák, zsilipek)</a:t>
            </a:r>
          </a:p>
          <a:p>
            <a:pPr lvl="1"/>
            <a:endParaRPr lang="hu-HU" sz="1600" b="1" dirty="0"/>
          </a:p>
          <a:p>
            <a:pPr lvl="1"/>
            <a:r>
              <a:rPr lang="hu-HU" sz="1600" b="1" dirty="0" smtClean="0"/>
              <a:t>4.1.3 Hajózás 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(szabályzó műtárgyak, partvédelem, kotrás, kikötők)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4.1.4 Települések </a:t>
            </a:r>
          </a:p>
          <a:p>
            <a:pPr lvl="1"/>
            <a:r>
              <a:rPr lang="hu-HU" sz="1600" b="1" dirty="0"/>
              <a:t> </a:t>
            </a:r>
            <a:r>
              <a:rPr lang="hu-HU" sz="1600" b="1" dirty="0" smtClean="0"/>
              <a:t>  (partvédelem, növényzet irtása,)</a:t>
            </a:r>
          </a:p>
          <a:p>
            <a:pPr lvl="1"/>
            <a:endParaRPr lang="hu-HU" sz="1600" b="1" dirty="0"/>
          </a:p>
          <a:p>
            <a:pPr lvl="1"/>
            <a:r>
              <a:rPr lang="hu-HU" sz="1600" b="1" dirty="0" smtClean="0"/>
              <a:t>4.1.5 Rekreáció</a:t>
            </a:r>
            <a:endParaRPr lang="hu-HU" sz="2000" b="1" dirty="0"/>
          </a:p>
          <a:p>
            <a:r>
              <a:rPr lang="hu-HU" sz="2000" b="1" dirty="0" smtClean="0"/>
              <a:t>          </a:t>
            </a:r>
            <a:r>
              <a:rPr lang="hu-HU" sz="1600" b="1" dirty="0" smtClean="0"/>
              <a:t>(partvédelem, növényzet irtása) 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378102" y="1282843"/>
            <a:ext cx="4629762" cy="5216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6 A </a:t>
            </a:r>
            <a:r>
              <a:rPr lang="hu-HU" b="1" dirty="0" err="1"/>
              <a:t>hidromorfológiai</a:t>
            </a:r>
            <a:r>
              <a:rPr lang="hu-HU" b="1" dirty="0"/>
              <a:t> viszonyok javítása, a hosszirányú átjárhatóságon </a:t>
            </a:r>
            <a:r>
              <a:rPr lang="hu-HU" b="1" dirty="0" smtClean="0"/>
              <a:t>kívül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6.1 Hosszirányú szabályozás csökkentése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6.2, 6.6, 6.7, 6.14  Mederforma és növényzóna rehabilitációja, jó állapot fenntartása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6.3   Oldalirányú átjárhatóság rehabilitációja (nyílt ártér, hullámtér szélesítése mellékágak vízellátása)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6.4, 6.9 Felesleges műtárgyak bontása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6.10 Kikötők átalakítása</a:t>
            </a:r>
          </a:p>
          <a:p>
            <a:endParaRPr lang="hu-HU" sz="1600" b="1" dirty="0" smtClean="0"/>
          </a:p>
          <a:p>
            <a:r>
              <a:rPr lang="hu-HU" sz="1600" b="1" dirty="0" smtClean="0"/>
              <a:t>Ha a fenti intézkedések valamelyike nem lehetséges, </a:t>
            </a:r>
            <a:r>
              <a:rPr lang="hu-HU" sz="1600" b="1" u="sng" dirty="0" smtClean="0">
                <a:solidFill>
                  <a:srgbClr val="0070C0"/>
                </a:solidFill>
              </a:rPr>
              <a:t>hatáscsökkentő intézkedések</a:t>
            </a:r>
            <a:r>
              <a:rPr lang="hu-HU" sz="1600" b="1" dirty="0" smtClean="0">
                <a:solidFill>
                  <a:srgbClr val="0070C0"/>
                </a:solidFill>
              </a:rPr>
              <a:t>: </a:t>
            </a:r>
            <a:r>
              <a:rPr lang="hu-HU" sz="1600" b="1" dirty="0" smtClean="0"/>
              <a:t>6.5, 6.8, 6.11: Mentett oldali vízpótlás, hullámtéri vízellátottság javítása duzzasztással, vízbevezetéssel, belterületi szakaszok.. 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39097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107504" y="1425127"/>
            <a:ext cx="3984075" cy="470898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4.2  Gátak, fenékküszöbök, zsilipek, elzárások (átjárhatatlan megoldások, duzzasztás)</a:t>
            </a:r>
          </a:p>
          <a:p>
            <a:endParaRPr lang="hu-HU" b="1" dirty="0"/>
          </a:p>
          <a:p>
            <a:pPr lvl="1"/>
            <a:r>
              <a:rPr lang="hu-HU" sz="1600" b="1" dirty="0" smtClean="0"/>
              <a:t>4.2.1 Árvízvédelem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4.2.2 Energiatermelés</a:t>
            </a:r>
          </a:p>
          <a:p>
            <a:pPr lvl="2"/>
            <a:endParaRPr lang="hu-HU" sz="1600" b="1" dirty="0" smtClean="0"/>
          </a:p>
          <a:p>
            <a:pPr lvl="1"/>
            <a:r>
              <a:rPr lang="hu-HU" sz="1600" b="1" dirty="0" smtClean="0"/>
              <a:t>4.2.3 Közüzemi vízellátás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4.2.4 Mezőgazdaság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4.2.5 Ipar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4.2.6 Rekreáció (horgászat)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4.2.7 Halászat</a:t>
            </a:r>
          </a:p>
          <a:p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247456" y="1412776"/>
            <a:ext cx="4896544" cy="4647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5. Hosszirányú átjárhatóság helyreállítása, duzzasztás csökkentése </a:t>
            </a:r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/>
              <a:t>	</a:t>
            </a:r>
            <a:r>
              <a:rPr lang="hu-HU" sz="1600" b="1" dirty="0" smtClean="0"/>
              <a:t>5.2. Műtárgyak </a:t>
            </a:r>
            <a:r>
              <a:rPr lang="hu-HU" sz="1600" b="1" dirty="0" smtClean="0"/>
              <a:t>bontása, átépítése</a:t>
            </a:r>
            <a:endParaRPr lang="hu-HU" sz="1600" b="1" dirty="0" smtClean="0"/>
          </a:p>
          <a:p>
            <a:endParaRPr lang="hu-HU" sz="1600" b="1" dirty="0" smtClean="0"/>
          </a:p>
          <a:p>
            <a:endParaRPr lang="hu-HU" sz="1600" b="1" dirty="0" smtClean="0"/>
          </a:p>
          <a:p>
            <a:r>
              <a:rPr lang="hu-HU" sz="1600" b="1" dirty="0"/>
              <a:t>Ha a fenti intézkedések valamelyike nem lehetséges, </a:t>
            </a:r>
            <a:r>
              <a:rPr lang="hu-HU" sz="1600" b="1" u="sng" dirty="0">
                <a:solidFill>
                  <a:srgbClr val="0070C0"/>
                </a:solidFill>
              </a:rPr>
              <a:t>hatáscsökkentő intézkedések</a:t>
            </a:r>
            <a:r>
              <a:rPr lang="hu-HU" sz="1600" b="1" dirty="0"/>
              <a:t>: </a:t>
            </a:r>
            <a:endParaRPr lang="hu-HU" sz="1600" b="1" dirty="0" smtClean="0"/>
          </a:p>
          <a:p>
            <a:r>
              <a:rPr lang="hu-HU" sz="1600" b="1" dirty="0" smtClean="0"/>
              <a:t>5.1 hallépcső, megkerülő csatorna, üzemeltetés </a:t>
            </a:r>
            <a:endParaRPr lang="hu-HU" sz="1600" b="1" dirty="0"/>
          </a:p>
          <a:p>
            <a:r>
              <a:rPr lang="hu-HU" b="1" dirty="0" smtClean="0"/>
              <a:t>       </a:t>
            </a:r>
          </a:p>
          <a:p>
            <a:r>
              <a:rPr lang="hu-HU" b="1" dirty="0" smtClean="0"/>
              <a:t> </a:t>
            </a:r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809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936104"/>
          </a:xfrm>
        </p:spPr>
        <p:txBody>
          <a:bodyPr/>
          <a:lstStyle/>
          <a:p>
            <a:r>
              <a:rPr lang="hu-HU" cap="none" dirty="0" smtClean="0"/>
              <a:t>VGT2   </a:t>
            </a:r>
            <a:r>
              <a:rPr lang="hu-HU" cap="none" dirty="0" err="1" smtClean="0"/>
              <a:t>Hidromorfológiai</a:t>
            </a:r>
            <a:r>
              <a:rPr lang="hu-HU" cap="none" dirty="0" smtClean="0"/>
              <a:t> beavatkozások és intézkedések</a:t>
            </a:r>
            <a:endParaRPr lang="hu-HU" cap="none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22713" y="1444762"/>
            <a:ext cx="3984075" cy="510909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4.3  Változások a vízjárásban</a:t>
            </a:r>
          </a:p>
          <a:p>
            <a:endParaRPr lang="hu-HU" b="1" dirty="0"/>
          </a:p>
          <a:p>
            <a:pPr lvl="1"/>
            <a:r>
              <a:rPr lang="hu-HU" sz="1600" b="1" dirty="0" smtClean="0"/>
              <a:t>4.3.1 Mezőgazdaság (belvízlevezetés, öntözés)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4.3.3 Vízenergia  termelés (</a:t>
            </a:r>
            <a:r>
              <a:rPr lang="hu-HU" sz="1600" b="1" dirty="0" err="1" smtClean="0"/>
              <a:t>csúcsrajáratás</a:t>
            </a:r>
            <a:r>
              <a:rPr lang="hu-HU" sz="1600" b="1" dirty="0" smtClean="0"/>
              <a:t>)</a:t>
            </a:r>
          </a:p>
          <a:p>
            <a:pPr lvl="2"/>
            <a:endParaRPr lang="hu-HU" sz="1600" b="1" dirty="0" smtClean="0"/>
          </a:p>
          <a:p>
            <a:pPr lvl="1"/>
            <a:r>
              <a:rPr lang="hu-HU" sz="1600" b="1" dirty="0" smtClean="0"/>
              <a:t>4.3.4 Közüzemi vízellátás (</a:t>
            </a:r>
            <a:r>
              <a:rPr lang="hu-HU" sz="1600" b="1" dirty="0" err="1" smtClean="0"/>
              <a:t>tározás</a:t>
            </a:r>
            <a:r>
              <a:rPr lang="hu-HU" sz="1600" b="1" dirty="0" smtClean="0"/>
              <a:t>)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4.3.5 Halgazdálkodás (</a:t>
            </a:r>
            <a:r>
              <a:rPr lang="hu-HU" sz="1600" b="1" dirty="0" err="1" smtClean="0"/>
              <a:t>tározás</a:t>
            </a:r>
            <a:r>
              <a:rPr lang="hu-HU" sz="1600" b="1" dirty="0" smtClean="0"/>
              <a:t>)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4.3.6 Természetvédelem (vízátvezetés)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4.3.7 Szennyvízbevezetés  </a:t>
            </a:r>
          </a:p>
          <a:p>
            <a:pPr lvl="1"/>
            <a:endParaRPr lang="hu-HU" sz="1600" b="1" dirty="0" smtClean="0"/>
          </a:p>
          <a:p>
            <a:pPr lvl="1"/>
            <a:r>
              <a:rPr lang="hu-HU" sz="1600" b="1" dirty="0" smtClean="0"/>
              <a:t>4.3.8 Helytelen vízmegosztás </a:t>
            </a:r>
          </a:p>
          <a:p>
            <a:pPr lvl="1"/>
            <a:endParaRPr lang="hu-HU" sz="1600" b="1" dirty="0"/>
          </a:p>
          <a:p>
            <a:r>
              <a:rPr lang="hu-HU" b="1" dirty="0" smtClean="0"/>
              <a:t>4.4  Felszíni vizek kiszáradása</a:t>
            </a:r>
            <a:endParaRPr lang="hu-HU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4427984" y="1412776"/>
            <a:ext cx="4608512" cy="50321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/>
              <a:t>7. A </a:t>
            </a:r>
            <a:r>
              <a:rPr lang="hu-HU" b="1" dirty="0"/>
              <a:t>vízjárási viszonyok javítása illetve az ökológiai kisvíz helyreállítása</a:t>
            </a:r>
            <a:endParaRPr lang="hu-HU" b="1" dirty="0" smtClean="0"/>
          </a:p>
          <a:p>
            <a:endParaRPr lang="hu-HU" b="1" dirty="0"/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7.1  Belvízlevezetés, öntözési szolgáltatás megszüntetése, módosítása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7.2  Csapadék-gazdálkodás</a:t>
            </a:r>
          </a:p>
          <a:p>
            <a:pPr lvl="1">
              <a:spcBef>
                <a:spcPts val="600"/>
              </a:spcBef>
            </a:pPr>
            <a:r>
              <a:rPr lang="hu-HU" sz="1600" b="1" dirty="0" smtClean="0"/>
              <a:t>1.3  Alternatív szennyvíz elhelyezési mód</a:t>
            </a:r>
          </a:p>
          <a:p>
            <a:endParaRPr lang="hu-HU" b="1" dirty="0" smtClean="0"/>
          </a:p>
          <a:p>
            <a:r>
              <a:rPr lang="hu-HU" sz="1600" b="1" dirty="0"/>
              <a:t>Ha a fenti intézkedések valamelyike nem lehetséges, </a:t>
            </a:r>
            <a:r>
              <a:rPr lang="hu-HU" sz="1600" b="1" u="sng" dirty="0">
                <a:solidFill>
                  <a:srgbClr val="0070C0"/>
                </a:solidFill>
              </a:rPr>
              <a:t>hatáscsökkentő intézkedések</a:t>
            </a:r>
            <a:r>
              <a:rPr lang="hu-HU" sz="1600" b="1" dirty="0">
                <a:solidFill>
                  <a:srgbClr val="0070C0"/>
                </a:solidFill>
              </a:rPr>
              <a:t>: </a:t>
            </a:r>
            <a:r>
              <a:rPr lang="hu-HU" sz="1600" b="1" dirty="0" smtClean="0"/>
              <a:t>7.3, 7.4   völgyzárógátas tározó ill. zsilipek üzemeltetése, </a:t>
            </a:r>
            <a:r>
              <a:rPr lang="hu-HU" sz="1600" b="1" dirty="0" err="1" smtClean="0"/>
              <a:t>csúcsrajáratás</a:t>
            </a:r>
            <a:r>
              <a:rPr lang="hu-HU" sz="1600" b="1" dirty="0" smtClean="0"/>
              <a:t> hatásának csökkentése, vízmegosztás módosítása</a:t>
            </a:r>
            <a:endParaRPr lang="hu-HU" sz="1600" b="1" dirty="0"/>
          </a:p>
          <a:p>
            <a:endParaRPr lang="hu-HU" b="1" dirty="0"/>
          </a:p>
          <a:p>
            <a:endParaRPr lang="hu-HU" b="1" dirty="0" smtClean="0"/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 smtClean="0"/>
              <a:t>33.1 Vízpótlás ökológiai céllal</a:t>
            </a:r>
          </a:p>
        </p:txBody>
      </p:sp>
    </p:spTree>
    <p:extLst>
      <p:ext uri="{BB962C8B-B14F-4D97-AF65-F5344CB8AC3E}">
        <p14:creationId xmlns:p14="http://schemas.microsoft.com/office/powerpoint/2010/main" val="174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Megvalósítás</a:t>
            </a:r>
            <a:endParaRPr lang="hu-HU" cap="none" dirty="0"/>
          </a:p>
        </p:txBody>
      </p:sp>
      <p:sp>
        <p:nvSpPr>
          <p:cNvPr id="8" name="Szövegdoboz 7"/>
          <p:cNvSpPr txBox="1"/>
          <p:nvPr/>
        </p:nvSpPr>
        <p:spPr>
          <a:xfrm>
            <a:off x="26690" y="1536465"/>
            <a:ext cx="9391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b="1" dirty="0" smtClean="0"/>
              <a:t>A </a:t>
            </a:r>
            <a:r>
              <a:rPr lang="hu-HU" b="1" dirty="0" err="1" smtClean="0"/>
              <a:t>hidromorfológiai</a:t>
            </a:r>
            <a:r>
              <a:rPr lang="hu-HU" b="1" dirty="0" smtClean="0"/>
              <a:t> problémák esetében nem csupán </a:t>
            </a:r>
            <a:r>
              <a:rPr lang="hu-HU" b="1" dirty="0" err="1" smtClean="0"/>
              <a:t>VGT-intézkedések</a:t>
            </a:r>
            <a:r>
              <a:rPr lang="hu-HU" b="1" dirty="0" smtClean="0"/>
              <a:t> </a:t>
            </a:r>
          </a:p>
          <a:p>
            <a:pPr lvl="0"/>
            <a:endParaRPr lang="hu-HU" b="1" dirty="0"/>
          </a:p>
          <a:p>
            <a:pPr lvl="0"/>
            <a:r>
              <a:rPr lang="hu-HU" b="1" dirty="0" smtClean="0"/>
              <a:t>A  VGT intézkedés gyakran egyéb célokat szolgáló vízgazdálkodási projektbe illeszkedik</a:t>
            </a:r>
          </a:p>
          <a:p>
            <a:pPr lvl="0"/>
            <a:endParaRPr lang="hu-HU" b="1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u-HU" b="1" dirty="0" smtClean="0"/>
              <a:t> Térségi vízgazdálkodás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u-HU" b="1" dirty="0"/>
              <a:t> </a:t>
            </a:r>
            <a:r>
              <a:rPr lang="hu-HU" b="1" dirty="0" smtClean="0"/>
              <a:t>Árvízi kockázat csökkentés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u-HU" b="1" dirty="0"/>
              <a:t> </a:t>
            </a:r>
            <a:r>
              <a:rPr lang="hu-HU" b="1" dirty="0" smtClean="0"/>
              <a:t>Belvízi kockázat csökkentés 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hu-HU" b="1" dirty="0" smtClean="0"/>
              <a:t>Természetvédelmi célú projektek </a:t>
            </a:r>
          </a:p>
          <a:p>
            <a:pPr lvl="0"/>
            <a:r>
              <a:rPr lang="hu-HU" b="1" dirty="0" smtClean="0"/>
              <a:t> 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41173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cap="none" dirty="0" smtClean="0"/>
              <a:t>VGT2  </a:t>
            </a:r>
            <a:r>
              <a:rPr lang="hu-HU" cap="none" dirty="0"/>
              <a:t>Ütemezés,  projektek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-17280" y="1305633"/>
            <a:ext cx="960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400" b="1" dirty="0" smtClean="0">
                <a:solidFill>
                  <a:srgbClr val="0070C0"/>
                </a:solidFill>
              </a:rPr>
              <a:t>KEHOP projektek, amelyekhez  HM intézkedések kapcsolhatók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17280" y="1916832"/>
            <a:ext cx="93914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b="1" dirty="0" smtClean="0"/>
              <a:t>A projekt neve: </a:t>
            </a:r>
            <a:endParaRPr lang="hu-HU" b="1" dirty="0" smtClean="0"/>
          </a:p>
          <a:p>
            <a:pPr lvl="0"/>
            <a:endParaRPr lang="hu-HU" b="1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Nagyműtárgyak rekonstrukciója  </a:t>
            </a:r>
            <a:endParaRPr lang="hu-HU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Rába-völgy </a:t>
            </a:r>
            <a:r>
              <a:rPr lang="hu-HU" dirty="0"/>
              <a:t>projekt, a térség árvízvédelmének kiépítése (ÉDUVIZIG</a:t>
            </a:r>
            <a:r>
              <a:rPr lang="hu-HU" dirty="0" smtClean="0"/>
              <a:t>) </a:t>
            </a:r>
            <a:endParaRPr lang="hu-HU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Esztergom </a:t>
            </a:r>
            <a:r>
              <a:rPr lang="hu-HU" dirty="0"/>
              <a:t>árvízvédelmének fejlesztése I. </a:t>
            </a:r>
            <a:r>
              <a:rPr lang="hu-HU" dirty="0" smtClean="0"/>
              <a:t>Prímás sziget ütem   </a:t>
            </a:r>
            <a:r>
              <a:rPr lang="hu-HU" dirty="0" smtClean="0"/>
              <a:t>(ÉDUVIZIG</a:t>
            </a:r>
            <a:r>
              <a:rPr lang="hu-HU" dirty="0" smtClean="0"/>
              <a:t>) </a:t>
            </a:r>
            <a:endParaRPr lang="hu-HU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Az </a:t>
            </a:r>
            <a:r>
              <a:rPr lang="hu-HU" dirty="0" smtClean="0"/>
              <a:t>RSD és </a:t>
            </a:r>
            <a:r>
              <a:rPr lang="hu-HU" dirty="0"/>
              <a:t>mellékágai kotrása, műtárgyépítés és </a:t>
            </a:r>
            <a:r>
              <a:rPr lang="hu-HU" dirty="0" smtClean="0"/>
              <a:t>–  rekonstrukció  (</a:t>
            </a:r>
            <a:r>
              <a:rPr lang="hu-HU" dirty="0" smtClean="0"/>
              <a:t>KDVVIZIG)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 smtClean="0"/>
              <a:t>Csillaghegyi </a:t>
            </a:r>
            <a:r>
              <a:rPr lang="hu-HU" dirty="0" err="1"/>
              <a:t>öblözet</a:t>
            </a:r>
            <a:r>
              <a:rPr lang="hu-HU" dirty="0"/>
              <a:t> </a:t>
            </a:r>
            <a:r>
              <a:rPr lang="hu-HU" dirty="0" smtClean="0"/>
              <a:t>védelme  (</a:t>
            </a:r>
            <a:r>
              <a:rPr lang="hu-HU" dirty="0" err="1" smtClean="0"/>
              <a:t>Föv</a:t>
            </a:r>
            <a:r>
              <a:rPr lang="hu-HU" dirty="0" smtClean="0"/>
              <a:t>. Önkormányzat)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/>
              <a:t>Budapest XIII. kerületi Dagály Strandfürdő </a:t>
            </a:r>
            <a:r>
              <a:rPr lang="hu-HU" dirty="0" smtClean="0"/>
              <a:t>… (</a:t>
            </a:r>
            <a:r>
              <a:rPr lang="hu-HU" dirty="0" smtClean="0"/>
              <a:t>Főv. Önkormányzat)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/>
              <a:t>Hatékony árvízvédelem Vácon  (Hatékony árvízvédelem </a:t>
            </a:r>
            <a:r>
              <a:rPr lang="hu-HU" dirty="0" smtClean="0"/>
              <a:t>Vácon)   (Önkormányzat)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hu-HU" dirty="0"/>
              <a:t>Duna-menti árvízvédelmi beruházások </a:t>
            </a:r>
            <a:r>
              <a:rPr lang="hu-HU" dirty="0" smtClean="0"/>
              <a:t>Visegrádon  (</a:t>
            </a:r>
            <a:r>
              <a:rPr lang="hu-HU" dirty="0" smtClean="0"/>
              <a:t>Önkormányzat)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2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1363</Words>
  <Application>Microsoft Office PowerPoint</Application>
  <PresentationFormat>Diavetítés a képernyőre (4:3 oldalarány)</PresentationFormat>
  <Paragraphs>317</Paragraphs>
  <Slides>19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 duna RÉSZVÍZGYŰJTŐ - GAZDÁLKODÁSI TERV FELÜLVIZSGÁLATA   SZAKMAI  FÓRUM  hidromorfológiai  problémák megoldása a vgt-BEN,   az árvízvédelemmel és a ???  Kapcsolatos projektekkel való összehengolás példáján </vt:lpstr>
      <vt:lpstr>Duna Részvízgyűjtő Terv</vt:lpstr>
      <vt:lpstr>Tisza Részvízgyűjtő Terv</vt:lpstr>
      <vt:lpstr>VGT módszertan</vt:lpstr>
      <vt:lpstr>VGT2   Hidromorfológiai beavatkozások és intézkedések</vt:lpstr>
      <vt:lpstr>VGT2   Hidromorfológiai beavatkozások és intézkedések</vt:lpstr>
      <vt:lpstr>VGT2   Hidromorfológiai beavatkozások és intézkedések</vt:lpstr>
      <vt:lpstr>Megvalósítás</vt:lpstr>
      <vt:lpstr>VGT2  Ütemezés,  projektek </vt:lpstr>
      <vt:lpstr>VGT2  Ütemezés,  projektek </vt:lpstr>
      <vt:lpstr>Árvízi és belvízi kockázatok kezelése </vt:lpstr>
      <vt:lpstr>A VGT és az Á(B)KK összehangolása  </vt:lpstr>
      <vt:lpstr>ÁKK intézkedések és VGT szempontok</vt:lpstr>
      <vt:lpstr>Egyéb lehetőségek, feladatok  </vt:lpstr>
      <vt:lpstr>Egyéb lehetőségek, feladatok  </vt:lpstr>
      <vt:lpstr>Integrált fenntartható vízgazdálkodás</vt:lpstr>
      <vt:lpstr>Területi integráció ---   vízgazdálkodás, természetvédelem, mezőgazdaság </vt:lpstr>
      <vt:lpstr>Megoldás a VKI előírásai szerint  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User</cp:lastModifiedBy>
  <cp:revision>100</cp:revision>
  <dcterms:created xsi:type="dcterms:W3CDTF">2014-03-03T11:13:53Z</dcterms:created>
  <dcterms:modified xsi:type="dcterms:W3CDTF">2015-08-28T07:40:35Z</dcterms:modified>
</cp:coreProperties>
</file>