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29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3" r:id="rId22"/>
    <p:sldId id="284" r:id="rId23"/>
    <p:sldId id="285" r:id="rId24"/>
    <p:sldId id="286" r:id="rId25"/>
    <p:sldId id="287" r:id="rId26"/>
    <p:sldId id="288" r:id="rId27"/>
    <p:sldId id="258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 varScale="1">
        <p:scale>
          <a:sx n="70" d="100"/>
          <a:sy n="70" d="100"/>
        </p:scale>
        <p:origin x="60" y="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thgyi\Desktop\monitoring%20n&#246;veked&#233;s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Munka1!$B$2</c:f>
              <c:strCache>
                <c:ptCount val="1"/>
                <c:pt idx="0">
                  <c:v>VGT1</c:v>
                </c:pt>
              </c:strCache>
            </c:strRef>
          </c:tx>
          <c:invertIfNegative val="0"/>
          <c:cat>
            <c:strRef>
              <c:f>Munka1!$A$3:$A$6</c:f>
              <c:strCache>
                <c:ptCount val="4"/>
                <c:pt idx="0">
                  <c:v>Összes monitoringpont, db</c:v>
                </c:pt>
                <c:pt idx="1">
                  <c:v>VA, monitoringpont</c:v>
                </c:pt>
                <c:pt idx="2">
                  <c:v>Folyóvíz VT, monitorozott</c:v>
                </c:pt>
                <c:pt idx="3">
                  <c:v>Állóvíz VT, monitorozott</c:v>
                </c:pt>
              </c:strCache>
            </c:strRef>
          </c:cat>
          <c:val>
            <c:numRef>
              <c:f>Munka1!$B$3:$B$6</c:f>
              <c:numCache>
                <c:formatCode>General</c:formatCode>
                <c:ptCount val="4"/>
                <c:pt idx="0">
                  <c:v>617</c:v>
                </c:pt>
                <c:pt idx="1">
                  <c:v>229</c:v>
                </c:pt>
                <c:pt idx="2">
                  <c:v>442</c:v>
                </c:pt>
                <c:pt idx="3">
                  <c:v>45</c:v>
                </c:pt>
              </c:numCache>
            </c:numRef>
          </c:val>
        </c:ser>
        <c:ser>
          <c:idx val="1"/>
          <c:order val="1"/>
          <c:tx>
            <c:strRef>
              <c:f>Munka1!$C$2</c:f>
              <c:strCache>
                <c:ptCount val="1"/>
                <c:pt idx="0">
                  <c:v>VGT2</c:v>
                </c:pt>
              </c:strCache>
            </c:strRef>
          </c:tx>
          <c:invertIfNegative val="0"/>
          <c:cat>
            <c:strRef>
              <c:f>Munka1!$A$3:$A$6</c:f>
              <c:strCache>
                <c:ptCount val="4"/>
                <c:pt idx="0">
                  <c:v>Összes monitoringpont, db</c:v>
                </c:pt>
                <c:pt idx="1">
                  <c:v>VA, monitoringpont</c:v>
                </c:pt>
                <c:pt idx="2">
                  <c:v>Folyóvíz VT, monitorozott</c:v>
                </c:pt>
                <c:pt idx="3">
                  <c:v>Állóvíz VT, monitorozott</c:v>
                </c:pt>
              </c:strCache>
            </c:strRef>
          </c:cat>
          <c:val>
            <c:numRef>
              <c:f>Munka1!$C$3:$C$6</c:f>
              <c:numCache>
                <c:formatCode>General</c:formatCode>
                <c:ptCount val="4"/>
                <c:pt idx="0">
                  <c:v>1140</c:v>
                </c:pt>
                <c:pt idx="1">
                  <c:v>446</c:v>
                </c:pt>
                <c:pt idx="2">
                  <c:v>1000</c:v>
                </c:pt>
                <c:pt idx="3">
                  <c:v>101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90"/>
        <c:shape val="box"/>
        <c:axId val="-707545792"/>
        <c:axId val="-707545248"/>
        <c:axId val="0"/>
      </c:bar3DChart>
      <c:catAx>
        <c:axId val="-707545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707545248"/>
        <c:crosses val="autoZero"/>
        <c:auto val="1"/>
        <c:lblAlgn val="ctr"/>
        <c:lblOffset val="100"/>
        <c:noMultiLvlLbl val="0"/>
      </c:catAx>
      <c:valAx>
        <c:axId val="-707545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707545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718684243789644"/>
          <c:y val="0.68715020012235961"/>
          <c:w val="7.3493044247656E-2"/>
          <c:h val="0.1189176537721362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2015.06.17.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2015.06.17.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2015.06.17.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2015.06.17.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2015.06.17.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2015.06.17.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776864" cy="3888432"/>
          </a:xfrm>
        </p:spPr>
        <p:txBody>
          <a:bodyPr/>
          <a:lstStyle/>
          <a:p>
            <a:r>
              <a:rPr lang="hu-HU" sz="2800" dirty="0"/>
              <a:t>Monitoring feladatok a 2. vízgyűjtő-gazdálkodási tervben</a:t>
            </a:r>
            <a:br>
              <a:rPr lang="hu-HU" sz="2800" dirty="0"/>
            </a:br>
            <a:r>
              <a:rPr lang="hu-HU" sz="2800" dirty="0"/>
              <a:t>ORSZÁGOS FÓRUM</a:t>
            </a:r>
            <a:br>
              <a:rPr lang="hu-HU" sz="2800" dirty="0"/>
            </a:b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/>
              <a:t>Lesz-e országunknak az EU Bizottsága által elfogadott </a:t>
            </a:r>
            <a:r>
              <a:rPr lang="hu-HU" sz="2800" dirty="0" err="1"/>
              <a:t>monitoringja</a:t>
            </a:r>
            <a:r>
              <a:rPr lang="hu-HU" sz="2800" dirty="0"/>
              <a:t>?</a:t>
            </a:r>
            <a:endParaRPr lang="hu-HU" sz="28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70361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ovf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29200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églalap 5"/>
          <p:cNvSpPr/>
          <p:nvPr/>
        </p:nvSpPr>
        <p:spPr>
          <a:xfrm>
            <a:off x="1331640" y="405823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400" b="1" dirty="0">
                <a:solidFill>
                  <a:schemeClr val="bg1"/>
                </a:solidFill>
              </a:rPr>
              <a:t>Tóth György István</a:t>
            </a:r>
            <a:br>
              <a:rPr lang="hu-HU" sz="2400" b="1" dirty="0">
                <a:solidFill>
                  <a:schemeClr val="bg1"/>
                </a:solidFill>
              </a:rPr>
            </a:br>
            <a:r>
              <a:rPr lang="hu-HU" sz="2400" b="1" dirty="0" err="1" smtClean="0">
                <a:solidFill>
                  <a:schemeClr val="bg1"/>
                </a:solidFill>
              </a:rPr>
              <a:t>OVF</a:t>
            </a:r>
            <a:endParaRPr lang="hu-H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251520" y="1268760"/>
            <a:ext cx="8640959" cy="5195119"/>
          </a:xfrm>
        </p:spPr>
        <p:txBody>
          <a:bodyPr>
            <a:normAutofit fontScale="92500"/>
          </a:bodyPr>
          <a:lstStyle/>
          <a:p>
            <a:r>
              <a:rPr lang="hu-HU" sz="2600" dirty="0" smtClean="0"/>
              <a:t>Monitoring-programok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smtClean="0"/>
              <a:t>2 db feltáró program (álló- és folyóvizekre), célja az állapot általános jellemzése, trendek vizsgálata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smtClean="0"/>
              <a:t>2+6 db operatív program (álló- és folyóvizekre), célja a kockázatosságnak, intézkedés eredményességének, terhelés hatásának igazolása, vagy cáfolása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hu-HU" sz="2100" dirty="0" smtClean="0"/>
              <a:t>Tápanyag és </a:t>
            </a:r>
            <a:r>
              <a:rPr lang="hu-HU" sz="2100" dirty="0" err="1" smtClean="0"/>
              <a:t>hidromorfológiailag</a:t>
            </a:r>
            <a:r>
              <a:rPr lang="hu-HU" sz="2100" dirty="0" smtClean="0"/>
              <a:t> kockázatos tavak két programja,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hu-HU" sz="2100" dirty="0"/>
              <a:t>Veszélyes anyag </a:t>
            </a:r>
            <a:r>
              <a:rPr lang="hu-HU" sz="2100" dirty="0" smtClean="0"/>
              <a:t>miatt, tápanyag és szerves anyag miatt kockázatos folyók, továbbá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hu-HU" sz="2000" dirty="0" smtClean="0"/>
              <a:t>a </a:t>
            </a:r>
            <a:r>
              <a:rPr lang="hu-HU" sz="2000" dirty="0"/>
              <a:t>hosszanti átjárhatóság </a:t>
            </a:r>
            <a:r>
              <a:rPr lang="hu-HU" sz="2000" dirty="0" smtClean="0"/>
              <a:t>akadályozottsága,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hu-HU" sz="2000" dirty="0"/>
              <a:t>duzzasztás, vízkivétel</a:t>
            </a:r>
            <a:r>
              <a:rPr lang="hu-HU" sz="2000" dirty="0" smtClean="0"/>
              <a:t>,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hu-HU" sz="2000" dirty="0"/>
              <a:t>keresztszelvény menti </a:t>
            </a:r>
            <a:r>
              <a:rPr lang="hu-HU" sz="2000" dirty="0" smtClean="0"/>
              <a:t>elváltozások, és a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hu-HU" sz="2000" dirty="0"/>
              <a:t>kotrás, </a:t>
            </a:r>
            <a:r>
              <a:rPr lang="hu-HU" sz="2000" dirty="0" smtClean="0"/>
              <a:t>burkolás hatásai</a:t>
            </a:r>
          </a:p>
          <a:p>
            <a:pPr lvl="2"/>
            <a:r>
              <a:rPr lang="hu-HU" sz="2000" dirty="0"/>
              <a:t>m</a:t>
            </a:r>
            <a:r>
              <a:rPr lang="hu-HU" sz="2000" dirty="0" smtClean="0"/>
              <a:t>iatt kockázatos folyóvizek hat programja</a:t>
            </a:r>
          </a:p>
          <a:p>
            <a:pPr lvl="3"/>
            <a:endParaRPr lang="hu-HU" sz="2300" dirty="0" smtClean="0"/>
          </a:p>
          <a:p>
            <a:pPr lvl="2"/>
            <a:endParaRPr lang="hu-HU" sz="2200" dirty="0" smtClean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>
            <a:normAutofit/>
          </a:bodyPr>
          <a:lstStyle/>
          <a:p>
            <a:r>
              <a:rPr lang="hu-HU" sz="3600" dirty="0"/>
              <a:t>A vízminőségi monitoring </a:t>
            </a:r>
            <a:endParaRPr lang="hu-HU" sz="2900" dirty="0"/>
          </a:p>
        </p:txBody>
      </p:sp>
    </p:spTree>
    <p:extLst>
      <p:ext uri="{BB962C8B-B14F-4D97-AF65-F5344CB8AC3E}">
        <p14:creationId xmlns:p14="http://schemas.microsoft.com/office/powerpoint/2010/main" val="157182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7989" y="1484784"/>
            <a:ext cx="7931224" cy="4691063"/>
          </a:xfrm>
        </p:spPr>
        <p:txBody>
          <a:bodyPr>
            <a:normAutofit fontScale="85000" lnSpcReduction="10000"/>
          </a:bodyPr>
          <a:lstStyle/>
          <a:p>
            <a:r>
              <a:rPr lang="hu-HU" sz="2600" dirty="0" smtClean="0"/>
              <a:t>1140 ponton 840 víztesten mérés, 78%</a:t>
            </a:r>
          </a:p>
          <a:p>
            <a:r>
              <a:rPr lang="hu-HU" sz="2600" dirty="0" smtClean="0"/>
              <a:t>Általános kémia: 709 ponton, 692 víztesten, 64,1%</a:t>
            </a:r>
          </a:p>
          <a:p>
            <a:r>
              <a:rPr lang="hu-HU" sz="2600" dirty="0" smtClean="0"/>
              <a:t>Vízgyűjtő-specifikus szennyező: 485 ponton, 463 víztesten, 45,7%</a:t>
            </a:r>
          </a:p>
          <a:p>
            <a:r>
              <a:rPr lang="hu-HU" sz="2600" dirty="0" smtClean="0"/>
              <a:t>Veszélyes anyag: 446 ponton 441 víztesten, 40,9%</a:t>
            </a:r>
          </a:p>
          <a:p>
            <a:r>
              <a:rPr lang="hu-HU" sz="2600" dirty="0" smtClean="0"/>
              <a:t>Biológiai vizsgálatok (külsős adatokkal bővítve): 1039 ponton 747 víztesten (biológiai minőségi elemenként eltérő számok)</a:t>
            </a:r>
          </a:p>
          <a:p>
            <a:endParaRPr lang="hu-HU" sz="2600" dirty="0"/>
          </a:p>
          <a:p>
            <a:r>
              <a:rPr lang="hu-HU" sz="2600" dirty="0" smtClean="0"/>
              <a:t>Feltáró pontok változatlanok (144 db), az operatív pontok száma 345-ről 1035-re nőtt a VGT1 óta. </a:t>
            </a:r>
          </a:p>
          <a:p>
            <a:r>
              <a:rPr lang="hu-HU" sz="2600" dirty="0" smtClean="0"/>
              <a:t>582 ponton, </a:t>
            </a:r>
            <a:r>
              <a:rPr lang="hu-HU" sz="2600" dirty="0"/>
              <a:t>484 víztesten </a:t>
            </a:r>
            <a:r>
              <a:rPr lang="hu-HU" sz="2600" dirty="0" smtClean="0"/>
              <a:t>általános kémia, </a:t>
            </a:r>
            <a:br>
              <a:rPr lang="hu-HU" sz="2600" dirty="0" smtClean="0"/>
            </a:br>
            <a:r>
              <a:rPr lang="hu-HU" sz="2600" dirty="0" smtClean="0"/>
              <a:t>110 ponton, 81 víztesten vízgyűjtő-specifikus szennyezők, 120 ponton 90 víztesten veszélyes anyagok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>
            <a:normAutofit fontScale="90000"/>
          </a:bodyPr>
          <a:lstStyle/>
          <a:p>
            <a:r>
              <a:rPr lang="hu-HU" sz="3600" dirty="0"/>
              <a:t>A vízminőségi monitoring </a:t>
            </a:r>
            <a:r>
              <a:rPr lang="hu-HU" sz="3600" dirty="0" smtClean="0"/>
              <a:t>– számokban (VGT2)</a:t>
            </a:r>
            <a:endParaRPr lang="hu-HU" sz="2900" dirty="0"/>
          </a:p>
        </p:txBody>
      </p:sp>
    </p:spTree>
    <p:extLst>
      <p:ext uri="{BB962C8B-B14F-4D97-AF65-F5344CB8AC3E}">
        <p14:creationId xmlns:p14="http://schemas.microsoft.com/office/powerpoint/2010/main" val="59674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6247" y="1988840"/>
            <a:ext cx="7931224" cy="4691063"/>
          </a:xfrm>
        </p:spPr>
        <p:txBody>
          <a:bodyPr>
            <a:normAutofit/>
          </a:bodyPr>
          <a:lstStyle/>
          <a:p>
            <a:endParaRPr lang="hu-HU" dirty="0" smtClean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>
            <a:normAutofit/>
          </a:bodyPr>
          <a:lstStyle/>
          <a:p>
            <a:r>
              <a:rPr lang="hu-HU" sz="3600" dirty="0"/>
              <a:t>A vízminőségi monitoring </a:t>
            </a:r>
            <a:endParaRPr lang="hu-HU" sz="2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88" cy="643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00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575050" y="1844824"/>
            <a:ext cx="5111750" cy="4691063"/>
          </a:xfrm>
        </p:spPr>
        <p:txBody>
          <a:bodyPr/>
          <a:lstStyle/>
          <a:p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vízminőségi </a:t>
            </a:r>
            <a:r>
              <a:rPr lang="hu-HU" dirty="0" smtClean="0"/>
              <a:t>monitoring, VGT1 és VGT2 összevetése</a:t>
            </a:r>
            <a:endParaRPr lang="hu-HU" dirty="0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/>
          </p:nvPr>
        </p:nvGraphicFramePr>
        <p:xfrm>
          <a:off x="447990" y="1497806"/>
          <a:ext cx="8238810" cy="4955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565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6247" y="1988840"/>
            <a:ext cx="7931224" cy="4691063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>
            <a:normAutofit/>
          </a:bodyPr>
          <a:lstStyle/>
          <a:p>
            <a:r>
              <a:rPr lang="hu-HU" sz="3600" dirty="0"/>
              <a:t>A vízminőségi monitoring </a:t>
            </a:r>
            <a:endParaRPr lang="hu-HU" sz="2900" dirty="0"/>
          </a:p>
        </p:txBody>
      </p:sp>
      <p:sp>
        <p:nvSpPr>
          <p:cNvPr id="2" name="Téglalap 1"/>
          <p:cNvSpPr/>
          <p:nvPr/>
        </p:nvSpPr>
        <p:spPr>
          <a:xfrm>
            <a:off x="410801" y="1700808"/>
            <a:ext cx="830221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A monitoring eredményeként készített offline adatbázisban</a:t>
            </a:r>
            <a:br>
              <a:rPr lang="hu-HU" sz="2400" dirty="0" smtClean="0"/>
            </a:br>
            <a:r>
              <a:rPr lang="hu-HU" sz="2400" dirty="0" smtClean="0"/>
              <a:t>(2008. II. félévtől 2012 év végéig):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Összes </a:t>
            </a:r>
            <a:r>
              <a:rPr lang="hu-HU" sz="2400" dirty="0"/>
              <a:t>mérés 1 113 760 db adat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Maximális mérésszám mintavételi helyenként és komponensenként: 113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Csonka (&lt;10) mérések száma: 161 881 </a:t>
            </a:r>
            <a:r>
              <a:rPr lang="hu-HU" sz="2400" dirty="0" smtClean="0"/>
              <a:t>db</a:t>
            </a:r>
          </a:p>
          <a:p>
            <a:endParaRPr lang="hu-HU" sz="2400" dirty="0" smtClean="0"/>
          </a:p>
          <a:p>
            <a:r>
              <a:rPr lang="hu-HU" sz="2400" dirty="0" smtClean="0"/>
              <a:t>Állapotértékeléshez történő felhasználás kritériuma, megbízhatóság</a:t>
            </a:r>
          </a:p>
          <a:p>
            <a:r>
              <a:rPr lang="hu-HU" sz="2400" dirty="0" smtClean="0"/>
              <a:t>Operatív monitoring kiértékelése – visszacsatolás</a:t>
            </a:r>
          </a:p>
          <a:p>
            <a:r>
              <a:rPr lang="hu-HU" sz="2400" dirty="0" smtClean="0"/>
              <a:t>Szervezeti felépítés: KTVF (OKTVF)</a:t>
            </a:r>
          </a:p>
          <a:p>
            <a:r>
              <a:rPr lang="hu-HU" sz="2400" dirty="0" smtClean="0"/>
              <a:t>Kommunikáció az államigazgatáson belül</a:t>
            </a:r>
            <a:endParaRPr lang="hu-HU" sz="2400" dirty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1649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7989" y="1700808"/>
            <a:ext cx="8094795" cy="469106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7292363" cy="864096"/>
          </a:xfrm>
        </p:spPr>
        <p:txBody>
          <a:bodyPr>
            <a:normAutofit/>
          </a:bodyPr>
          <a:lstStyle/>
          <a:p>
            <a:r>
              <a:rPr lang="hu-HU" sz="3200" dirty="0"/>
              <a:t>A vízminőségi monitoring 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/>
          </p:nvPr>
        </p:nvGraphicFramePr>
        <p:xfrm>
          <a:off x="457200" y="1607661"/>
          <a:ext cx="8229600" cy="451104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 gridSpan="2">
                  <a:txBody>
                    <a:bodyPr/>
                    <a:lstStyle/>
                    <a:p>
                      <a:r>
                        <a:rPr lang="hu-HU" dirty="0" smtClean="0"/>
                        <a:t>Csonka mérések (15 sor a 157-ből)</a:t>
                      </a:r>
                      <a:endParaRPr lang="hu-HU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100" dirty="0">
                          <a:effectLst/>
                          <a:latin typeface="Calibri"/>
                        </a:rPr>
                        <a:t>Vízminőségi paraméter</a:t>
                      </a:r>
                      <a:endParaRPr lang="hu-H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100">
                          <a:effectLst/>
                          <a:latin typeface="Calibri"/>
                        </a:rPr>
                        <a:t>SumOfCountOfstrValue</a:t>
                      </a:r>
                      <a:endParaRPr lang="hu-H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100">
                          <a:effectLst/>
                          <a:latin typeface="Calibri"/>
                        </a:rPr>
                        <a:t>Gamma-HCH</a:t>
                      </a:r>
                      <a:endParaRPr lang="hu-H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100">
                          <a:effectLst/>
                          <a:latin typeface="Calibri"/>
                        </a:rPr>
                        <a:t>852</a:t>
                      </a:r>
                      <a:endParaRPr lang="hu-H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100">
                          <a:effectLst/>
                          <a:latin typeface="Calibri"/>
                        </a:rPr>
                        <a:t>Izodrin</a:t>
                      </a:r>
                      <a:endParaRPr lang="hu-H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100">
                          <a:effectLst/>
                          <a:latin typeface="Calibri"/>
                        </a:rPr>
                        <a:t>928</a:t>
                      </a:r>
                      <a:endParaRPr lang="hu-H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100" dirty="0" err="1" smtClean="0">
                          <a:effectLst/>
                          <a:latin typeface="Calibri"/>
                        </a:rPr>
                        <a:t>Indeno</a:t>
                      </a:r>
                      <a:r>
                        <a:rPr lang="hu-HU" sz="1100" dirty="0" smtClean="0">
                          <a:effectLst/>
                          <a:latin typeface="Calibri"/>
                        </a:rPr>
                        <a:t>(1,2,3cd</a:t>
                      </a:r>
                      <a:r>
                        <a:rPr lang="hu-HU" sz="1100" dirty="0">
                          <a:effectLst/>
                          <a:latin typeface="Calibri"/>
                        </a:rPr>
                        <a:t>)</a:t>
                      </a:r>
                      <a:r>
                        <a:rPr lang="hu-HU" sz="1100" dirty="0" err="1">
                          <a:effectLst/>
                          <a:latin typeface="Calibri"/>
                        </a:rPr>
                        <a:t>-pirén</a:t>
                      </a:r>
                      <a:endParaRPr lang="hu-H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100">
                          <a:effectLst/>
                          <a:latin typeface="Calibri"/>
                        </a:rPr>
                        <a:t>1389</a:t>
                      </a:r>
                      <a:endParaRPr lang="hu-H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100">
                          <a:effectLst/>
                          <a:latin typeface="Calibri"/>
                        </a:rPr>
                        <a:t>Higany (oldott)</a:t>
                      </a:r>
                      <a:endParaRPr lang="hu-H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100">
                          <a:effectLst/>
                          <a:latin typeface="Calibri"/>
                        </a:rPr>
                        <a:t>1368</a:t>
                      </a:r>
                      <a:endParaRPr lang="hu-H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100">
                          <a:effectLst/>
                          <a:latin typeface="Calibri"/>
                        </a:rPr>
                        <a:t>Higany</a:t>
                      </a:r>
                      <a:endParaRPr lang="hu-H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100">
                          <a:effectLst/>
                          <a:latin typeface="Calibri"/>
                        </a:rPr>
                        <a:t>134</a:t>
                      </a:r>
                      <a:endParaRPr lang="hu-H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100">
                          <a:effectLst/>
                          <a:latin typeface="Calibri"/>
                        </a:rPr>
                        <a:t>Hidrokarbonát egyenérték</a:t>
                      </a:r>
                      <a:endParaRPr lang="hu-H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100">
                          <a:effectLst/>
                          <a:latin typeface="Calibri"/>
                        </a:rPr>
                        <a:t>549</a:t>
                      </a:r>
                      <a:endParaRPr lang="hu-H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100">
                          <a:effectLst/>
                          <a:latin typeface="Calibri"/>
                        </a:rPr>
                        <a:t>Hidrogén-karbonát</a:t>
                      </a:r>
                      <a:endParaRPr lang="hu-H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100">
                          <a:effectLst/>
                          <a:latin typeface="Calibri"/>
                        </a:rPr>
                        <a:t>2459</a:t>
                      </a:r>
                      <a:endParaRPr lang="hu-H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100">
                          <a:effectLst/>
                          <a:latin typeface="Calibri"/>
                        </a:rPr>
                        <a:t>Hexaklór-butadién</a:t>
                      </a:r>
                      <a:endParaRPr lang="hu-H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100">
                          <a:effectLst/>
                          <a:latin typeface="Calibri"/>
                        </a:rPr>
                        <a:t>1339</a:t>
                      </a:r>
                      <a:endParaRPr lang="hu-H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100">
                          <a:effectLst/>
                          <a:latin typeface="Calibri"/>
                        </a:rPr>
                        <a:t>Diuron</a:t>
                      </a:r>
                      <a:endParaRPr lang="hu-H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100">
                          <a:effectLst/>
                          <a:latin typeface="Calibri"/>
                        </a:rPr>
                        <a:t>42</a:t>
                      </a:r>
                      <a:endParaRPr lang="hu-H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100">
                          <a:effectLst/>
                          <a:latin typeface="Calibri"/>
                        </a:rPr>
                        <a:t>Halogénezett szerves vegyületek (mint AOX)</a:t>
                      </a:r>
                      <a:endParaRPr lang="hu-H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100">
                          <a:effectLst/>
                          <a:latin typeface="Calibri"/>
                        </a:rPr>
                        <a:t>194</a:t>
                      </a:r>
                      <a:endParaRPr lang="hu-H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100">
                          <a:effectLst/>
                          <a:latin typeface="Calibri"/>
                        </a:rPr>
                        <a:t>Kadmium</a:t>
                      </a:r>
                      <a:endParaRPr lang="hu-H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100">
                          <a:effectLst/>
                          <a:latin typeface="Calibri"/>
                        </a:rPr>
                        <a:t>72</a:t>
                      </a:r>
                      <a:endParaRPr lang="hu-H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100">
                          <a:effectLst/>
                          <a:latin typeface="Calibri"/>
                        </a:rPr>
                        <a:t>Fluorantén</a:t>
                      </a:r>
                      <a:endParaRPr lang="hu-H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100">
                          <a:effectLst/>
                          <a:latin typeface="Calibri"/>
                        </a:rPr>
                        <a:t>1394</a:t>
                      </a:r>
                      <a:endParaRPr lang="hu-H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100">
                          <a:effectLst/>
                          <a:latin typeface="Calibri"/>
                        </a:rPr>
                        <a:t>Feofitin</a:t>
                      </a:r>
                      <a:endParaRPr lang="hu-H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100">
                          <a:effectLst/>
                          <a:latin typeface="Calibri"/>
                        </a:rPr>
                        <a:t>853</a:t>
                      </a:r>
                      <a:endParaRPr lang="hu-H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100">
                          <a:effectLst/>
                          <a:latin typeface="Calibri"/>
                        </a:rPr>
                        <a:t>Fenolftalein-lúgosság (p-lúgosság)</a:t>
                      </a:r>
                      <a:endParaRPr lang="hu-H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100">
                          <a:effectLst/>
                          <a:latin typeface="Calibri"/>
                        </a:rPr>
                        <a:t>1740</a:t>
                      </a:r>
                      <a:endParaRPr lang="hu-H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100">
                          <a:effectLst/>
                          <a:latin typeface="Calibri"/>
                        </a:rPr>
                        <a:t>Fenol</a:t>
                      </a:r>
                      <a:endParaRPr lang="hu-H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100" dirty="0">
                          <a:effectLst/>
                          <a:latin typeface="Calibri"/>
                        </a:rPr>
                        <a:t>285</a:t>
                      </a:r>
                      <a:endParaRPr lang="hu-H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465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6247" y="1988840"/>
            <a:ext cx="7931224" cy="4691063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>
            <a:normAutofit/>
          </a:bodyPr>
          <a:lstStyle/>
          <a:p>
            <a:r>
              <a:rPr lang="hu-HU" sz="3600" dirty="0"/>
              <a:t>A vízminőségi monitoring </a:t>
            </a:r>
            <a:endParaRPr lang="hu-HU" sz="29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461077" y="1225689"/>
            <a:ext cx="85885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monitoring a vizsgálati jellemzők szempontjából is csonka: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err="1"/>
              <a:t>h</a:t>
            </a:r>
            <a:r>
              <a:rPr lang="hu-HU" sz="2400" dirty="0" err="1" smtClean="0"/>
              <a:t>almonitoring</a:t>
            </a:r>
            <a:r>
              <a:rPr lang="hu-HU" sz="2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err="1"/>
              <a:t>b</a:t>
            </a:r>
            <a:r>
              <a:rPr lang="hu-HU" sz="2400" dirty="0" err="1" smtClean="0"/>
              <a:t>ióta</a:t>
            </a:r>
            <a:r>
              <a:rPr lang="hu-HU" sz="2400" dirty="0" smtClean="0"/>
              <a:t> vizsgálatok (3 komponens)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PBDE, SCCP, </a:t>
            </a:r>
            <a:r>
              <a:rPr lang="hu-HU" sz="2400" dirty="0" err="1" smtClean="0"/>
              <a:t>urea</a:t>
            </a:r>
            <a:r>
              <a:rPr lang="hu-HU" sz="2400" dirty="0" smtClean="0"/>
              <a:t> </a:t>
            </a:r>
            <a:r>
              <a:rPr lang="hu-HU" sz="2400" dirty="0" err="1" smtClean="0"/>
              <a:t>peszticidek</a:t>
            </a:r>
            <a:r>
              <a:rPr lang="hu-HU" sz="2400" dirty="0" smtClean="0"/>
              <a:t>, stb.</a:t>
            </a:r>
          </a:p>
          <a:p>
            <a:endParaRPr lang="hu-HU" sz="2400" dirty="0"/>
          </a:p>
          <a:p>
            <a:r>
              <a:rPr lang="hu-HU" sz="2400" dirty="0" smtClean="0"/>
              <a:t>A kémiai monitoring számos vizsgálata nem megfelelő érzékenységű</a:t>
            </a:r>
          </a:p>
          <a:p>
            <a:endParaRPr lang="hu-HU" sz="2400" dirty="0"/>
          </a:p>
          <a:p>
            <a:r>
              <a:rPr lang="hu-HU" sz="2400" dirty="0" smtClean="0"/>
              <a:t>EU kifogásolás több lépésben, végül ex-ante feltétellé lett</a:t>
            </a:r>
          </a:p>
          <a:p>
            <a:endParaRPr lang="hu-HU" sz="2400" dirty="0"/>
          </a:p>
          <a:p>
            <a:r>
              <a:rPr lang="hu-HU" sz="2400" dirty="0" smtClean="0"/>
              <a:t>Az elmúlt VGT periódus </a:t>
            </a:r>
            <a:r>
              <a:rPr lang="hu-HU" sz="2400" dirty="0" err="1" smtClean="0"/>
              <a:t>monitoringköltségei</a:t>
            </a:r>
            <a:r>
              <a:rPr lang="hu-HU" sz="24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A költségek nem a vizsgálatokkal kapcsolatban, hanem a KTF laborok üzemeltetésével kapcsolatban merültek fel.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Becslésünk szerint évente a vízminőségi </a:t>
            </a:r>
            <a:r>
              <a:rPr lang="hu-HU" sz="2400" dirty="0" err="1" smtClean="0"/>
              <a:t>monitoringra</a:t>
            </a:r>
            <a:r>
              <a:rPr lang="hu-HU" sz="2400" dirty="0" smtClean="0"/>
              <a:t> </a:t>
            </a:r>
            <a:br>
              <a:rPr lang="hu-HU" sz="2400" dirty="0" smtClean="0"/>
            </a:br>
            <a:r>
              <a:rPr lang="hu-HU" sz="2400" dirty="0" smtClean="0"/>
              <a:t>1,3-1,5 </a:t>
            </a:r>
            <a:r>
              <a:rPr lang="hu-HU" sz="2400" dirty="0" err="1" smtClean="0"/>
              <a:t>mdFt-ot</a:t>
            </a:r>
            <a:r>
              <a:rPr lang="hu-HU" sz="2400" dirty="0" smtClean="0"/>
              <a:t> fordítottak a </a:t>
            </a:r>
            <a:r>
              <a:rPr lang="hu-HU" sz="2400" dirty="0" err="1" smtClean="0"/>
              <a:t>KTF-ek</a:t>
            </a:r>
            <a:r>
              <a:rPr lang="hu-HU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188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6247" y="1988840"/>
            <a:ext cx="7931224" cy="4691063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>
            <a:normAutofit/>
          </a:bodyPr>
          <a:lstStyle/>
          <a:p>
            <a:r>
              <a:rPr lang="hu-HU" sz="3600" dirty="0"/>
              <a:t>A vízminőségi monitoring </a:t>
            </a:r>
            <a:endParaRPr lang="hu-HU" sz="29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447988" y="1412776"/>
            <a:ext cx="858850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felsorolt hiányosságok orvoslását, az EU kifogások kezelését, az időközben hatályossá vált és váló direktíváknak történő megfelelést</a:t>
            </a:r>
          </a:p>
          <a:p>
            <a:r>
              <a:rPr lang="hu-HU" sz="2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e</a:t>
            </a:r>
            <a:r>
              <a:rPr lang="hu-HU" sz="2400" dirty="0" smtClean="0"/>
              <a:t>gy új monitoring-koncepcióval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e</a:t>
            </a:r>
            <a:r>
              <a:rPr lang="hu-HU" sz="2400" dirty="0" smtClean="0"/>
              <a:t>gy kiegészítő monitoring projekttel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és a 2014-20-as EU-s fejlesztési források (KEHOP 1.1.0) megfelelő módon történő felhasználásával, továbbá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a szervezeti együttműködés javításával (kialakításával?) és szükség esetén külső kiegészítő mérési kapacitás igénybevételével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400" dirty="0"/>
          </a:p>
          <a:p>
            <a:r>
              <a:rPr lang="hu-HU" sz="2400" dirty="0" smtClean="0"/>
              <a:t>látjuk lehetségesnek és javasoljuk elérni.</a:t>
            </a:r>
          </a:p>
          <a:p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270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6247" y="1988840"/>
            <a:ext cx="7931224" cy="4691063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>
            <a:normAutofit/>
          </a:bodyPr>
          <a:lstStyle/>
          <a:p>
            <a:r>
              <a:rPr lang="hu-HU" sz="3600" dirty="0"/>
              <a:t>A vízminőségi monitoring </a:t>
            </a:r>
            <a:endParaRPr lang="hu-HU" sz="29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447988" y="1412776"/>
            <a:ext cx="858850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kiegészítő monitoring projekt elemei:</a:t>
            </a:r>
          </a:p>
          <a:p>
            <a:endParaRPr lang="hu-HU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400" dirty="0" err="1"/>
              <a:t>bióta</a:t>
            </a:r>
            <a:r>
              <a:rPr lang="hu-HU" sz="2400" dirty="0"/>
              <a:t> monitoring </a:t>
            </a:r>
            <a:r>
              <a:rPr lang="hu-HU" sz="2400" dirty="0" smtClean="0"/>
              <a:t>elvégzése (</a:t>
            </a:r>
            <a:r>
              <a:rPr lang="hu-HU" sz="2400" dirty="0" err="1" smtClean="0"/>
              <a:t>halmonitoringgal</a:t>
            </a:r>
            <a:r>
              <a:rPr lang="hu-HU" sz="2400" dirty="0" smtClean="0"/>
              <a:t> közös mintavétellel, a 2013/39/EU direktívában megadott 10 komponensre),</a:t>
            </a:r>
            <a:endParaRPr lang="hu-H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400" dirty="0"/>
              <a:t>kiegészítő kémiai monitoring </a:t>
            </a:r>
            <a:r>
              <a:rPr lang="hu-HU" sz="2400" dirty="0" smtClean="0"/>
              <a:t>elvégzése (53 mintavételi hely, 12 minta/hely),</a:t>
            </a:r>
            <a:endParaRPr lang="hu-H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400" dirty="0"/>
              <a:t>kiegészítő </a:t>
            </a:r>
            <a:r>
              <a:rPr lang="hu-HU" sz="2400" dirty="0" err="1"/>
              <a:t>halmonitoring</a:t>
            </a:r>
            <a:r>
              <a:rPr lang="hu-HU" sz="2400" dirty="0"/>
              <a:t> vizsgálatok </a:t>
            </a:r>
            <a:r>
              <a:rPr lang="hu-HU" sz="2400" dirty="0" smtClean="0"/>
              <a:t>elvégzése (teljes </a:t>
            </a:r>
            <a:r>
              <a:rPr lang="hu-HU" sz="2400" dirty="0" err="1" smtClean="0"/>
              <a:t>halmonitoring</a:t>
            </a:r>
            <a:r>
              <a:rPr lang="hu-HU" sz="2400" dirty="0" smtClean="0"/>
              <a:t>, feltáró és releváns operatív pontok, 420 pont),</a:t>
            </a:r>
            <a:endParaRPr lang="hu-H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400" dirty="0"/>
              <a:t>felszín alatti vizek kiegészítő kémiai </a:t>
            </a:r>
            <a:r>
              <a:rPr lang="hu-HU" sz="2400" dirty="0" err="1"/>
              <a:t>monitoringja</a:t>
            </a:r>
            <a:r>
              <a:rPr lang="hu-HU" sz="2400" dirty="0"/>
              <a:t> </a:t>
            </a:r>
            <a:r>
              <a:rPr lang="hu-HU" sz="2400" dirty="0" smtClean="0"/>
              <a:t>elvégzése (319 pont),</a:t>
            </a:r>
            <a:endParaRPr lang="hu-H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400" dirty="0" err="1"/>
              <a:t>emisszióprofil</a:t>
            </a:r>
            <a:r>
              <a:rPr lang="hu-HU" sz="2400" dirty="0"/>
              <a:t> meghatározása az EU által megadott veszélyes </a:t>
            </a:r>
            <a:r>
              <a:rPr lang="hu-HU" sz="2400" dirty="0" smtClean="0"/>
              <a:t>anyagokra (9+2 hely, 3 alkalom)</a:t>
            </a:r>
            <a:endParaRPr lang="hu-H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400" dirty="0" smtClean="0"/>
          </a:p>
          <a:p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2590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6247" y="1988840"/>
            <a:ext cx="7931224" cy="4691063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>
            <a:normAutofit/>
          </a:bodyPr>
          <a:lstStyle/>
          <a:p>
            <a:r>
              <a:rPr lang="hu-HU" sz="3600" dirty="0"/>
              <a:t>A vízminőségi monitoring </a:t>
            </a:r>
            <a:endParaRPr lang="hu-HU" sz="29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107504" y="1179326"/>
            <a:ext cx="9036496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300" dirty="0" smtClean="0"/>
              <a:t>Az új monitoring koncepciója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300" dirty="0" err="1" smtClean="0"/>
              <a:t>alapmonitoring</a:t>
            </a:r>
            <a:r>
              <a:rPr lang="hu-HU" sz="2300" dirty="0" smtClean="0"/>
              <a:t> – évente folyamatos vizsgálatok, egyesíti a különféle speciális feladatokat, kb. </a:t>
            </a:r>
            <a:r>
              <a:rPr lang="hu-HU" sz="2300" dirty="0"/>
              <a:t>150 mintavételi pont, </a:t>
            </a:r>
            <a:r>
              <a:rPr lang="hu-HU" sz="2300" dirty="0" smtClean="0"/>
              <a:t>célorientált vizsgálati </a:t>
            </a:r>
            <a:r>
              <a:rPr lang="hu-HU" sz="2300" dirty="0"/>
              <a:t>spektrum</a:t>
            </a:r>
            <a:endParaRPr lang="hu-HU" sz="23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300" dirty="0" err="1" smtClean="0"/>
              <a:t>határvizi</a:t>
            </a:r>
            <a:r>
              <a:rPr lang="hu-HU" sz="2300" dirty="0" smtClean="0"/>
              <a:t> megállapodások, ICPDR TNMN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300" dirty="0" smtClean="0"/>
              <a:t>nitrát-monitoring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300" dirty="0" smtClean="0"/>
              <a:t>védett területek </a:t>
            </a:r>
            <a:r>
              <a:rPr lang="hu-HU" sz="2300" dirty="0" err="1" smtClean="0"/>
              <a:t>monitoringja</a:t>
            </a:r>
            <a:r>
              <a:rPr lang="hu-HU" sz="2300" dirty="0" smtClean="0"/>
              <a:t> (ivóvíz, halas víz…)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300" dirty="0" smtClean="0"/>
              <a:t>természetvédelmi területek </a:t>
            </a:r>
            <a:r>
              <a:rPr lang="hu-HU" sz="2300" dirty="0" err="1" smtClean="0"/>
              <a:t>monitoringja</a:t>
            </a:r>
            <a:r>
              <a:rPr lang="hu-HU" sz="2300" dirty="0" smtClean="0"/>
              <a:t> (NATURA2000, TVT..)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300" dirty="0" smtClean="0"/>
              <a:t>feltáró monitoring – hat éves ciklus, visszatérő, évi kb. 150 mintavételi pont, teljes vizsgálati spektrum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300" dirty="0" smtClean="0"/>
              <a:t>operatív monitoring – jelentősen visszaszorul, a költségek áthárítása a környezethasználókra (</a:t>
            </a:r>
            <a:r>
              <a:rPr lang="hu-HU" sz="2300" dirty="0"/>
              <a:t>PPP</a:t>
            </a:r>
            <a:r>
              <a:rPr lang="hu-HU" sz="2300" dirty="0" smtClean="0"/>
              <a:t>), vizsgálati irányok csökkentése (pl. hal)</a:t>
            </a:r>
            <a:endParaRPr lang="hu-HU" sz="2300" dirty="0"/>
          </a:p>
          <a:p>
            <a:r>
              <a:rPr lang="hu-HU" sz="2300" dirty="0" smtClean="0"/>
              <a:t>Vízfázis és </a:t>
            </a:r>
            <a:r>
              <a:rPr lang="hu-HU" sz="2300" dirty="0" err="1" smtClean="0"/>
              <a:t>bióta</a:t>
            </a:r>
            <a:r>
              <a:rPr lang="hu-HU" sz="2300" dirty="0" smtClean="0"/>
              <a:t> vizsgálata, optimalizálva pénzügyi vagy szakmai szempontok szerint. Később üledékvizsgálatok bevezetése.</a:t>
            </a:r>
          </a:p>
        </p:txBody>
      </p:sp>
    </p:spTree>
    <p:extLst>
      <p:ext uri="{BB962C8B-B14F-4D97-AF65-F5344CB8AC3E}">
        <p14:creationId xmlns:p14="http://schemas.microsoft.com/office/powerpoint/2010/main" val="316778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6247" y="1988840"/>
            <a:ext cx="7931224" cy="46910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Mennyiségi monitoring </a:t>
            </a:r>
            <a:endParaRPr lang="hu-HU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Minőségi monitoring (fő hangsúly)</a:t>
            </a:r>
            <a:endParaRPr lang="hu-H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Visszatekintés az EU 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csatlakozás 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előtti időkre</a:t>
            </a:r>
            <a:endParaRPr lang="hu-H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Definíció, típusai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Az első  és második VGT monitoring-rendszere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jövőbeli elképzelés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Megvalósítási lehetőségek, források</a:t>
            </a:r>
          </a:p>
          <a:p>
            <a:endParaRPr lang="hu-HU" sz="2000" dirty="0" smtClean="0"/>
          </a:p>
          <a:p>
            <a:endParaRPr lang="hu-HU" sz="1600" dirty="0"/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5636179" cy="864096"/>
          </a:xfrm>
        </p:spPr>
        <p:txBody>
          <a:bodyPr>
            <a:normAutofit fontScale="90000"/>
          </a:bodyPr>
          <a:lstStyle/>
          <a:p>
            <a:r>
              <a:rPr lang="hu-HU" sz="3200" dirty="0" smtClean="0"/>
              <a:t>TARTALOM – felszíni vizek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7848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6247" y="1988840"/>
            <a:ext cx="7931224" cy="4691063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>
            <a:normAutofit/>
          </a:bodyPr>
          <a:lstStyle/>
          <a:p>
            <a:r>
              <a:rPr lang="hu-HU" sz="3600" dirty="0"/>
              <a:t>A vízminőségi monitoring </a:t>
            </a:r>
            <a:endParaRPr lang="hu-HU" sz="29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447988" y="1412776"/>
            <a:ext cx="858850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Az új felszíni vízminőségi monitoring költségbecslése piaci árakkal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err="1" smtClean="0"/>
              <a:t>alapmonitoring</a:t>
            </a:r>
            <a:r>
              <a:rPr lang="hu-HU" sz="2400" dirty="0" smtClean="0"/>
              <a:t>: 300 </a:t>
            </a:r>
            <a:r>
              <a:rPr lang="hu-HU" sz="2400" dirty="0" err="1" smtClean="0"/>
              <a:t>mFt</a:t>
            </a:r>
            <a:r>
              <a:rPr lang="hu-HU" sz="2400" dirty="0" smtClean="0"/>
              <a:t>/év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feltáró monitoring: 1220 </a:t>
            </a:r>
            <a:r>
              <a:rPr lang="hu-HU" sz="2400" dirty="0" err="1" smtClean="0"/>
              <a:t>mFt</a:t>
            </a:r>
            <a:r>
              <a:rPr lang="hu-HU" sz="2400" dirty="0" smtClean="0"/>
              <a:t>/év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operatív monitoring: 80 </a:t>
            </a:r>
            <a:r>
              <a:rPr lang="hu-HU" sz="2400" dirty="0" err="1" smtClean="0"/>
              <a:t>mFt</a:t>
            </a:r>
            <a:r>
              <a:rPr lang="hu-HU" sz="2400" dirty="0" smtClean="0"/>
              <a:t>/év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Összesen 1,6 </a:t>
            </a:r>
            <a:r>
              <a:rPr lang="hu-HU" sz="2400" dirty="0" err="1" smtClean="0"/>
              <a:t>mdFt</a:t>
            </a:r>
            <a:r>
              <a:rPr lang="hu-HU" sz="2400" dirty="0" smtClean="0"/>
              <a:t>/év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A kalkulált árak a </a:t>
            </a:r>
            <a:r>
              <a:rPr lang="hu-HU" sz="2400" dirty="0" err="1" smtClean="0"/>
              <a:t>hidromorfológiai</a:t>
            </a:r>
            <a:r>
              <a:rPr lang="hu-HU" sz="2400" dirty="0" smtClean="0"/>
              <a:t> monitoring árát nem tartalmazzák, csak a kémiai és biológiai jellegű mintázást és elemzést.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A költségeknél hat mérési év/VGT ciklussal számoltunk, emellett egyenletes időbeli </a:t>
            </a:r>
            <a:r>
              <a:rPr lang="hu-HU" sz="2400" dirty="0" smtClean="0"/>
              <a:t>mintaeloszlással</a:t>
            </a:r>
            <a:r>
              <a:rPr lang="hu-HU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400" dirty="0"/>
          </a:p>
          <a:p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8033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6247" y="1988840"/>
            <a:ext cx="7931224" cy="4691063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>
            <a:normAutofit/>
          </a:bodyPr>
          <a:lstStyle/>
          <a:p>
            <a:r>
              <a:rPr lang="hu-HU" sz="3600" dirty="0"/>
              <a:t>A vízminőségi monitoring </a:t>
            </a:r>
            <a:endParaRPr lang="hu-HU" sz="29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447988" y="1412776"/>
            <a:ext cx="858850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Az </a:t>
            </a:r>
            <a:r>
              <a:rPr lang="hu-HU" sz="2400" dirty="0"/>
              <a:t>új monitoring is átmeneti jellegű, rengeteg pótlást tartalmaz, egyes elemek (pl. üledék) a jövőbeli fejlesztések eredménye, a VGT3-ig tartana. A vízállapotok és a terhelések megismerését követően „áramvonalasítani” lehet és </a:t>
            </a:r>
            <a:r>
              <a:rPr lang="hu-HU" sz="2400" dirty="0" smtClean="0"/>
              <a:t>kell az új </a:t>
            </a:r>
            <a:r>
              <a:rPr lang="hu-HU" sz="2400" dirty="0" err="1" smtClean="0"/>
              <a:t>monitoringot</a:t>
            </a:r>
            <a:r>
              <a:rPr lang="hu-HU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A VGT és a monitoring ciklusokat el kell tolni egymáshoz képest. Most a 2008 második félévtől 2012 év végéig terjedő adatsorok alapján történt az állapotértékelés.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A VGT3-ig az új monitoring 2016-17-18-19-ben, azaz csak négy évig üzemel. A 2019 kérdéses.</a:t>
            </a:r>
            <a:endParaRPr lang="hu-H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400" dirty="0" smtClean="0"/>
          </a:p>
          <a:p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4390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6247" y="1988840"/>
            <a:ext cx="7931224" cy="4691063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>
            <a:normAutofit/>
          </a:bodyPr>
          <a:lstStyle/>
          <a:p>
            <a:r>
              <a:rPr lang="hu-HU" sz="3600" dirty="0"/>
              <a:t>A vízminőségi monitoring </a:t>
            </a:r>
            <a:endParaRPr lang="hu-HU" sz="29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107504" y="1268760"/>
            <a:ext cx="892899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2014-20-as KEHOP monitoring forrás (4,8 </a:t>
            </a:r>
            <a:r>
              <a:rPr lang="hu-HU" sz="2400" dirty="0" err="1" smtClean="0"/>
              <a:t>mdFt</a:t>
            </a:r>
            <a:r>
              <a:rPr lang="hu-HU" sz="2400" dirty="0" smtClean="0"/>
              <a:t>) terhére ellátandó feladatok: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Országos felszíni és felszín alatti mennyiségi monitoring állomás- és mérőpont hálózat felülvizsgálata és </a:t>
            </a:r>
            <a:r>
              <a:rPr lang="hu-HU" sz="2400" dirty="0" smtClean="0"/>
              <a:t>összehangolása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A </a:t>
            </a:r>
            <a:r>
              <a:rPr lang="hu-HU" sz="2400" dirty="0" err="1"/>
              <a:t>VKI-t</a:t>
            </a:r>
            <a:r>
              <a:rPr lang="hu-HU" sz="2400" dirty="0"/>
              <a:t> kiszolgáló </a:t>
            </a:r>
            <a:r>
              <a:rPr lang="hu-HU" sz="2400" dirty="0" smtClean="0"/>
              <a:t>vízrajzi ágazati </a:t>
            </a:r>
            <a:r>
              <a:rPr lang="hu-HU" sz="2400" dirty="0"/>
              <a:t>szoftver-elemek és a területi szakági </a:t>
            </a:r>
            <a:r>
              <a:rPr lang="hu-HU" sz="2400" dirty="0" smtClean="0"/>
              <a:t>részrendszerek fejlesztése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Vízrajzi monitoring állomások felújítása és korszerűsítése </a:t>
            </a:r>
            <a:endParaRPr lang="hu-H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Mobil mérőeszközök korszerűsítése, cseréje </a:t>
            </a:r>
            <a:r>
              <a:rPr lang="hu-HU" sz="2400" dirty="0" smtClean="0"/>
              <a:t>(vízrajzi és vízminőségi)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Megfelelő mérőhajók </a:t>
            </a:r>
            <a:r>
              <a:rPr lang="hu-HU" sz="2400" dirty="0"/>
              <a:t>kifejlesztése, </a:t>
            </a:r>
            <a:r>
              <a:rPr lang="hu-HU" sz="2400" dirty="0" smtClean="0"/>
              <a:t>beszerzése vízről </a:t>
            </a:r>
            <a:r>
              <a:rPr lang="hu-HU" sz="2400" dirty="0"/>
              <a:t>történő mérésekhez </a:t>
            </a:r>
            <a:endParaRPr lang="hu-H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Monitoring mérőautók korszerűsítése, </a:t>
            </a:r>
            <a:r>
              <a:rPr lang="hu-HU" sz="2400" dirty="0" smtClean="0"/>
              <a:t>cseréje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Monitoring állomások magassági helyzetének </a:t>
            </a:r>
            <a:r>
              <a:rPr lang="hu-HU" sz="2400" dirty="0" smtClean="0"/>
              <a:t>nagy pontosságú </a:t>
            </a:r>
            <a:r>
              <a:rPr lang="hu-HU" sz="2400" dirty="0"/>
              <a:t>bemérése</a:t>
            </a:r>
          </a:p>
          <a:p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4018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6247" y="1988840"/>
            <a:ext cx="7931224" cy="4691063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>
            <a:normAutofit/>
          </a:bodyPr>
          <a:lstStyle/>
          <a:p>
            <a:r>
              <a:rPr lang="hu-HU" sz="3600" dirty="0"/>
              <a:t>A vízminőségi monitoring </a:t>
            </a:r>
            <a:endParaRPr lang="hu-HU" sz="29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107504" y="1412776"/>
            <a:ext cx="892899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2014-20-as KEHOP monitoring forrás terhére ellátandó feladatok (folytatás):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Igazgatósági, VKI  vízminőségi mintavételi csoportok akkreditációjának kiterjesztése a  távlati ivóvízbázisok monitoring </a:t>
            </a:r>
            <a:r>
              <a:rPr lang="hu-HU" sz="2400" dirty="0" smtClean="0"/>
              <a:t>vizsgálatára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Felszín alatti vizek kémiai </a:t>
            </a:r>
            <a:r>
              <a:rPr lang="hu-HU" sz="2400" dirty="0" err="1"/>
              <a:t>monitoringhálózatának</a:t>
            </a:r>
            <a:r>
              <a:rPr lang="hu-HU" sz="2400" dirty="0"/>
              <a:t> fejlesztése: kutak felújítása, új kutak </a:t>
            </a:r>
            <a:r>
              <a:rPr lang="hu-HU" sz="2400" dirty="0" smtClean="0"/>
              <a:t>fúrása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Kutatási – módszerfejlesztő - adatgyűjtő program a VKI biológiai minőségi </a:t>
            </a:r>
            <a:r>
              <a:rPr lang="hu-HU" sz="2400" dirty="0" smtClean="0"/>
              <a:t>elemei adat- és étékelési rendszerének fejlesztésére</a:t>
            </a:r>
            <a:r>
              <a:rPr lang="hu-HU" sz="2400" dirty="0"/>
              <a:t>, az </a:t>
            </a:r>
            <a:r>
              <a:rPr lang="hu-HU" sz="2400" dirty="0" err="1"/>
              <a:t>interkalibrációs</a:t>
            </a:r>
            <a:r>
              <a:rPr lang="hu-HU" sz="2400" dirty="0"/>
              <a:t> eljárás feladatainak </a:t>
            </a:r>
            <a:r>
              <a:rPr lang="hu-HU" sz="2400" dirty="0" smtClean="0"/>
              <a:t>elvégzésére (ex-ante feltételek!)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Kémiai kutatási – módszerfejlesztő - adatgyűjtő </a:t>
            </a:r>
            <a:r>
              <a:rPr lang="hu-HU" sz="2400" dirty="0" smtClean="0"/>
              <a:t>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err="1"/>
              <a:t>Hidromorfológia</a:t>
            </a:r>
            <a:r>
              <a:rPr lang="hu-HU" sz="2400" dirty="0"/>
              <a:t> monitoring fejlesztése</a:t>
            </a:r>
          </a:p>
          <a:p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9480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6247" y="1988840"/>
            <a:ext cx="7931224" cy="4691063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>
            <a:normAutofit/>
          </a:bodyPr>
          <a:lstStyle/>
          <a:p>
            <a:r>
              <a:rPr lang="hu-HU" sz="3600" dirty="0"/>
              <a:t>A vízminőségi monitoring </a:t>
            </a:r>
            <a:endParaRPr lang="hu-HU" sz="29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447988" y="1412776"/>
            <a:ext cx="858850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szervezeti együttműködés javítása: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mára a hatósági funkció kivételével az </a:t>
            </a:r>
            <a:r>
              <a:rPr lang="hu-HU" sz="2400" dirty="0" err="1" smtClean="0"/>
              <a:t>OVF-ben</a:t>
            </a:r>
            <a:r>
              <a:rPr lang="hu-HU" sz="2400" dirty="0" smtClean="0"/>
              <a:t>/BM két főosztályában összpontosul valamennyi feladat és felelősség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a vizsgálólaborok (megyei és fővárosi kormányhivatalok) távol vannak a szervezettől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együttműködés keresése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hu-HU" sz="2400" dirty="0" smtClean="0"/>
              <a:t>feladatellátás képessége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hu-HU" sz="2400" dirty="0"/>
              <a:t>feladatellátás </a:t>
            </a:r>
            <a:r>
              <a:rPr lang="hu-HU" sz="2400" dirty="0" smtClean="0"/>
              <a:t>ára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hu-HU" sz="2400" dirty="0" smtClean="0"/>
              <a:t>finanszírozási mód (szűk 4 </a:t>
            </a:r>
            <a:r>
              <a:rPr lang="hu-HU" sz="2400" dirty="0" err="1" smtClean="0"/>
              <a:t>mdFt</a:t>
            </a:r>
            <a:r>
              <a:rPr lang="hu-HU" sz="2400" dirty="0" smtClean="0"/>
              <a:t>/év átcsoportosítás, 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hu-HU" sz="2400" dirty="0" smtClean="0"/>
              <a:t>együttműködési megállapodás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egyértelmű irányítás (BM?, OVF?, BM+OVF?)</a:t>
            </a:r>
          </a:p>
          <a:p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6606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6247" y="1988840"/>
            <a:ext cx="7931224" cy="4691063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>
            <a:normAutofit/>
          </a:bodyPr>
          <a:lstStyle/>
          <a:p>
            <a:r>
              <a:rPr lang="hu-HU" sz="3600" dirty="0"/>
              <a:t>A vízminőségi monitoring </a:t>
            </a:r>
            <a:endParaRPr lang="hu-HU" sz="29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447988" y="1412776"/>
            <a:ext cx="858850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Egyéb </a:t>
            </a:r>
            <a:r>
              <a:rPr lang="hu-HU" sz="2400" dirty="0" err="1" smtClean="0"/>
              <a:t>monitoringfejelsztési</a:t>
            </a:r>
            <a:r>
              <a:rPr lang="hu-HU" sz="2400" dirty="0" smtClean="0"/>
              <a:t> elemek</a:t>
            </a:r>
          </a:p>
          <a:p>
            <a:endParaRPr lang="hu-H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Vízfázis – </a:t>
            </a:r>
            <a:r>
              <a:rPr lang="hu-HU" sz="2400" dirty="0" err="1" smtClean="0"/>
              <a:t>bióta</a:t>
            </a:r>
            <a:r>
              <a:rPr lang="hu-HU" sz="2400" dirty="0" smtClean="0"/>
              <a:t> – üledék </a:t>
            </a:r>
            <a:r>
              <a:rPr lang="hu-HU" sz="2400" dirty="0" err="1" smtClean="0"/>
              <a:t>szakmai-logikai-pénzügyi</a:t>
            </a:r>
            <a:r>
              <a:rPr lang="hu-HU" sz="2400" dirty="0" smtClean="0"/>
              <a:t> rendszer összeállítása (KEHOP keretében, az </a:t>
            </a:r>
            <a:r>
              <a:rPr lang="hu-HU" sz="2400" dirty="0" err="1" smtClean="0"/>
              <a:t>üledékmonitioring</a:t>
            </a:r>
            <a:r>
              <a:rPr lang="hu-HU" sz="2400" dirty="0" smtClean="0"/>
              <a:t> előkészítése után, de a mostani ciklusban)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Passzív mintavevők helyzetértékelése, lehetőség esetén integrálása a rendszerbe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err="1" smtClean="0"/>
              <a:t>Effect</a:t>
            </a:r>
            <a:r>
              <a:rPr lang="hu-HU" sz="2400" dirty="0" smtClean="0"/>
              <a:t> </a:t>
            </a:r>
            <a:r>
              <a:rPr lang="hu-HU" sz="2400" dirty="0" err="1" smtClean="0"/>
              <a:t>Based</a:t>
            </a:r>
            <a:r>
              <a:rPr lang="hu-HU" sz="2400" dirty="0" smtClean="0"/>
              <a:t> Monitoring (kutatást igényel, EUSDR?)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Korai riasztó/figyelmeztető rendszer (EW, EUSDR)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Adatbázisok (OKIR, VIZIR - </a:t>
            </a:r>
            <a:r>
              <a:rPr lang="hu-HU" sz="2400" dirty="0" err="1" smtClean="0"/>
              <a:t>Víz-GEO</a:t>
            </a:r>
            <a:r>
              <a:rPr lang="hu-HU" sz="2400" dirty="0" smtClean="0"/>
              <a:t>) összehangolása, külső adatok fogadása (piaci laborok, projektek, nem állami operatív monitoring, …)</a:t>
            </a:r>
          </a:p>
          <a:p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6949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6247" y="1988840"/>
            <a:ext cx="7931224" cy="4691063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>
            <a:normAutofit/>
          </a:bodyPr>
          <a:lstStyle/>
          <a:p>
            <a:r>
              <a:rPr lang="hu-HU" sz="3600" dirty="0"/>
              <a:t>A vízminőségi monitoring </a:t>
            </a:r>
            <a:endParaRPr lang="hu-HU" sz="29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425712" y="2204864"/>
            <a:ext cx="47720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/>
              <a:t>Lesz-e országunknak az EU Bizottsága által elfogadott </a:t>
            </a:r>
            <a:r>
              <a:rPr lang="hu-HU" sz="2400" b="1" dirty="0" err="1"/>
              <a:t>monitoringja</a:t>
            </a:r>
            <a:r>
              <a:rPr lang="hu-HU" sz="2400" b="1" dirty="0"/>
              <a:t>?</a:t>
            </a:r>
          </a:p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2775155" y="4653136"/>
            <a:ext cx="5796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/>
              <a:t>A tudás, az elhivatottság, a szándék akarat és kitartás </a:t>
            </a:r>
            <a:r>
              <a:rPr lang="hu-HU" sz="2400" b="1" dirty="0" smtClean="0"/>
              <a:t>megvan bennünk. </a:t>
            </a:r>
            <a:r>
              <a:rPr lang="hu-HU" sz="2400" b="1" dirty="0"/>
              <a:t>Rajtunk nem </a:t>
            </a:r>
            <a:r>
              <a:rPr lang="hu-HU" sz="2400" b="1" dirty="0" smtClean="0"/>
              <a:t>múlik!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7527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71800" y="1412776"/>
            <a:ext cx="4419600" cy="1440160"/>
          </a:xfrm>
        </p:spPr>
        <p:txBody>
          <a:bodyPr/>
          <a:lstStyle/>
          <a:p>
            <a:r>
              <a:rPr lang="hu-HU" dirty="0" smtClean="0"/>
              <a:t>KÖSZÖNÖM </a:t>
            </a:r>
            <a:br>
              <a:rPr lang="hu-HU" dirty="0" smtClean="0"/>
            </a:br>
            <a:r>
              <a:rPr lang="hu-HU" dirty="0" smtClean="0"/>
              <a:t>A FIGYELMET!</a:t>
            </a:r>
            <a:endParaRPr lang="hu-H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70361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ovf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29200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églalap 5"/>
          <p:cNvSpPr/>
          <p:nvPr/>
        </p:nvSpPr>
        <p:spPr>
          <a:xfrm>
            <a:off x="1714562" y="4005064"/>
            <a:ext cx="3798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Tóth György István, OVF</a:t>
            </a:r>
          </a:p>
          <a:p>
            <a:pPr algn="ctr"/>
            <a:r>
              <a:rPr lang="hu-HU" dirty="0" err="1">
                <a:solidFill>
                  <a:schemeClr val="bg1"/>
                </a:solidFill>
              </a:rPr>
              <a:t>toth.gyorgy.istvan</a:t>
            </a:r>
            <a:r>
              <a:rPr lang="hu-HU" dirty="0">
                <a:solidFill>
                  <a:schemeClr val="bg1"/>
                </a:solidFill>
              </a:rPr>
              <a:t>@</a:t>
            </a:r>
            <a:r>
              <a:rPr lang="hu-HU" dirty="0" err="1">
                <a:solidFill>
                  <a:schemeClr val="bg1"/>
                </a:solidFill>
              </a:rPr>
              <a:t>ovf.hu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6247" y="1988840"/>
            <a:ext cx="7931224" cy="46910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1886-ban indult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Közmunka és Közlekedésügyi Minisztérium 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Vízrajzi Osztálya</a:t>
            </a:r>
            <a:endParaRPr lang="hu-HU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vízminőség fogalma még a láthatáron se volt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Vízügyi tervezéshez alapadatok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Árvízi előrejelzés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hu-HU" sz="2000" dirty="0" smtClean="0"/>
          </a:p>
          <a:p>
            <a:endParaRPr lang="hu-HU" sz="1600" dirty="0"/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6212243" cy="864096"/>
          </a:xfrm>
        </p:spPr>
        <p:txBody>
          <a:bodyPr>
            <a:normAutofit/>
          </a:bodyPr>
          <a:lstStyle/>
          <a:p>
            <a:r>
              <a:rPr lang="hu-HU" sz="3200" dirty="0" smtClean="0"/>
              <a:t>Mennyiségi monitoring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534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6247" y="1988840"/>
            <a:ext cx="7931224" cy="46910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Vízrajzi tevékenység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VIZIG-ek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vízrajzi osztálya, részlege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Alapvetően vízgazdálkodási cél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árvízi állomások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Hidrológiai előjelzés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Vízmérleg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Sajátos problémák, de az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EU nem kifogásolta </a:t>
            </a:r>
            <a:endParaRPr lang="hu-H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hu-HU" sz="2000" dirty="0" smtClean="0"/>
          </a:p>
          <a:p>
            <a:endParaRPr lang="hu-HU" sz="1600" dirty="0"/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5852203" cy="864096"/>
          </a:xfrm>
        </p:spPr>
        <p:txBody>
          <a:bodyPr>
            <a:normAutofit/>
          </a:bodyPr>
          <a:lstStyle/>
          <a:p>
            <a:r>
              <a:rPr lang="hu-HU" sz="3200" dirty="0" smtClean="0"/>
              <a:t>Mennyiségi monitoring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4880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6247" y="1988840"/>
            <a:ext cx="7931224" cy="46910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350 törzsállomás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1700 üzemi állomás (410 távmérős)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800 egyéb vízállás észlelő állomás 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(pl. árvízi 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üzemi 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állomás)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Vízállás, vízsebesség, vízhozam (350 állomás), vízhőmérséklet, jégviszonyok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Ezen kívül kb. 500 hidrometeorológiai állomás</a:t>
            </a:r>
            <a:endParaRPr lang="hu-H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hu-HU" sz="2000" dirty="0" smtClean="0"/>
          </a:p>
          <a:p>
            <a:endParaRPr lang="hu-HU" sz="1600" dirty="0"/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6140235" cy="864096"/>
          </a:xfrm>
        </p:spPr>
        <p:txBody>
          <a:bodyPr>
            <a:normAutofit/>
          </a:bodyPr>
          <a:lstStyle/>
          <a:p>
            <a:r>
              <a:rPr lang="hu-HU" sz="3200" dirty="0" smtClean="0"/>
              <a:t>Mennyiségi monitoring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8048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6247" y="1988840"/>
            <a:ext cx="7931224" cy="46910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1968-ban indult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Tápanyag-komponensek, sótartalom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Öntözési igényeknek történő megfelelés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kor színvonalának megfelelő eszközök és módszerek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műszeres analitika fejlődése és annak elérhetősége függvényében szélesedett</a:t>
            </a:r>
          </a:p>
          <a:p>
            <a:endParaRPr lang="hu-HU" sz="2000" dirty="0" smtClean="0"/>
          </a:p>
          <a:p>
            <a:endParaRPr lang="hu-HU" sz="1600" dirty="0"/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>
            <a:normAutofit fontScale="90000"/>
          </a:bodyPr>
          <a:lstStyle/>
          <a:p>
            <a:r>
              <a:rPr lang="hu-HU" sz="3600" dirty="0"/>
              <a:t>A vízminőségi monitoring kezdete</a:t>
            </a:r>
            <a:endParaRPr lang="hu-HU" sz="2900" dirty="0"/>
          </a:p>
        </p:txBody>
      </p:sp>
    </p:spTree>
    <p:extLst>
      <p:ext uri="{BB962C8B-B14F-4D97-AF65-F5344CB8AC3E}">
        <p14:creationId xmlns:p14="http://schemas.microsoft.com/office/powerpoint/2010/main" val="386032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6247" y="1988840"/>
            <a:ext cx="7931224" cy="4691063"/>
          </a:xfrm>
        </p:spPr>
        <p:txBody>
          <a:bodyPr>
            <a:normAutofit/>
          </a:bodyPr>
          <a:lstStyle/>
          <a:p>
            <a:r>
              <a:rPr lang="hu-HU" sz="2800" dirty="0" smtClean="0"/>
              <a:t>A vízminőségi monitoring a felszíni és felszín alatti vizek (víztestek) megtervezett </a:t>
            </a:r>
            <a:r>
              <a:rPr lang="hu-HU" sz="2800" dirty="0" err="1" smtClean="0"/>
              <a:t>mintavételi-vizsgálati-megfigyelési</a:t>
            </a:r>
            <a:r>
              <a:rPr lang="hu-HU" sz="2800" dirty="0" smtClean="0"/>
              <a:t> rendszere, amely alapján keletkező információ segítségével a vizek aktuális állapotát és az állapot változásának irányát, lehetőség szerint a változás sebességét meg lehet állapítani, és támogatást ad a különféle terhelések jellegének, nagyságának és helyének közelítő meghatározásához</a:t>
            </a:r>
            <a:r>
              <a:rPr lang="hu-HU" sz="1600" dirty="0" smtClean="0"/>
              <a:t>.</a:t>
            </a:r>
            <a:endParaRPr lang="hu-HU" dirty="0" smtClean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>
            <a:normAutofit/>
          </a:bodyPr>
          <a:lstStyle/>
          <a:p>
            <a:r>
              <a:rPr lang="hu-HU" sz="3600" dirty="0"/>
              <a:t>A vízminőségi monitoring </a:t>
            </a:r>
            <a:endParaRPr lang="hu-HU" sz="2900" dirty="0"/>
          </a:p>
        </p:txBody>
      </p:sp>
    </p:spTree>
    <p:extLst>
      <p:ext uri="{BB962C8B-B14F-4D97-AF65-F5344CB8AC3E}">
        <p14:creationId xmlns:p14="http://schemas.microsoft.com/office/powerpoint/2010/main" val="50154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6247" y="1628800"/>
            <a:ext cx="7931224" cy="5051103"/>
          </a:xfrm>
        </p:spPr>
        <p:txBody>
          <a:bodyPr>
            <a:normAutofit fontScale="92500" lnSpcReduction="20000"/>
          </a:bodyPr>
          <a:lstStyle/>
          <a:p>
            <a:r>
              <a:rPr lang="hu-HU" sz="2000" dirty="0" smtClean="0"/>
              <a:t>A felszíni vízminőségi monitoring elemei:</a:t>
            </a:r>
          </a:p>
          <a:p>
            <a:endParaRPr lang="hu-H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 smtClean="0"/>
              <a:t>Általános kémiai jellemzők (a biológiát támogató elemek: oxigénháztartás, tápanyag-háztartás, sóháztartás,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 smtClean="0"/>
              <a:t>Vízgyűjtő-specifikus szennyezők (</a:t>
            </a:r>
            <a:r>
              <a:rPr lang="hu-HU" sz="1800" dirty="0" err="1" smtClean="0"/>
              <a:t>As</a:t>
            </a:r>
            <a:r>
              <a:rPr lang="hu-HU" sz="1800" dirty="0" smtClean="0"/>
              <a:t>, </a:t>
            </a:r>
            <a:r>
              <a:rPr lang="hu-HU" sz="1800" dirty="0" err="1" smtClean="0"/>
              <a:t>Cr</a:t>
            </a:r>
            <a:r>
              <a:rPr lang="hu-HU" sz="1800" dirty="0" smtClean="0"/>
              <a:t>, </a:t>
            </a:r>
            <a:r>
              <a:rPr lang="hu-HU" sz="1800" dirty="0" err="1" smtClean="0"/>
              <a:t>Cu</a:t>
            </a:r>
            <a:r>
              <a:rPr lang="hu-HU" sz="1800" dirty="0" smtClean="0"/>
              <a:t>, </a:t>
            </a:r>
            <a:r>
              <a:rPr lang="hu-HU" sz="1800" dirty="0" err="1" smtClean="0"/>
              <a:t>Zn</a:t>
            </a:r>
            <a:r>
              <a:rPr lang="hu-HU" sz="18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Biológiai minőségi </a:t>
            </a:r>
            <a:r>
              <a:rPr lang="hu-HU" sz="1800" dirty="0" smtClean="0"/>
              <a:t>elemek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1300" dirty="0" smtClean="0"/>
              <a:t>lebegő </a:t>
            </a:r>
            <a:r>
              <a:rPr lang="hu-HU" sz="1300" dirty="0"/>
              <a:t>életmódot folytató algák (</a:t>
            </a:r>
            <a:r>
              <a:rPr lang="hu-HU" sz="1300" dirty="0" err="1"/>
              <a:t>fitoplankton</a:t>
            </a:r>
            <a:r>
              <a:rPr lang="hu-HU" sz="1300" dirty="0"/>
              <a:t>),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1300" dirty="0" err="1" smtClean="0"/>
              <a:t>makroszkópikus</a:t>
            </a:r>
            <a:r>
              <a:rPr lang="hu-HU" sz="1300" dirty="0" smtClean="0"/>
              <a:t> </a:t>
            </a:r>
            <a:r>
              <a:rPr lang="hu-HU" sz="1300" dirty="0"/>
              <a:t>vízi lágyszárú növényzet (</a:t>
            </a:r>
            <a:r>
              <a:rPr lang="hu-HU" sz="1300" dirty="0" err="1"/>
              <a:t>makrofita</a:t>
            </a:r>
            <a:r>
              <a:rPr lang="hu-HU" sz="1300" dirty="0"/>
              <a:t>),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1300" dirty="0" smtClean="0"/>
              <a:t>aljzaton</a:t>
            </a:r>
            <a:r>
              <a:rPr lang="hu-HU" sz="1300" dirty="0"/>
              <a:t>, vagy egyéb szilárd felületen bevonatot képző algák (</a:t>
            </a:r>
            <a:r>
              <a:rPr lang="hu-HU" sz="1300" dirty="0" err="1"/>
              <a:t>fitobentosz</a:t>
            </a:r>
            <a:r>
              <a:rPr lang="hu-HU" sz="1300" dirty="0"/>
              <a:t>),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1300" dirty="0" smtClean="0"/>
              <a:t>fenéklakó </a:t>
            </a:r>
            <a:r>
              <a:rPr lang="hu-HU" sz="1300" dirty="0" err="1"/>
              <a:t>makroszkópikus</a:t>
            </a:r>
            <a:r>
              <a:rPr lang="hu-HU" sz="1300" dirty="0"/>
              <a:t> vízi gerinctelenek (</a:t>
            </a:r>
            <a:r>
              <a:rPr lang="hu-HU" sz="1300" dirty="0" err="1"/>
              <a:t>makrogerinctelenek</a:t>
            </a:r>
            <a:r>
              <a:rPr lang="hu-HU" sz="1300" dirty="0"/>
              <a:t>), és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1300" dirty="0" smtClean="0"/>
              <a:t>halak</a:t>
            </a:r>
            <a:endParaRPr lang="hu-HU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 smtClean="0"/>
              <a:t>Veszélyes anyagok (33/45 komponens, komponenscsoport, köztük fémek, toxikus elemek, szintetikus és természetes toxikus szerves vegyületek)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 err="1" smtClean="0"/>
              <a:t>Hidromorfológiai</a:t>
            </a:r>
            <a:r>
              <a:rPr lang="hu-HU" sz="1800" dirty="0" smtClean="0"/>
              <a:t> jellemzők (a medret érintő beavatkozások és antropogén hatások okozta változások)</a:t>
            </a:r>
            <a:endParaRPr lang="hu-H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8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800" dirty="0"/>
              <a:t>Védett területek </a:t>
            </a:r>
            <a:r>
              <a:rPr lang="hu-HU" sz="1800" dirty="0" err="1" smtClean="0"/>
              <a:t>monitoringja</a:t>
            </a:r>
            <a:endParaRPr lang="hu-HU" sz="1800" dirty="0"/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hu-HU" sz="1400" dirty="0"/>
              <a:t>Fürdőhelyek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en-US" sz="1400" dirty="0"/>
              <a:t>Iv</a:t>
            </a:r>
            <a:r>
              <a:rPr lang="hu-HU" sz="1400" dirty="0" err="1"/>
              <a:t>óvizek</a:t>
            </a:r>
            <a:endParaRPr lang="hu-HU" sz="1400" dirty="0"/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hu-HU" sz="1400" dirty="0" smtClean="0"/>
              <a:t>Természetvédelmi védettség alatt álló területek (NATURA2000, </a:t>
            </a:r>
            <a:r>
              <a:rPr lang="hu-HU" sz="1400" dirty="0" err="1" smtClean="0"/>
              <a:t>TVT-k</a:t>
            </a:r>
            <a:r>
              <a:rPr lang="hu-HU" sz="1400" dirty="0" smtClean="0"/>
              <a:t>, </a:t>
            </a:r>
            <a:r>
              <a:rPr lang="hu-HU" sz="1400" dirty="0" err="1" smtClean="0"/>
              <a:t>stb</a:t>
            </a:r>
            <a:r>
              <a:rPr lang="hu-HU" sz="1400" dirty="0" smtClean="0"/>
              <a:t>)</a:t>
            </a:r>
            <a:endParaRPr lang="hu-HU" sz="1400" dirty="0"/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hu-HU" sz="1400" dirty="0"/>
              <a:t>Halas </a:t>
            </a:r>
            <a:r>
              <a:rPr lang="hu-HU" sz="1400" dirty="0" smtClean="0"/>
              <a:t>vizek</a:t>
            </a:r>
            <a:endParaRPr lang="hu-HU" sz="1600" dirty="0" smtClean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>
            <a:normAutofit/>
          </a:bodyPr>
          <a:lstStyle/>
          <a:p>
            <a:r>
              <a:rPr lang="hu-HU" sz="3600" dirty="0"/>
              <a:t>A vízminőségi monitoring </a:t>
            </a:r>
            <a:endParaRPr lang="hu-HU" sz="2900" dirty="0"/>
          </a:p>
        </p:txBody>
      </p:sp>
    </p:spTree>
    <p:extLst>
      <p:ext uri="{BB962C8B-B14F-4D97-AF65-F5344CB8AC3E}">
        <p14:creationId xmlns:p14="http://schemas.microsoft.com/office/powerpoint/2010/main" val="179921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7989" y="1628800"/>
            <a:ext cx="7931224" cy="4691063"/>
          </a:xfrm>
        </p:spPr>
        <p:txBody>
          <a:bodyPr>
            <a:normAutofit fontScale="92500" lnSpcReduction="10000"/>
          </a:bodyPr>
          <a:lstStyle/>
          <a:p>
            <a:r>
              <a:rPr lang="hu-HU" sz="2800" dirty="0" smtClean="0"/>
              <a:t>Víztestek és változásaik</a:t>
            </a:r>
          </a:p>
          <a:p>
            <a:endParaRPr lang="hu-HU" sz="2800" dirty="0" smtClean="0"/>
          </a:p>
          <a:p>
            <a:r>
              <a:rPr lang="hu-HU" sz="2800" dirty="0" smtClean="0"/>
              <a:t>A monitoring alanya a víztest, </a:t>
            </a:r>
          </a:p>
          <a:p>
            <a:r>
              <a:rPr lang="hu-HU" sz="2800" dirty="0" smtClean="0"/>
              <a:t>VGT1: 869+213 víztest (1082)</a:t>
            </a:r>
          </a:p>
          <a:p>
            <a:r>
              <a:rPr lang="hu-HU" sz="2800" dirty="0" smtClean="0"/>
              <a:t>VGT2: 889+189 víztest (1078)</a:t>
            </a:r>
          </a:p>
          <a:p>
            <a:r>
              <a:rPr lang="hu-HU" sz="2800" dirty="0" smtClean="0"/>
              <a:t>A változás</a:t>
            </a:r>
          </a:p>
          <a:p>
            <a:pPr lvl="1"/>
            <a:r>
              <a:rPr lang="hu-HU" sz="2600" dirty="0" smtClean="0"/>
              <a:t>82 új állóvíz-víztest lett, 103 régi törölve, 6 db összevonva</a:t>
            </a:r>
          </a:p>
          <a:p>
            <a:pPr lvl="1"/>
            <a:r>
              <a:rPr lang="hu-HU" sz="2600" dirty="0" smtClean="0"/>
              <a:t>8 új folyóvíz-víztest, 12 régi törölve, 121 régi szétvágva, 53+9 összevonva, 670 nem változott</a:t>
            </a:r>
          </a:p>
          <a:p>
            <a:pPr lvl="1"/>
            <a:r>
              <a:rPr lang="hu-HU" sz="2600" dirty="0" smtClean="0"/>
              <a:t>Végeredményben körülbelül 210 új víztest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>
            <a:normAutofit/>
          </a:bodyPr>
          <a:lstStyle/>
          <a:p>
            <a:r>
              <a:rPr lang="hu-HU" sz="3600" dirty="0"/>
              <a:t>A vízminőségi monitoring </a:t>
            </a:r>
            <a:endParaRPr lang="hu-HU" sz="2900" dirty="0"/>
          </a:p>
        </p:txBody>
      </p:sp>
    </p:spTree>
    <p:extLst>
      <p:ext uri="{BB962C8B-B14F-4D97-AF65-F5344CB8AC3E}">
        <p14:creationId xmlns:p14="http://schemas.microsoft.com/office/powerpoint/2010/main" val="241848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1491</Words>
  <Application>Microsoft Office PowerPoint</Application>
  <PresentationFormat>Diavetítés a képernyőre (4:3 oldalarány)</PresentationFormat>
  <Paragraphs>269</Paragraphs>
  <Slides>27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Office-téma</vt:lpstr>
      <vt:lpstr>Monitoring feladatok a 2. vízgyűjtő-gazdálkodási tervben ORSZÁGOS FÓRUM   Lesz-e országunknak az EU Bizottsága által elfogadott monitoringja?</vt:lpstr>
      <vt:lpstr>TARTALOM – felszíni vizek</vt:lpstr>
      <vt:lpstr>Mennyiségi monitoring</vt:lpstr>
      <vt:lpstr>Mennyiségi monitoring</vt:lpstr>
      <vt:lpstr>Mennyiségi monitoring</vt:lpstr>
      <vt:lpstr>A vízminőségi monitoring kezdete</vt:lpstr>
      <vt:lpstr>A vízminőségi monitoring </vt:lpstr>
      <vt:lpstr>A vízminőségi monitoring </vt:lpstr>
      <vt:lpstr>A vízminőségi monitoring </vt:lpstr>
      <vt:lpstr>A vízminőségi monitoring </vt:lpstr>
      <vt:lpstr>A vízminőségi monitoring – számokban (VGT2)</vt:lpstr>
      <vt:lpstr>A vízminőségi monitoring </vt:lpstr>
      <vt:lpstr>A vízminőségi monitoring, VGT1 és VGT2 összevetése</vt:lpstr>
      <vt:lpstr>A vízminőségi monitoring </vt:lpstr>
      <vt:lpstr>A vízminőségi monitoring </vt:lpstr>
      <vt:lpstr>A vízminőségi monitoring </vt:lpstr>
      <vt:lpstr>A vízminőségi monitoring </vt:lpstr>
      <vt:lpstr>A vízminőségi monitoring </vt:lpstr>
      <vt:lpstr>A vízminőségi monitoring </vt:lpstr>
      <vt:lpstr>A vízminőségi monitoring </vt:lpstr>
      <vt:lpstr>A vízminőségi monitoring </vt:lpstr>
      <vt:lpstr>A vízminőségi monitoring </vt:lpstr>
      <vt:lpstr>A vízminőségi monitoring </vt:lpstr>
      <vt:lpstr>A vízminőségi monitoring </vt:lpstr>
      <vt:lpstr>A vízminőségi monitoring </vt:lpstr>
      <vt:lpstr>A vízminőségi monitoring </vt:lpstr>
      <vt:lpstr>KÖSZÖNÖM  A FIGYELMET!</vt:lpstr>
    </vt:vector>
  </TitlesOfParts>
  <Company>novak.adam@gmail.com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Major Veronika</cp:lastModifiedBy>
  <cp:revision>46</cp:revision>
  <dcterms:created xsi:type="dcterms:W3CDTF">2014-03-03T11:13:53Z</dcterms:created>
  <dcterms:modified xsi:type="dcterms:W3CDTF">2015-06-17T05:50:17Z</dcterms:modified>
</cp:coreProperties>
</file>