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64" r:id="rId3"/>
    <p:sldId id="261" r:id="rId4"/>
    <p:sldId id="262" r:id="rId5"/>
    <p:sldId id="265" r:id="rId6"/>
    <p:sldId id="266" r:id="rId7"/>
    <p:sldId id="268" r:id="rId8"/>
    <p:sldId id="269" r:id="rId9"/>
    <p:sldId id="273" r:id="rId10"/>
    <p:sldId id="271" r:id="rId11"/>
    <p:sldId id="272" r:id="rId12"/>
    <p:sldId id="270" r:id="rId13"/>
    <p:sldId id="258" r:id="rId14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124" d="100"/>
          <a:sy n="124" d="100"/>
        </p:scale>
        <p:origin x="-78" y="20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2015.07.15.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2015.07.15.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9752" y="1196752"/>
            <a:ext cx="5760640" cy="1440160"/>
          </a:xfrm>
        </p:spPr>
        <p:txBody>
          <a:bodyPr/>
          <a:lstStyle/>
          <a:p>
            <a:pPr algn="ctr"/>
            <a:r>
              <a:rPr lang="hu-HU" sz="2400" dirty="0" smtClean="0"/>
              <a:t>A vízgyűjtő-gazdálkodási tervezés aktualitásai a KÖVIZIG működési területén</a:t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</p:txBody>
      </p:sp>
      <p:pic>
        <p:nvPicPr>
          <p:cNvPr id="3" name="Picture 10" descr="ovf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435100"/>
            <a:ext cx="8147248" cy="46910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u-HU" dirty="0" smtClean="0"/>
              <a:t>A </a:t>
            </a:r>
            <a:r>
              <a:rPr lang="x-none" smtClean="0"/>
              <a:t>VGT1 </a:t>
            </a:r>
            <a:r>
              <a:rPr lang="x-none"/>
              <a:t>végrehajtásának </a:t>
            </a:r>
            <a:r>
              <a:rPr lang="x-none" smtClean="0"/>
              <a:t>értékelés</a:t>
            </a:r>
            <a:r>
              <a:rPr lang="hu-HU" dirty="0" smtClean="0"/>
              <a:t>e</a:t>
            </a:r>
            <a:endParaRPr lang="hu-HU" sz="4400" dirty="0"/>
          </a:p>
          <a:p>
            <a:pPr lvl="1"/>
            <a:r>
              <a:rPr lang="x-none"/>
              <a:t>megvalósult intézkedések </a:t>
            </a:r>
            <a:r>
              <a:rPr lang="x-none" smtClean="0"/>
              <a:t>értékelés</a:t>
            </a:r>
            <a:r>
              <a:rPr lang="hu-HU" dirty="0" smtClean="0"/>
              <a:t>e</a:t>
            </a:r>
            <a:r>
              <a:rPr lang="x-none" smtClean="0"/>
              <a:t>,</a:t>
            </a:r>
            <a:r>
              <a:rPr lang="hu-HU" dirty="0" smtClean="0"/>
              <a:t>a</a:t>
            </a:r>
            <a:r>
              <a:rPr lang="x-none" smtClean="0"/>
              <a:t> </a:t>
            </a:r>
            <a:r>
              <a:rPr lang="x-none"/>
              <a:t>jó gyakorlatok </a:t>
            </a:r>
            <a:r>
              <a:rPr lang="x-none" smtClean="0"/>
              <a:t>bemutatás</a:t>
            </a:r>
            <a:r>
              <a:rPr lang="hu-HU" dirty="0" smtClean="0"/>
              <a:t>a</a:t>
            </a:r>
            <a:r>
              <a:rPr lang="x-none" smtClean="0"/>
              <a:t> </a:t>
            </a:r>
            <a:endParaRPr lang="hu-HU" dirty="0" smtClean="0"/>
          </a:p>
          <a:p>
            <a:pPr lvl="1"/>
            <a:r>
              <a:rPr lang="x-none" smtClean="0"/>
              <a:t>elmaradt </a:t>
            </a:r>
            <a:r>
              <a:rPr lang="x-none"/>
              <a:t>intézkedések okainak feltárása és javaslat az akadályozó tényező felszámolására</a:t>
            </a:r>
            <a:endParaRPr lang="hu-HU" sz="4000" dirty="0"/>
          </a:p>
          <a:p>
            <a:pPr lvl="0"/>
            <a:r>
              <a:rPr lang="x-none"/>
              <a:t>A Központi </a:t>
            </a:r>
            <a:r>
              <a:rPr lang="x-none" smtClean="0"/>
              <a:t>szakértők</a:t>
            </a:r>
            <a:r>
              <a:rPr lang="hu-HU" dirty="0" smtClean="0"/>
              <a:t> (vállalkozó)</a:t>
            </a:r>
            <a:r>
              <a:rPr lang="x-none" smtClean="0"/>
              <a:t> </a:t>
            </a:r>
            <a:r>
              <a:rPr lang="x-none"/>
              <a:t>által javasolt intézkedési változatok véleményezése, kiegészítése, egyeztetése</a:t>
            </a:r>
            <a:endParaRPr lang="hu-HU" sz="4400" dirty="0"/>
          </a:p>
          <a:p>
            <a:pPr lvl="0"/>
            <a:r>
              <a:rPr lang="x-none"/>
              <a:t>A Központi szakértők által javasolt célkitűzések, mentességi indoklások véleményezése, kiegészítése, egyeztetése</a:t>
            </a:r>
            <a:endParaRPr lang="hu-HU" sz="4400" dirty="0"/>
          </a:p>
          <a:p>
            <a:pPr lvl="0"/>
            <a:r>
              <a:rPr lang="x-none"/>
              <a:t>Az alegységi függelékbe kerülő, részletesen kidolgozandó intézkedés (ek) kiválasztása, tervezése</a:t>
            </a:r>
            <a:endParaRPr lang="hu-HU" sz="4400" dirty="0"/>
          </a:p>
          <a:p>
            <a:pPr lvl="0"/>
            <a:r>
              <a:rPr lang="x-none"/>
              <a:t>Közreműködés az ÁKK-VGT harmonizációjában, a kapcsolódó </a:t>
            </a:r>
            <a:r>
              <a:rPr lang="hu-HU" dirty="0" smtClean="0">
                <a:solidFill>
                  <a:srgbClr val="FF0000"/>
                </a:solidFill>
              </a:rPr>
              <a:t>hatás csökkentő</a:t>
            </a:r>
            <a:r>
              <a:rPr lang="hu-HU" dirty="0"/>
              <a:t> </a:t>
            </a:r>
            <a:r>
              <a:rPr lang="x-none" smtClean="0"/>
              <a:t>intézkedések </a:t>
            </a:r>
            <a:r>
              <a:rPr lang="x-none"/>
              <a:t>tervezésében</a:t>
            </a:r>
            <a:endParaRPr lang="hu-HU" sz="44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860315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2015 évi terv-felülvizsgálat VIZIG feladatai: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290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7989" y="1435100"/>
            <a:ext cx="8238811" cy="46910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Részvízgyűjtő tervben, de víztestenkénti felülvizsgálata:</a:t>
            </a:r>
          </a:p>
          <a:p>
            <a:pPr lvl="1"/>
            <a:r>
              <a:rPr lang="hu-HU" sz="2000" dirty="0" smtClean="0"/>
              <a:t>a jelenlegi állapotnak (monitoring eredmények alapján)</a:t>
            </a:r>
          </a:p>
          <a:p>
            <a:pPr lvl="1"/>
            <a:r>
              <a:rPr lang="hu-HU" sz="2000" dirty="0" smtClean="0"/>
              <a:t>a besorolásoknak (természetes, erősen módosított, mesterséges)</a:t>
            </a:r>
          </a:p>
          <a:p>
            <a:pPr lvl="1"/>
            <a:r>
              <a:rPr lang="hu-HU" sz="2000" dirty="0" smtClean="0"/>
              <a:t>a jó állapot, illetve potenciál elérhetőségének</a:t>
            </a:r>
          </a:p>
          <a:p>
            <a:pPr lvl="1"/>
            <a:r>
              <a:rPr lang="hu-HU" sz="2000" dirty="0" smtClean="0"/>
              <a:t>a jó állapot elérési határidejének (2021-2027)</a:t>
            </a:r>
          </a:p>
          <a:p>
            <a:pPr lvl="1"/>
            <a:r>
              <a:rPr lang="hu-HU" sz="2000" dirty="0" smtClean="0"/>
              <a:t>a tervezett intézkedéseknek</a:t>
            </a:r>
          </a:p>
          <a:p>
            <a:pPr lvl="1"/>
            <a:r>
              <a:rPr lang="hu-HU" sz="2000" dirty="0" smtClean="0"/>
              <a:t>Illetve az intézkedések részletesebb, konkrétabb megfogalmazása az EU előírása alapján</a:t>
            </a:r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076339" cy="864096"/>
          </a:xfrm>
        </p:spPr>
        <p:txBody>
          <a:bodyPr/>
          <a:lstStyle/>
          <a:p>
            <a:r>
              <a:rPr lang="hu-HU" dirty="0" smtClean="0"/>
              <a:t>2015 évi tervezés elvárt eredménye: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043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3358" y="1556792"/>
            <a:ext cx="8238811" cy="4032449"/>
          </a:xfrm>
        </p:spPr>
        <p:txBody>
          <a:bodyPr>
            <a:normAutofit/>
          </a:bodyPr>
          <a:lstStyle/>
          <a:p>
            <a:pPr lvl="1" algn="just" fontAlgn="base">
              <a:lnSpc>
                <a:spcPct val="90000"/>
              </a:lnSpc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l"/>
            </a:pPr>
            <a:r>
              <a:rPr lang="hu-HU" sz="2000" kern="0" dirty="0" smtClean="0">
                <a:solidFill>
                  <a:prstClr val="black"/>
                </a:solidFill>
                <a:latin typeface="Arial"/>
              </a:rPr>
              <a:t>A 2015-ös </a:t>
            </a:r>
            <a:r>
              <a:rPr lang="hu-HU" sz="2000" kern="0" dirty="0">
                <a:solidFill>
                  <a:prstClr val="black"/>
                </a:solidFill>
                <a:latin typeface="Arial"/>
              </a:rPr>
              <a:t>határidőre kitűzött intézkedések megvalósulásának és azok eredményeinek </a:t>
            </a:r>
            <a:r>
              <a:rPr lang="hu-HU" sz="2000" kern="0" dirty="0" smtClean="0">
                <a:solidFill>
                  <a:prstClr val="black"/>
                </a:solidFill>
                <a:latin typeface="Arial"/>
              </a:rPr>
              <a:t>bemutatása, a jó gyakorlat bemutatása</a:t>
            </a:r>
          </a:p>
          <a:p>
            <a:pPr lvl="1" algn="just" fontAlgn="base">
              <a:lnSpc>
                <a:spcPct val="90000"/>
              </a:lnSpc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l"/>
            </a:pPr>
            <a:endParaRPr lang="hu-HU" sz="2000" kern="0" dirty="0">
              <a:solidFill>
                <a:prstClr val="black"/>
              </a:solidFill>
              <a:latin typeface="Arial"/>
            </a:endParaRPr>
          </a:p>
          <a:p>
            <a:pPr lvl="1" algn="just" fontAlgn="base">
              <a:lnSpc>
                <a:spcPct val="90000"/>
              </a:lnSpc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l"/>
            </a:pPr>
            <a:r>
              <a:rPr lang="hu-HU" sz="2000" kern="0" dirty="0" smtClean="0">
                <a:solidFill>
                  <a:prstClr val="black"/>
                </a:solidFill>
                <a:latin typeface="Arial"/>
              </a:rPr>
              <a:t>A vízfolyások medrét érintő intézkedési csomag egy elemének, a DU3 intézkedésnek a megvalósulása 2015-ig a Hármas-Körös és a Sebes-Körös alsó víztest esetében</a:t>
            </a:r>
          </a:p>
          <a:p>
            <a:pPr lvl="1" algn="just" fontAlgn="base">
              <a:lnSpc>
                <a:spcPct val="90000"/>
              </a:lnSpc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l"/>
            </a:pPr>
            <a:endParaRPr lang="hu-HU" sz="2000" kern="0" dirty="0">
              <a:solidFill>
                <a:prstClr val="black"/>
              </a:solidFill>
              <a:latin typeface="Arial"/>
            </a:endParaRPr>
          </a:p>
          <a:p>
            <a:pPr lvl="1" algn="just" fontAlgn="base">
              <a:lnSpc>
                <a:spcPct val="90000"/>
              </a:lnSpc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l"/>
            </a:pPr>
            <a:r>
              <a:rPr lang="hu-HU" sz="2000" kern="0" dirty="0" smtClean="0">
                <a:solidFill>
                  <a:prstClr val="black"/>
                </a:solidFill>
                <a:latin typeface="Arial"/>
              </a:rPr>
              <a:t>A DU3 intézkedés megkezdése a Kettős-Körös esetében (2015-2021 között terveztük megvalósítani)</a:t>
            </a:r>
          </a:p>
          <a:p>
            <a:pPr lvl="1" algn="just" fontAlgn="base">
              <a:lnSpc>
                <a:spcPct val="90000"/>
              </a:lnSpc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l"/>
            </a:pPr>
            <a:endParaRPr lang="hu-HU" sz="2000" kern="0" dirty="0" smtClean="0">
              <a:solidFill>
                <a:prstClr val="black"/>
              </a:solidFill>
              <a:latin typeface="Arial"/>
            </a:endParaRPr>
          </a:p>
          <a:p>
            <a:pPr lvl="1" algn="just" fontAlgn="base">
              <a:lnSpc>
                <a:spcPct val="90000"/>
              </a:lnSpc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l"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508387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2015 évi tervfelülvizsgálat feladatainak egy eleme, a Mai fórum aktualitása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36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1406364"/>
            <a:ext cx="6552728" cy="1440160"/>
          </a:xfrm>
        </p:spPr>
        <p:txBody>
          <a:bodyPr/>
          <a:lstStyle/>
          <a:p>
            <a:pPr algn="ctr"/>
            <a:r>
              <a:rPr lang="hu-HU" sz="2000" dirty="0" smtClean="0"/>
              <a:t>Következnek a 2015-ig megvalósítani tervezett „DU3” kódjelű intézkedési tervpont teljesülésének részletei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ovf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5240" cy="4691063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hu-HU" sz="2800" kern="0" dirty="0" smtClean="0">
              <a:solidFill>
                <a:prstClr val="black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hu-HU" sz="2800" kern="0" dirty="0">
                <a:solidFill>
                  <a:prstClr val="black"/>
                </a:solidFill>
                <a:latin typeface="Arial"/>
              </a:rPr>
              <a:t>2015. </a:t>
            </a:r>
            <a:r>
              <a:rPr lang="hu-HU" sz="2800" kern="0" dirty="0" smtClean="0">
                <a:solidFill>
                  <a:prstClr val="black"/>
                </a:solidFill>
                <a:latin typeface="Arial"/>
              </a:rPr>
              <a:t>július - augusztus</a:t>
            </a:r>
            <a:endParaRPr lang="hu-HU" sz="2800" kern="0" dirty="0">
              <a:solidFill>
                <a:prstClr val="black"/>
              </a:solidFill>
              <a:latin typeface="Arial"/>
            </a:endParaRPr>
          </a:p>
          <a:p>
            <a:pPr marL="742950" lvl="1" indent="-285750" fontAlgn="base"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l"/>
            </a:pPr>
            <a:r>
              <a:rPr lang="hu-HU" sz="2000" kern="0" dirty="0" smtClean="0">
                <a:solidFill>
                  <a:prstClr val="black"/>
                </a:solidFill>
                <a:latin typeface="Arial"/>
              </a:rPr>
              <a:t>Társadalmi és tematikus </a:t>
            </a:r>
            <a:r>
              <a:rPr lang="hu-HU" sz="2000" kern="0" dirty="0">
                <a:solidFill>
                  <a:prstClr val="black"/>
                </a:solidFill>
                <a:latin typeface="Arial"/>
              </a:rPr>
              <a:t>fórumok, </a:t>
            </a:r>
            <a:r>
              <a:rPr lang="hu-HU" sz="2000" kern="0" dirty="0" smtClean="0">
                <a:solidFill>
                  <a:prstClr val="black"/>
                </a:solidFill>
                <a:latin typeface="Arial"/>
              </a:rPr>
              <a:t>szakmai egyeztetések lefolytatása (ilyenen vagyunk most)</a:t>
            </a:r>
            <a:endParaRPr lang="hu-HU" sz="2000" kern="0" dirty="0">
              <a:solidFill>
                <a:prstClr val="black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hu-HU" sz="2800" kern="0" dirty="0">
              <a:solidFill>
                <a:prstClr val="black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hu-HU" sz="2800" kern="0" dirty="0" smtClean="0">
                <a:solidFill>
                  <a:prstClr val="black"/>
                </a:solidFill>
                <a:latin typeface="Arial"/>
              </a:rPr>
              <a:t>2015</a:t>
            </a:r>
            <a:r>
              <a:rPr lang="hu-HU" sz="2800" kern="0" dirty="0">
                <a:solidFill>
                  <a:prstClr val="black"/>
                </a:solidFill>
                <a:latin typeface="Arial"/>
              </a:rPr>
              <a:t>. </a:t>
            </a:r>
            <a:r>
              <a:rPr lang="hu-HU" sz="2800" kern="0" dirty="0" smtClean="0">
                <a:solidFill>
                  <a:prstClr val="black"/>
                </a:solidFill>
                <a:latin typeface="Arial"/>
              </a:rPr>
              <a:t>december 22.</a:t>
            </a:r>
            <a:endParaRPr lang="hu-HU" sz="2800" kern="0" dirty="0">
              <a:solidFill>
                <a:prstClr val="black"/>
              </a:solidFill>
              <a:latin typeface="Arial"/>
            </a:endParaRPr>
          </a:p>
          <a:p>
            <a:pPr marL="742950" lvl="1" indent="-285750" fontAlgn="base"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l"/>
            </a:pPr>
            <a:r>
              <a:rPr lang="hu-HU" sz="2000" kern="0" dirty="0">
                <a:solidFill>
                  <a:prstClr val="black"/>
                </a:solidFill>
                <a:latin typeface="Arial"/>
              </a:rPr>
              <a:t>Vízgyűjtő-gazdálkodási terv </a:t>
            </a:r>
            <a:r>
              <a:rPr lang="hu-HU" sz="2000" kern="0" dirty="0" smtClean="0">
                <a:solidFill>
                  <a:prstClr val="black"/>
                </a:solidFill>
                <a:latin typeface="Arial"/>
              </a:rPr>
              <a:t>felülvizsgálatának nyilvánosságra hozatala</a:t>
            </a:r>
            <a:endParaRPr lang="hu-HU" sz="2000" kern="0" dirty="0">
              <a:solidFill>
                <a:prstClr val="black"/>
              </a:solidFill>
              <a:latin typeface="Arial"/>
            </a:endParaRP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Aktualitások: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5027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2009. évi tervezés:</a:t>
            </a:r>
            <a:endParaRPr lang="hu-HU" dirty="0"/>
          </a:p>
        </p:txBody>
      </p:sp>
      <p:pic>
        <p:nvPicPr>
          <p:cNvPr id="5" name="Picture 5" descr="VGT-alegység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482386" cy="529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28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03232" cy="46910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hu-HU" dirty="0"/>
              <a:t>A </a:t>
            </a:r>
            <a:r>
              <a:rPr lang="hu-HU" dirty="0" smtClean="0"/>
              <a:t>KÖVÍZIG </a:t>
            </a:r>
            <a:r>
              <a:rPr lang="hu-HU" dirty="0"/>
              <a:t>3 db alegység tervének </a:t>
            </a:r>
            <a:r>
              <a:rPr lang="hu-HU" dirty="0" smtClean="0"/>
              <a:t>összeállításáért volt felelős.</a:t>
            </a:r>
          </a:p>
          <a:p>
            <a:pPr algn="just">
              <a:lnSpc>
                <a:spcPct val="80000"/>
              </a:lnSpc>
            </a:pPr>
            <a:endParaRPr lang="hu-HU" dirty="0"/>
          </a:p>
          <a:p>
            <a:pPr algn="just">
              <a:lnSpc>
                <a:spcPct val="80000"/>
              </a:lnSpc>
            </a:pPr>
            <a:r>
              <a:rPr lang="hu-HU" dirty="0"/>
              <a:t>				kijelölt vízfolyás		állóvíz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- </a:t>
            </a:r>
            <a:r>
              <a:rPr lang="hu-HU" b="1" dirty="0"/>
              <a:t>Sebes-Körös</a:t>
            </a:r>
            <a:r>
              <a:rPr lang="hu-HU" dirty="0"/>
              <a:t> (2-14)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	természetes:			5		-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	mesterséges:			2		</a:t>
            </a:r>
            <a:r>
              <a:rPr lang="hu-HU" dirty="0" err="1"/>
              <a:t>2</a:t>
            </a:r>
            <a:endParaRPr lang="hu-HU" dirty="0"/>
          </a:p>
          <a:p>
            <a:pPr algn="just">
              <a:lnSpc>
                <a:spcPct val="80000"/>
              </a:lnSpc>
            </a:pPr>
            <a:r>
              <a:rPr lang="hu-HU" dirty="0"/>
              <a:t>- </a:t>
            </a:r>
            <a:r>
              <a:rPr lang="hu-HU" b="1" dirty="0"/>
              <a:t>Kettős-Körös</a:t>
            </a:r>
            <a:r>
              <a:rPr lang="hu-HU" dirty="0"/>
              <a:t> (2-13)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	természetes:			9		-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	mesterséges:			4		</a:t>
            </a:r>
            <a:r>
              <a:rPr lang="hu-HU" dirty="0" err="1"/>
              <a:t>4</a:t>
            </a:r>
            <a:endParaRPr lang="hu-HU" dirty="0"/>
          </a:p>
          <a:p>
            <a:pPr algn="just">
              <a:lnSpc>
                <a:spcPct val="80000"/>
              </a:lnSpc>
            </a:pPr>
            <a:r>
              <a:rPr lang="hu-HU" dirty="0"/>
              <a:t>- </a:t>
            </a:r>
            <a:r>
              <a:rPr lang="hu-HU" b="1" dirty="0"/>
              <a:t>Hármas-Körös</a:t>
            </a:r>
            <a:r>
              <a:rPr lang="hu-HU" dirty="0"/>
              <a:t> (2-16)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	természetes:			1		3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	mesterséges:			3		2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		összesen:			</a:t>
            </a:r>
            <a:r>
              <a:rPr lang="hu-HU" b="1" dirty="0"/>
              <a:t>24</a:t>
            </a:r>
            <a:r>
              <a:rPr lang="hu-HU" dirty="0"/>
              <a:t> </a:t>
            </a:r>
            <a:r>
              <a:rPr lang="hu-HU" b="1" dirty="0"/>
              <a:t>db</a:t>
            </a:r>
            <a:r>
              <a:rPr lang="hu-HU" dirty="0"/>
              <a:t>		</a:t>
            </a:r>
            <a:r>
              <a:rPr lang="hu-HU" b="1" dirty="0"/>
              <a:t>11 </a:t>
            </a:r>
            <a:r>
              <a:rPr lang="hu-HU" b="1" dirty="0" smtClean="0"/>
              <a:t>db</a:t>
            </a:r>
          </a:p>
          <a:p>
            <a:pPr algn="just">
              <a:lnSpc>
                <a:spcPct val="80000"/>
              </a:lnSpc>
            </a:pPr>
            <a:endParaRPr lang="hu-HU" b="1" dirty="0"/>
          </a:p>
          <a:p>
            <a:pPr algn="just">
              <a:lnSpc>
                <a:spcPct val="80000"/>
              </a:lnSpc>
            </a:pPr>
            <a:r>
              <a:rPr lang="hu-HU" dirty="0"/>
              <a:t>2 db alegység tervének összeállításában </a:t>
            </a:r>
            <a:r>
              <a:rPr lang="hu-HU" dirty="0" smtClean="0"/>
              <a:t>közreműködött:</a:t>
            </a:r>
            <a:endParaRPr lang="hu-HU" dirty="0"/>
          </a:p>
          <a:p>
            <a:pPr algn="just">
              <a:lnSpc>
                <a:spcPct val="80000"/>
              </a:lnSpc>
            </a:pPr>
            <a:r>
              <a:rPr lang="hu-HU" dirty="0"/>
              <a:t>- </a:t>
            </a:r>
            <a:r>
              <a:rPr lang="hu-HU" b="1" dirty="0"/>
              <a:t>Berettyó</a:t>
            </a:r>
            <a:r>
              <a:rPr lang="hu-HU" dirty="0"/>
              <a:t> (2-15)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	természetes:			-		-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	mesterséges:			1		</a:t>
            </a:r>
            <a:r>
              <a:rPr lang="hu-HU" dirty="0" err="1"/>
              <a:t>1</a:t>
            </a:r>
            <a:endParaRPr lang="hu-HU" dirty="0"/>
          </a:p>
          <a:p>
            <a:pPr algn="just">
              <a:lnSpc>
                <a:spcPct val="80000"/>
              </a:lnSpc>
            </a:pPr>
            <a:r>
              <a:rPr lang="hu-HU" dirty="0"/>
              <a:t>- </a:t>
            </a:r>
            <a:r>
              <a:rPr lang="hu-HU" b="1" dirty="0"/>
              <a:t>Hortobágy-Berettyó</a:t>
            </a:r>
            <a:r>
              <a:rPr lang="hu-HU" dirty="0"/>
              <a:t> (2-17)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	természetes:			1		-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	mesterséges:			2		-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		összesen:			</a:t>
            </a:r>
            <a:r>
              <a:rPr lang="hu-HU" b="1" dirty="0"/>
              <a:t>4</a:t>
            </a:r>
            <a:r>
              <a:rPr lang="hu-HU" dirty="0"/>
              <a:t> </a:t>
            </a:r>
            <a:r>
              <a:rPr lang="hu-HU" b="1" dirty="0"/>
              <a:t>db</a:t>
            </a:r>
            <a:r>
              <a:rPr lang="hu-HU" dirty="0"/>
              <a:t>		</a:t>
            </a:r>
            <a:r>
              <a:rPr lang="hu-HU" b="1" dirty="0"/>
              <a:t>1 db</a:t>
            </a:r>
            <a:r>
              <a:rPr lang="hu-HU" dirty="0"/>
              <a:t>		</a:t>
            </a:r>
          </a:p>
          <a:p>
            <a:pPr algn="just">
              <a:lnSpc>
                <a:spcPct val="80000"/>
              </a:lnSpc>
            </a:pPr>
            <a:r>
              <a:rPr lang="hu-HU" dirty="0"/>
              <a:t>		mindösszesen:			</a:t>
            </a:r>
            <a:r>
              <a:rPr lang="hu-HU" b="1" dirty="0"/>
              <a:t>40 </a:t>
            </a:r>
            <a:r>
              <a:rPr lang="hu-HU" b="1" dirty="0" smtClean="0"/>
              <a:t>db</a:t>
            </a:r>
            <a:endParaRPr lang="hu-HU" b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2009. évi tervezés: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938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508387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2009. évi tervezés eredményeinek táblázata</a:t>
            </a:r>
            <a:br>
              <a:rPr lang="hu-HU" dirty="0" smtClean="0"/>
            </a:br>
            <a:r>
              <a:rPr lang="hu-HU" dirty="0" smtClean="0"/>
              <a:t>(állapot értékelés és célkitűzés):</a:t>
            </a:r>
            <a:endParaRPr lang="hu-HU" dirty="0"/>
          </a:p>
        </p:txBody>
      </p:sp>
      <p:graphicFrame>
        <p:nvGraphicFramePr>
          <p:cNvPr id="6" name="Group 12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6712004"/>
              </p:ext>
            </p:extLst>
          </p:nvPr>
        </p:nvGraphicFramePr>
        <p:xfrm>
          <a:off x="428404" y="1556792"/>
          <a:ext cx="8229600" cy="4801553"/>
        </p:xfrm>
        <a:graphic>
          <a:graphicData uri="http://schemas.openxmlformats.org/drawingml/2006/table">
            <a:tbl>
              <a:tblPr/>
              <a:tblGrid>
                <a:gridCol w="1276350"/>
                <a:gridCol w="777875"/>
                <a:gridCol w="674688"/>
                <a:gridCol w="674687"/>
                <a:gridCol w="996950"/>
                <a:gridCol w="1262063"/>
                <a:gridCol w="777875"/>
                <a:gridCol w="1789112"/>
              </a:tblGrid>
              <a:tr h="557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 víztest neve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 víztest kategóriája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 víztest ökológiai állapota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 víztest kémiai állapota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Különleges követelmény </a:t>
                      </a:r>
                      <a:b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/ és minősítése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Környezeti célkitűzés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Határidő</a:t>
                      </a:r>
                      <a:b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(célkitűzés teljesülése)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 mentesség (derogáció) oka</a:t>
                      </a:r>
                      <a:b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(időbeni mentesség vagy enyhébb célkitűzés oka)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1181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Hármas-Körös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erősen módosított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jó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jó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a jó potenciál fenntartandó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1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Élővíz-csatorna (Kettős-Körös)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erősen módosított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nem jó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nem jó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a jó potenciál elérhető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2021-re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M4: Műszaki megvalósítás időigénye vagy adminisztratív korlátok </a:t>
                      </a:r>
                      <a:b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M5: A probléma más országok közreműködése nélkül nem oldható meg</a:t>
                      </a:r>
                      <a:b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G3: Aránytalanul magas gazdasági terhek, megfizethetőségi, finanszírozási  problémák</a:t>
                      </a:r>
                      <a:b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Fehér-Körös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erősen módosított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nem jó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nem jó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a jó potenciál elérhető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2027-re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M5: A probléma más országok közreműködése nélkül nem oldható meg</a:t>
                      </a:r>
                      <a:b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G3: Aránytalanul magas gazdasági terhek, megfizethetőségi, finanszírozási  problémák</a:t>
                      </a:r>
                      <a:b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33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860315" cy="864096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Kövizig</a:t>
            </a:r>
            <a:r>
              <a:rPr lang="hu-HU" dirty="0" smtClean="0"/>
              <a:t> kijelölt vízfolyás </a:t>
            </a:r>
            <a:r>
              <a:rPr lang="hu-HU" dirty="0" err="1" smtClean="0"/>
              <a:t>víztestjeinek</a:t>
            </a:r>
            <a:r>
              <a:rPr lang="hu-HU" dirty="0" smtClean="0"/>
              <a:t> (a folyóknak) a minősítése:</a:t>
            </a:r>
            <a:endParaRPr lang="hu-HU" dirty="0"/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893791"/>
              </p:ext>
            </p:extLst>
          </p:nvPr>
        </p:nvGraphicFramePr>
        <p:xfrm>
          <a:off x="457200" y="2272228"/>
          <a:ext cx="8229600" cy="3181906"/>
        </p:xfrm>
        <a:graphic>
          <a:graphicData uri="http://schemas.openxmlformats.org/drawingml/2006/table">
            <a:tbl>
              <a:tblPr/>
              <a:tblGrid>
                <a:gridCol w="487837"/>
                <a:gridCol w="1071120"/>
                <a:gridCol w="344667"/>
                <a:gridCol w="583284"/>
                <a:gridCol w="434812"/>
                <a:gridCol w="487837"/>
                <a:gridCol w="487837"/>
                <a:gridCol w="487837"/>
                <a:gridCol w="487837"/>
                <a:gridCol w="615099"/>
                <a:gridCol w="768874"/>
                <a:gridCol w="768874"/>
                <a:gridCol w="1203685"/>
              </a:tblGrid>
              <a:tr h="3009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Víztest kódja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Víztest neve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Alegység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 célkitűzés elérése</a:t>
                      </a:r>
                      <a:b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hu-HU" sz="5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 figyelembe véve </a:t>
                      </a:r>
                      <a:br>
                        <a:rPr lang="hu-HU" sz="5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hu-HU" sz="5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 megvalósítás </a:t>
                      </a:r>
                      <a:br>
                        <a:rPr lang="hu-HU" sz="5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hu-HU" sz="5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és a hatás időszükségletét</a:t>
                      </a:r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u-HU" sz="5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is)</a:t>
                      </a:r>
                      <a:endParaRPr lang="hu-HU" sz="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Mentességi</a:t>
                      </a:r>
                      <a:b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indokok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A környezeti célkitűzés eléréséhez szükséges intézkedések alkalmazása</a:t>
                      </a:r>
                      <a:b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hu-HU" sz="5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(az ütemezés az intézkedés pénzügyi elindítására vonatkozik)</a:t>
                      </a:r>
                      <a:endParaRPr lang="hu-HU" sz="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Az állapot javítását és fenntartását szolgáló egyéb intézkedések alkalmazása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Az intézkedések indoklása</a:t>
                      </a:r>
                      <a:b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hu-HU" sz="5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(Jó állapotú víztestek, vagy adathiány esetén az intézkedések indokai, </a:t>
                      </a:r>
                      <a:br>
                        <a:rPr lang="hu-HU" sz="5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hu-HU" sz="5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illetve egyéb megjegyzések).</a:t>
                      </a:r>
                      <a:endParaRPr lang="hu-H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6189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Előkészítés </a:t>
                      </a:r>
                      <a:b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endParaRPr lang="hu-HU" sz="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Alapintézkedések </a:t>
                      </a:r>
                      <a:b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endParaRPr lang="hu-HU" sz="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További alap- és kiegészítő intézkedések</a:t>
                      </a:r>
                      <a:b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endParaRPr lang="hu-HU" sz="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Alap-, további alap- és kiegészítő intézkedések</a:t>
                      </a:r>
                      <a:b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hu-HU" sz="5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(A TA6, TA7, TE1, TE2, TE3, FI1, FI2, FI4, SZ3, SZ4, FE1, FE3, KÁ2, PT5, intézkedések általános alkalmazása víztest szinten nem jelenik meg)</a:t>
                      </a:r>
                      <a:endParaRPr lang="hu-HU" sz="5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817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2015-ig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2015-ig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2015-ig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2021-27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2015-ig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 után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69566">
                <a:tc>
                  <a:txBody>
                    <a:bodyPr/>
                    <a:lstStyle/>
                    <a:p>
                      <a:pPr algn="l" fontAlgn="ctr"/>
                      <a:endParaRPr lang="hu-HU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hu-HU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49"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AEP471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Fehér-Körös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M1, 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HA1, VT1, DU1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VT1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HA1, (DU1), (DU3), KK1, FI4, VT4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HM6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TA3, TA5, HA2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jó ökológiai potenciál elérése a romániai szakaszon is igényel intézkedéseket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AEP475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Fekete-Körös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VT8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KK1, FI4, VT4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HM6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TA3, TA5, HA2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 ÖKO minősítés nem tükrözi a hidromorfológiai állapotot, intézkedések hidromorfológia alapján</a:t>
                      </a:r>
                      <a:b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hu-H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AEP567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Hármas-Körös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2-16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HA1, HA2, DU1, VT1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VT1, VT8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HA2</a:t>
                      </a:r>
                      <a:r>
                        <a:rPr lang="hu-HU" sz="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, DU3, </a:t>
                      </a:r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FE2, FE3, VT3, (VT4), VT5, VT9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TA6, HA1, (DU1), KK1, KK2, FI4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SZ1, HM6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HM minősítés bizonytalan, intézkedések analógia alapján </a:t>
                      </a:r>
                      <a:b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Lokális természetvédelmi probléma, intézkedések TV szempontok szerint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AEP668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Kettős-Körös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M1, 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HA1, HA2, DU1, VT1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VT1, VT8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TA6, HA2, (DU1), (</a:t>
                      </a:r>
                      <a:r>
                        <a:rPr lang="hu-HU" sz="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DU3), </a:t>
                      </a:r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KK1, KK2, FI4, VT4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SZ1, HM6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TA3, TA5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jó ökológiai potenciál elérése,  a Fehér Körös hatása miatt,  külföldi intézkedáseket is igényel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67"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AEP953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Sebes-Körös felső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2-14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M1, M2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HA1, HA2, VT1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VT1, VT8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DU1, DU3, VT4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HA1, HA2, FI4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HM6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TA3, TA5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jó ökológiai potenciál ellérése külföldi intézkedáseket is igényel</a:t>
                      </a:r>
                      <a:b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Távlatban fürdőhelyként kívánják kijelölni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58"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AEP954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Sebes-Körös alsó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2-14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VT8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DU1, </a:t>
                      </a:r>
                      <a:r>
                        <a:rPr lang="hu-HU" sz="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DU3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HA1, KK1, KK2, FI4, VT4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HM6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TA3, TA5, HA2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 ÖKO minősítés nem tükrözi a </a:t>
                      </a:r>
                      <a:r>
                        <a:rPr lang="hu-H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hidromorfológiai</a:t>
                      </a:r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állapotot, intézkedések </a:t>
                      </a:r>
                      <a:r>
                        <a:rPr lang="hu-H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hidromorfológia</a:t>
                      </a:r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alapján </a:t>
                      </a:r>
                      <a:b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hu-H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Távlatban fürdőhelyként kívánják kijelölni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Butto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975" y="3482975"/>
            <a:ext cx="0" cy="1562100"/>
          </a:xfrm>
          <a:prstGeom prst="rect">
            <a:avLst/>
          </a:prstGeom>
        </p:spPr>
      </p:pic>
      <p:pic>
        <p:nvPicPr>
          <p:cNvPr id="4098" name="Picture 2" descr="Makro indítá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1713"/>
            <a:ext cx="95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9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428267" cy="864096"/>
          </a:xfrm>
        </p:spPr>
        <p:txBody>
          <a:bodyPr/>
          <a:lstStyle/>
          <a:p>
            <a:r>
              <a:rPr lang="hu-HU" dirty="0" smtClean="0"/>
              <a:t>intézkedési kódok jelentése: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5498552"/>
              </p:ext>
            </p:extLst>
          </p:nvPr>
        </p:nvGraphicFramePr>
        <p:xfrm>
          <a:off x="276491" y="1484784"/>
          <a:ext cx="8424936" cy="5116513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143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Intézkedések</a:t>
                      </a:r>
                      <a:b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Általánosan alkalmazott intézkedések: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4735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IP1. TERÜLETI AGRÁR INTÉZKEDÉSI CSOMAG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TA1: Erózió-érzékeny területre vonatkozó művelési mód és művelési ág váltás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TA2: Nitrát-érzékeny területekre vonatkozó művelési mód és művelési ág váltás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TA3: Vízvisszatartás belvíz-érzékeny területeken a belvízelvezető-rendszer használata nélkül, művelési mód és művelési ág váltással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TA4: Csapadék-gazdálkodás, beszivárgás növelése egyéb területeken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TA5: A belvíz-rendszer módosítása a víz-visszatartás szempontjait figyelembe véve (csatornarendszer, ill. üzemeltetésének módosítása, megcsapolás csökkentése, belvíztározók létesítése)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TA6: Víztakarékos növénytermesztési módok alkalmazása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TA7: Állattartótelepek korszerűsítése, a trágyaelhelyezés és hasznosítás megoldása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IP2. VÍZFOLYÁSOK ÁRTERÉRE VAGY HULLÁMTERÉRE, VALAMINT AZ ÁLLÓVIZEK PARTI SÁVJÁRA VONATKOZÓ AGRÁR INTÉZKEDÉSI CSOMAG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HA1: Árterek helyreállítása töltések elbontásával, áthelyezésével, illetve mentett oldali vízkivezetéssel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HA2: Vízfolyások mellett vízvédelmi </a:t>
                      </a:r>
                      <a:r>
                        <a:rPr kumimoji="0" lang="hu-H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puffersáv</a:t>
                      </a: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kialakítása és fenntartása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HA3: Állóvizek part menti sávjában a vízvédelmi </a:t>
                      </a:r>
                      <a:r>
                        <a:rPr kumimoji="0" lang="hu-H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puffersáv</a:t>
                      </a: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kialakítása és fenntartása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IP3. VÍZFOLYÁSOK ÉS ÁLLÓVIZEK MEDRÉT ÉRINTŐ INTÉZKEDÉSI CSOMAG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HM1: </a:t>
                      </a:r>
                      <a:r>
                        <a:rPr kumimoji="0" lang="hu-H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Mederrehabilitáció</a:t>
                      </a: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hegy- és dombvidéki kis- és közepes vízfolyásokon, beleértve fenékküszöbök, fenékgátak átépítését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HM2: </a:t>
                      </a:r>
                      <a:r>
                        <a:rPr kumimoji="0" lang="hu-H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Mederrehabilitáció</a:t>
                      </a: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síkvidéki kis- és közepes vízfolyásokon, beleértve fenékküszöbök, fenékgátak átépítését 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HM3: Nagy folyók szabályozottságának csökkentése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HM4: Üledék egyszeri eltávolítása vízfolyásokból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HM5: Települési, ill. üdülőterületi mederszakaszok rehabilitációja vízfolyások esetében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HM6: Vízfolyások medrének fenntartása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HM7: Állóvizek partjának rehabilitációja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HM8: Üledék egyszeri eltávolítása állóvizekből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HM9: Települési, ill. üdülőterületi mederszakaszok rehabilitációja állóvizek esetében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HM10: Állóvizek medrének fenntartása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IP4: VÍZFOLYÁSOK MEDRÉT ÉRINTŐ LÉTESÍTMÉNYEKKEL KAPCSOLATOS INTÉZKEDÉSI CSOMAG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DU1: Duzzasztók üzemeltetésének módosítása az </a:t>
                      </a:r>
                      <a:r>
                        <a:rPr kumimoji="0" lang="hu-H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alvízi</a:t>
                      </a: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szempontok, illetve a hosszirányú átjárhatóság figyelembevételével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DU2: Zsilipek üzemeltetésének módosítása a minimális beavatkozás elve a hosszirányú átjárhatóság figyelembevételével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DU3: Hallépcső, megkerülő csatorna építése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DU4: Völgyzárógátas tározók hasznosításának, üzemeltetésének módosítása az </a:t>
                      </a:r>
                      <a:r>
                        <a:rPr kumimoji="0" lang="hu-H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alvízi</a:t>
                      </a: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szempontok, illetve a hosszirányú átjárhatóság figyelembevételével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87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864096"/>
          </a:xfrm>
        </p:spPr>
        <p:txBody>
          <a:bodyPr/>
          <a:lstStyle/>
          <a:p>
            <a:r>
              <a:rPr lang="hu-HU" dirty="0">
                <a:solidFill>
                  <a:prstClr val="white"/>
                </a:solidFill>
              </a:rPr>
              <a:t>intézkedési kódok jelentése: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3687617"/>
              </p:ext>
            </p:extLst>
          </p:nvPr>
        </p:nvGraphicFramePr>
        <p:xfrm>
          <a:off x="297556" y="1556792"/>
          <a:ext cx="8424936" cy="4646340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343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Intézkedések</a:t>
                      </a:r>
                      <a:b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Általánosan alkalmazott intézkedések: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4265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IP8: KOMMUNÁLIS SZENNYVÍZKEZELÉSRE VONATKOZÓ INTÉZKEDÉSI CSOMAG, FELSZÍNI VIZEKET ÉRINTŐ INTÉZKEDÉSEK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SZ1: Szennyvíztisztítás megoldása a Szennyvíz Program szerint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SZ2: Szennyvíztisztítás megoldása a Szennyvíz Programban előírtakon felül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SZ3: Kommunális rendszerbe történő ipari használt- és szennyvízbevezetések módosítása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SZ4: Illegális kommunális szennyvízbevezetések megszüntetése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IP12: FENNTARTHATÓ VÍZHASZNÁLATOK MEGVALÓSÍTÁSA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FE1: Vízhasználatok módosítása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FE2: Ökológiai és vízminőség-védelmi célú vízkormányzás, átvezetések, gravitációs kapcsolatok helyreállítása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FE3: Engedély nélküli, illetve engedélytől eltérően működő vízhasználatok megszüntetése, felülvizsgálata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FE4: Energetikai célra hasznosított vizek visszasajtolása, visszasajtolási technológia fejlesztése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IP14: KÁROSODOTT, VÉDETT ÉLŐHELYEKKEL ÉS MÁS VÉDETT TERÜLETEKKEL KAPCSOLATOS EGYEDI INTÉZKEDÉSEK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VT1: Élőhelyek állapotának felmérése, a károsodás okainak feltárása, jelentősen károsodott víztől függő élőhelyeknél kezelési, fenntartási terv kiegészítése, készítése, javaslatok további intézkedésekre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VT2: Károsodott, víztől függő védett élőhelyek védelme, rehabilitációja érdekében a felszín alatti vízhasználatokat érintő beavatkozások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VT3: Károsodott, víztől függő védett élőhelyek védelme, rehabilitációja érdekében a felszíni vízhasználatok érintő beavatkozások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VT4: Mentett oldali holtmedrekhez, mélyárterekhez kapcsolódó élőhelyek vízpótlása, vízellátása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VT5: Mellékágak és hullámtéri holtmedrek élőhelyeinek vízpótlása, vízellátása, meder fenékszintjének emelése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VT6: Károsodott, állóvizektől függő élőhelyek védelme és rehabilitációja érdekében az állóvíz vízpótlása, illetve vízszintszabályozása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VT7: A halas vizekre vonatkozó speciális intézkedések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VT8: Fürdőhelyekkel kapcsolatos speciális intézkedések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VT9: A természetvédelmi szempontú területi agrárintézkedések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66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7584" y="2196749"/>
            <a:ext cx="7859216" cy="4691063"/>
          </a:xfrm>
        </p:spPr>
        <p:txBody>
          <a:bodyPr/>
          <a:lstStyle/>
          <a:p>
            <a:r>
              <a:rPr lang="hu-HU" sz="2400" dirty="0" smtClean="0"/>
              <a:t>1 db országos terv</a:t>
            </a:r>
          </a:p>
          <a:p>
            <a:r>
              <a:rPr lang="hu-HU" sz="2400" dirty="0" smtClean="0"/>
              <a:t>4 db részvízgyűjtő terv </a:t>
            </a:r>
            <a:r>
              <a:rPr lang="hu-HU" sz="2400" dirty="0" smtClean="0"/>
              <a:t>készítése</a:t>
            </a:r>
          </a:p>
          <a:p>
            <a:pPr>
              <a:buNone/>
            </a:pPr>
            <a:endParaRPr lang="hu-HU" sz="2400" dirty="0" smtClean="0"/>
          </a:p>
          <a:p>
            <a:pPr lvl="1"/>
            <a:r>
              <a:rPr lang="hu-HU" dirty="0" smtClean="0"/>
              <a:t>„</a:t>
            </a:r>
            <a:r>
              <a:rPr lang="hu-HU" sz="2000" dirty="0" smtClean="0"/>
              <a:t>a </a:t>
            </a:r>
            <a:r>
              <a:rPr lang="hu-HU" sz="2000" dirty="0" err="1"/>
              <a:t>Kvassay</a:t>
            </a:r>
            <a:r>
              <a:rPr lang="hu-HU" sz="2000" dirty="0"/>
              <a:t> Jenő terv elkészítése és a vízgyűjtő-gazdálkodási terv felülvizsgálata” című KEOP-7.9.0/12-2013-0007 projekt keretében </a:t>
            </a:r>
            <a:r>
              <a:rPr lang="hu-HU" sz="2000" dirty="0" smtClean="0"/>
              <a:t>tervezteti </a:t>
            </a:r>
            <a:r>
              <a:rPr lang="hu-HU" sz="2000" dirty="0"/>
              <a:t>az Országos Vízügyi Főigazgatóság </a:t>
            </a:r>
            <a:r>
              <a:rPr lang="hu-HU" sz="2000" dirty="0" smtClean="0"/>
              <a:t>tervező vállalkozókkal</a:t>
            </a:r>
          </a:p>
          <a:p>
            <a:pPr lvl="1"/>
            <a:r>
              <a:rPr lang="hu-HU" sz="2000" dirty="0" smtClean="0"/>
              <a:t>A </a:t>
            </a:r>
            <a:r>
              <a:rPr lang="hu-HU" sz="2000" dirty="0" err="1" smtClean="0"/>
              <a:t>vizigek</a:t>
            </a:r>
            <a:r>
              <a:rPr lang="hu-HU" sz="2000" dirty="0" smtClean="0"/>
              <a:t> </a:t>
            </a:r>
            <a:r>
              <a:rPr lang="hu-HU" sz="2000" dirty="0" err="1" smtClean="0"/>
              <a:t>a</a:t>
            </a:r>
            <a:r>
              <a:rPr lang="hu-HU" sz="2000" dirty="0" smtClean="0"/>
              <a:t> szakmai felülvizsgálatot adják</a:t>
            </a:r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18972" y="44624"/>
            <a:ext cx="8948547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2015 évi tervfelülvizsgálat eredménye: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018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1272</Words>
  <Application>Microsoft Office PowerPoint</Application>
  <PresentationFormat>Diavetítés a képernyőre (4:3 oldalarány)</PresentationFormat>
  <Paragraphs>259</Paragraphs>
  <Slides>13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A vízgyűjtő-gazdálkodási tervezés aktualitásai a KÖVIZIG működési területén   </vt:lpstr>
      <vt:lpstr>Aktualitások:</vt:lpstr>
      <vt:lpstr>A 2009. évi tervezés:</vt:lpstr>
      <vt:lpstr>A 2009. évi tervezés:</vt:lpstr>
      <vt:lpstr>2009. évi tervezés eredményeinek táblázata (állapot értékelés és célkitűzés):</vt:lpstr>
      <vt:lpstr>Kövizig kijelölt vízfolyás víztestjeinek (a folyóknak) a minősítése:</vt:lpstr>
      <vt:lpstr>intézkedési kódok jelentése:</vt:lpstr>
      <vt:lpstr>intézkedési kódok jelentése:</vt:lpstr>
      <vt:lpstr>2015 évi tervfelülvizsgálat eredménye:</vt:lpstr>
      <vt:lpstr>2015 évi terv-felülvizsgálat VIZIG feladatai:</vt:lpstr>
      <vt:lpstr>2015 évi tervezés elvárt eredménye:</vt:lpstr>
      <vt:lpstr>2015 évi tervfelülvizsgálat feladatainak egy eleme, a Mai fórum aktualitása</vt:lpstr>
      <vt:lpstr>Következnek a 2015-ig megvalósítani tervezett „DU3” kódjelű intézkedési tervpont teljesülésének részletei  köszönöm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Vetítőgép</cp:lastModifiedBy>
  <cp:revision>82</cp:revision>
  <cp:lastPrinted>2015-07-14T13:30:28Z</cp:lastPrinted>
  <dcterms:created xsi:type="dcterms:W3CDTF">2014-03-03T11:13:53Z</dcterms:created>
  <dcterms:modified xsi:type="dcterms:W3CDTF">2015-07-15T07:28:57Z</dcterms:modified>
</cp:coreProperties>
</file>