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5"/>
  </p:notesMasterIdLst>
  <p:sldIdLst>
    <p:sldId id="256" r:id="rId2"/>
    <p:sldId id="269" r:id="rId3"/>
    <p:sldId id="261" r:id="rId4"/>
    <p:sldId id="262" r:id="rId5"/>
    <p:sldId id="263" r:id="rId6"/>
    <p:sldId id="260" r:id="rId7"/>
    <p:sldId id="265" r:id="rId8"/>
    <p:sldId id="264" r:id="rId9"/>
    <p:sldId id="268" r:id="rId10"/>
    <p:sldId id="266" r:id="rId11"/>
    <p:sldId id="267" r:id="rId12"/>
    <p:sldId id="281" r:id="rId13"/>
    <p:sldId id="270" r:id="rId14"/>
    <p:sldId id="274" r:id="rId15"/>
    <p:sldId id="271" r:id="rId16"/>
    <p:sldId id="272" r:id="rId17"/>
    <p:sldId id="275" r:id="rId18"/>
    <p:sldId id="273" r:id="rId19"/>
    <p:sldId id="276" r:id="rId20"/>
    <p:sldId id="277" r:id="rId21"/>
    <p:sldId id="278" r:id="rId22"/>
    <p:sldId id="279" r:id="rId23"/>
    <p:sldId id="258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76" d="100"/>
          <a:sy n="76" d="100"/>
        </p:scale>
        <p:origin x="-1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592927-689A-4619-A200-0243144995F4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9B7D34-B80E-4129-A5DB-D9B644C9AFA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3315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6D59C6-C6B2-425B-B0BF-45FAC90D3F21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6387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F140D1-760C-449B-A4E0-74D0533D63E2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AA254-6C77-426E-8EA8-06D9D630F3D5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AAA25-D13D-4A19-9910-D75FD261C2D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4313D-B414-4762-B49D-698FDD4388FE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141F1-5CB7-4E47-9333-76C824C349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92F91-913E-4C74-A4F4-B8A451FC9006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102DF-F65D-4B71-A2A1-0A0DB869B82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F7B89-3543-41DE-8DD8-EFF89F7BE523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4EB2F-7FDB-4E41-9672-BD8792F493E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6A8C8-0432-4DC5-BCD0-FD90DAE3FFAC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48B28-4FE1-4FBD-B52C-8FF1C053705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67EE4-5488-4F81-8BCD-0C3350E05252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85A0-78DA-4E0F-9A86-A177A709461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6B0F6-697B-45A3-93CA-173BFF772A33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28954-C86D-4C4E-A4BC-030515C3C3D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DE0C74-E4D2-4799-9753-FF506420BB1D}" type="datetimeFigureOut">
              <a:rPr lang="hu-HU"/>
              <a:pPr>
                <a:defRPr/>
              </a:pPr>
              <a:t>2015.11.03.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4CAEAC-4D0A-4908-B82B-2DCC6EB33E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9" r:id="rId3"/>
    <p:sldLayoutId id="2147483666" r:id="rId4"/>
    <p:sldLayoutId id="2147483665" r:id="rId5"/>
    <p:sldLayoutId id="2147483670" r:id="rId6"/>
    <p:sldLayoutId id="2147483664" r:id="rId7"/>
    <p:sldLayoutId id="2147483663" r:id="rId8"/>
    <p:sldLayoutId id="214748367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 bwMode="auto">
          <a:xfrm>
            <a:off x="1187450" y="333375"/>
            <a:ext cx="7956550" cy="38877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u-HU" sz="2000" cap="none" smtClean="0">
                <a:latin typeface="Arial" charset="0"/>
                <a:cs typeface="Arial" charset="0"/>
              </a:rPr>
              <a:t>A VÍZGYŰJTŐ-GAZDÁLKODÁSI TERVEZÉS TELEPÜLÉSI VÍZGAZDÁLKODÁSSAL KAPCSOLATOS EREDMÉNYEI, </a:t>
            </a:r>
            <a:br>
              <a:rPr lang="hu-HU" sz="2000" cap="none" smtClean="0">
                <a:latin typeface="Arial" charset="0"/>
                <a:cs typeface="Arial" charset="0"/>
              </a:rPr>
            </a:br>
            <a:r>
              <a:rPr lang="hu-HU" sz="2000" cap="none" smtClean="0">
                <a:latin typeface="Arial" charset="0"/>
                <a:cs typeface="Arial" charset="0"/>
              </a:rPr>
              <a:t>AZ INTÉZKEDÉSEK PROGRAMJA</a:t>
            </a:r>
            <a:r>
              <a:rPr lang="hu-HU" sz="2400" cap="none" smtClean="0">
                <a:latin typeface="Arial" charset="0"/>
                <a:cs typeface="Arial" charset="0"/>
              </a:rPr>
              <a:t/>
            </a:r>
            <a:br>
              <a:rPr lang="hu-HU" sz="2400" cap="none" smtClean="0">
                <a:latin typeface="Arial" charset="0"/>
                <a:cs typeface="Arial" charset="0"/>
              </a:rPr>
            </a:br>
            <a:r>
              <a:rPr lang="hu-HU" sz="2400" cap="none" smtClean="0">
                <a:latin typeface="Arial" charset="0"/>
                <a:cs typeface="Arial" charset="0"/>
              </a:rPr>
              <a:t/>
            </a:r>
            <a:br>
              <a:rPr lang="hu-HU" sz="2400" cap="none" smtClean="0">
                <a:latin typeface="Arial" charset="0"/>
                <a:cs typeface="Arial" charset="0"/>
              </a:rPr>
            </a:br>
            <a:r>
              <a:rPr lang="hu-HU" sz="1800" i="1" cap="none" smtClean="0">
                <a:latin typeface="Arial" charset="0"/>
                <a:cs typeface="Arial" charset="0"/>
              </a:rPr>
              <a:t>ORSZÁGOS FÓRUM</a:t>
            </a:r>
            <a:r>
              <a:rPr lang="hu-HU" sz="2000" b="0" cap="none" smtClean="0">
                <a:latin typeface="Arial" charset="0"/>
                <a:cs typeface="Arial" charset="0"/>
              </a:rPr>
              <a:t/>
            </a:r>
            <a:br>
              <a:rPr lang="hu-HU" sz="2000" b="0" cap="none" smtClean="0">
                <a:latin typeface="Arial" charset="0"/>
                <a:cs typeface="Arial" charset="0"/>
              </a:rPr>
            </a:br>
            <a:r>
              <a:rPr lang="hu-HU" sz="2000" cap="none" smtClean="0">
                <a:latin typeface="Arial" charset="0"/>
                <a:cs typeface="Arial" charset="0"/>
              </a:rPr>
              <a:t>VÍZÁRPOLITIKA, JAVASOLT GAZDASÁG-SZABÁLYOZÁSI ESZKÖZÖK A TELEPÜLÉSI VÍZGAZDÁLKODÁSBAN</a:t>
            </a:r>
            <a:br>
              <a:rPr lang="hu-HU" sz="2000" cap="none" smtClean="0">
                <a:latin typeface="Arial" charset="0"/>
                <a:cs typeface="Arial" charset="0"/>
              </a:rPr>
            </a:br>
            <a:r>
              <a:rPr lang="hu-HU" sz="2000" cap="none" smtClean="0">
                <a:latin typeface="Arial" charset="0"/>
                <a:cs typeface="Arial" charset="0"/>
              </a:rPr>
              <a:t/>
            </a:r>
            <a:br>
              <a:rPr lang="hu-HU" sz="2000" cap="none" smtClean="0">
                <a:latin typeface="Arial" charset="0"/>
                <a:cs typeface="Arial" charset="0"/>
              </a:rPr>
            </a:br>
            <a:r>
              <a:rPr lang="hu-HU" sz="2000" cap="none" smtClean="0">
                <a:latin typeface="Arial" charset="0"/>
                <a:cs typeface="Arial" charset="0"/>
              </a:rPr>
              <a:t>Rákosi Judit ÖKO Zrt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Kép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40200" y="5373688"/>
            <a:ext cx="792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Javaslatok 1.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 rezsicsökkentés jelenlegi gyakorlata helyett az ágazati ÁFA csökkentése megfontolandó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 fogyasztók közötti megkülönböztetés (ipar, intézmény, lakosság) lehetőség szerinti megszüntetése, vagy a lehető legkisebbre csökkentése a VKI elvárásainak megfelelően.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Az EU fejlesztések költség-hatékony módon valósuljanak meg, az üzemeltetési szempontok (műszaki, költség) és a díjkövetkezmények figyelembe vételével, a szolgáltatók és a MEKH érdemi bevonásával.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 vezetékes vízellátáson és közműves szennyvízelvezetésen kívüli feladatok, szolgáltatások költségeinek elkülönített nyilvántartása és költségeinek megfizetése annak érdekében, hogy azok ne terheljék a vízdíjakat (ilyen szolgáltatások a tűzivíz biztosítása, a csapadékvíz-elvezetés, esetenként az árvízvédekezés)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Az ágazati különadók, különösen a közműadó kivezetése a szektorból </a:t>
            </a:r>
          </a:p>
          <a:p>
            <a:pPr eaLnBrk="1" hangingPunct="1">
              <a:lnSpc>
                <a:spcPct val="80000"/>
              </a:lnSpc>
            </a:pPr>
            <a:endParaRPr lang="hu-HU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012113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Javaslatok 2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 vízdíjhátralék és az azzal összefüggésben megállapított késedelmi kamat, valamint a behajtás egyéb költségei a hulladékgazdálkodási közszolgáltatási díjhoz hasonlóan adók módjára behajtandó köztartozásnak minősüljön.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Progresszív, emelkedő blokk díj struktúra kialakítása, ami részben orvosolhatja a megfizethetőségi problémákat. 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 progresszív díjrendszer kidolgozásánál rögzíteni kell az alacsony díjú fogyasztás felső határát is. A progresszív díjstruktúra részét képezheti, ha a kéttényezős díjrendszer alapdíjáért cserébe egy előre meghatározott mennyiség fogyasztása a változó díj megfizetése nélkül jár a fogyasztónak.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 jelenlegi díjtámogatási rendszer megszüntetése és új szociális alapú támogatási rendszer kialakítása fontos annak érdekében, hogy a szociálisan rászorulók képesek legyenek a szolgáltatásokat megfizetni a rászoruló lakosok számára egyedileg azonosított esetekben.</a:t>
            </a:r>
            <a:endParaRPr lang="hu-HU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Javaslatok és a VGT jelentés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b="1" smtClean="0">
                <a:latin typeface="Arial" charset="0"/>
                <a:cs typeface="Arial" charset="0"/>
              </a:rPr>
              <a:t>Előrelépést nem tudunk bemutatni a VGT1 időszakában. A VGT1 intézkedéseit nem valósítottuk meg.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b="1" smtClean="0">
                <a:latin typeface="Arial" charset="0"/>
                <a:cs typeface="Arial" charset="0"/>
              </a:rPr>
              <a:t>A helyzetet indokolni kell a megfizethetőséggel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b="1" smtClean="0">
                <a:latin typeface="Arial" charset="0"/>
                <a:cs typeface="Arial" charset="0"/>
              </a:rPr>
              <a:t>Az ex ante kormányhatározat szerint 2016. július 1 a javaslat hatálybalépésének határideje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b="1" smtClean="0">
                <a:latin typeface="Arial" charset="0"/>
                <a:cs typeface="Arial" charset="0"/>
              </a:rPr>
              <a:t>A VGT intézkedési programban is előrelépésről kell beszámolni.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Települési csapadékvíz-gazdálkodás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A cél a települési csapadékvíz-gazdálkodás kialakítását előmozdító szabályozási, szervezeti és, gazdasági ösztönző rendszer elindítása.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A Vg. Tv 4. § (1) bekezdés b) pontja kimondja, hogy az önkormányzat feladata a település belterületén a csapadékvízzel történő gazdálkodás.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Települési csapadékvíz-gazdálkodás a csapadék hasznosítását/hasznosulását célzó rendszerek tervezése, kiépítése és üzemeltetése úgy, hogy a károk elkerülése és/vagy csökkentése is megvalósul.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Jelenleg hagyományos  vízelvezetés, vízkárelhárítás a jellemző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A  ROP-os projektek átvizsgálása alapján megállapítható, hogy csak a klasszikus csapadékvíz elvezetéshez köthető (elöntés, kiöntés) problémák megoldásait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Volt néhány települése csapadékvíz tározó létesítés is Ezeknél sem szempont azonban a talajvíz visszapótlás, csak az árhullám csökkentés. </a:t>
            </a:r>
          </a:p>
          <a:p>
            <a:pPr eaLnBrk="1" hangingPunct="1">
              <a:lnSpc>
                <a:spcPct val="80000"/>
              </a:lnSpc>
            </a:pPr>
            <a:endParaRPr lang="hu-HU" altLang="zh-CN" sz="1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A ROP-os projektek zömében kistelepülésekről van szó, ahol </a:t>
            </a:r>
            <a:br>
              <a:rPr lang="hu-HU" altLang="zh-CN" sz="1800" b="1" smtClean="0">
                <a:latin typeface="Arial" charset="0"/>
                <a:cs typeface="Arial" charset="0"/>
              </a:rPr>
            </a:br>
            <a:r>
              <a:rPr lang="hu-HU" altLang="zh-CN" sz="1800" b="1" smtClean="0">
                <a:latin typeface="Arial" charset="0"/>
                <a:cs typeface="Arial" charset="0"/>
              </a:rPr>
              <a:t>a beszivárogtatás valóban alárendelt a relatíve sok burkolatlan </a:t>
            </a:r>
            <a:br>
              <a:rPr lang="hu-HU" altLang="zh-CN" sz="1800" b="1" smtClean="0">
                <a:latin typeface="Arial" charset="0"/>
                <a:cs typeface="Arial" charset="0"/>
              </a:rPr>
            </a:br>
            <a:r>
              <a:rPr lang="hu-HU" altLang="zh-CN" sz="1800" b="1" smtClean="0">
                <a:latin typeface="Arial" charset="0"/>
                <a:cs typeface="Arial" charset="0"/>
              </a:rPr>
              <a:t>felület miatt. </a:t>
            </a:r>
          </a:p>
          <a:p>
            <a:pPr eaLnBrk="1" hangingPunct="1">
              <a:lnSpc>
                <a:spcPct val="80000"/>
              </a:lnSpc>
            </a:pPr>
            <a:endParaRPr lang="hu-HU" altLang="zh-CN" sz="1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A problémák a nagy és az erősen urbanizálódott közepes településeken jelentkezhetnek. A ROP-os projektek között például Baja, Kazincbarcika, Keszthely stb, ahol már biztosan lenne helye a gazdálkodásnak, de ezeknél sincs ilyen törekvés.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u-HU" sz="1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hu-HU" sz="1800" b="1" smtClean="0">
                <a:latin typeface="Arial" charset="0"/>
                <a:cs typeface="Arial" charset="0"/>
              </a:rPr>
              <a:t>TOP befolyásolása!!!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Az új jogi helyzet kezelése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 Vg. Tv módosításával a csapadékvíz-gazdálkodás a törvény által telepített kötelezően ellátandó feladat, a feladatellátáshoz szükséges - gazdasági - feltételeket jogszabálynak kell meghatároznia.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A jogszabálynak hat dolgot feltétlenül tisztázni kell: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Definiálni kell a települési csapadékvíz-gazdálkodás fogalmát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Meg kell határozni, hogy mikor, milyen módon jut e feladatra vonatkozóan a település állami támogatáshoz 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Mi az összefüggés, az eltérés a már korábban is (2013-tól) önkormányzati feladatként definiált helyi vízgazdálkodási, vízkár-elhárítási feladattól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A csapadékvíz-gazdálkodás milyen szolgáltatás keretében, esetleg közüzemi szolgáltatásként működik-e ezután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Lesz-e és, ha igen milyen díjrendszer a csapadékvíz-gazdálkodás vonatkozásában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Milyen szervezet és milyen feltételekkel látja el a szolgáltatást</a:t>
            </a:r>
            <a:endParaRPr lang="hu-HU" sz="18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VGT szempontjából lényeges elemek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A települési csapadékvíz-gazdálkodás ellátására szolgáltató szervezet kijelölése szükséges (célszerűnek látszik a víziközmű szolgáltató érintettsége révén, de vizsgálandó).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A vízvisszatartást és hasznosítást ösztönző díjképzési/helyi adó rendszer bevezetése, melyre egységes díjképzési jogszabály kidolgozása szükséges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>
                <a:latin typeface="Arial" charset="0"/>
                <a:cs typeface="Arial" charset="0"/>
              </a:rPr>
              <a:t>Mind az önkormányzatok, mind a lakosság, gazdálkodók ösztönzése</a:t>
            </a:r>
          </a:p>
          <a:p>
            <a:pPr eaLnBrk="1" hangingPunct="1">
              <a:lnSpc>
                <a:spcPct val="90000"/>
              </a:lnSpc>
            </a:pP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1"/>
          <p:cNvSpPr>
            <a:spLocks noGrp="1"/>
          </p:cNvSpPr>
          <p:nvPr>
            <p:ph type="title" idx="4294967295"/>
          </p:nvPr>
        </p:nvSpPr>
        <p:spPr bwMode="auto">
          <a:xfrm>
            <a:off x="250825" y="44450"/>
            <a:ext cx="8642350" cy="9366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Nemzetközi példák a csapadék-gazdálkodás, a csapadék helybentartásának ösztönzésére 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29698" name="Tartalom helye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hu-HU" altLang="zh-CN" sz="2000" b="1" smtClean="0">
                <a:latin typeface="Arial" charset="0"/>
                <a:cs typeface="Arial" charset="0"/>
              </a:rPr>
              <a:t>Zöld tetők építése esetén közvetlen pénzügyi támogatás a német és osztrák városokban, vagy a csatornadíj csökkentése. Bécsben 2003 és 2010 között 16 ezer m2 tetőfelület zöldítése valósult meg. A zöld felületek, beszivárogtatások elsősorban éves viszonylatban a csapadékvíz helyben tartását eredményezik, mivel hatásuk a csapadékok döntő hányadát képező kisebb csapadékoknál jelentős.)</a:t>
            </a:r>
          </a:p>
          <a:p>
            <a:pPr eaLnBrk="1" hangingPunct="1"/>
            <a:r>
              <a:rPr lang="hu-HU" altLang="zh-CN" sz="2000" b="1" smtClean="0">
                <a:latin typeface="Arial" charset="0"/>
                <a:cs typeface="Arial" charset="0"/>
              </a:rPr>
              <a:t>Területarányos vízelvezető díjat fizetnek azok az ingatlantulajdonosok, ahonnan a víz gyorsan lefolyik, áthatolhatatlan, vízzáró burkolatú felszíni területük van. Vízelvezetési díj Dániában, vihar díj Svédországban. </a:t>
            </a:r>
          </a:p>
          <a:p>
            <a:pPr eaLnBrk="1" hangingPunct="1"/>
            <a:r>
              <a:rPr lang="hu-HU" altLang="zh-CN" sz="2000" b="1" smtClean="0">
                <a:latin typeface="Arial" charset="0"/>
                <a:cs typeface="Arial" charset="0"/>
              </a:rPr>
              <a:t>A háztartások jövedelmi adójának csökkentése, ha az ingatlanon keletkező csapadékvíz lefolyás nagy részét az ingatlanon belül felhasználják, csökkentve az elvezető rendszerbe jutó víz mennyiségét.)</a:t>
            </a:r>
            <a:endParaRPr lang="hu-HU" sz="2000" b="1" smtClean="0">
              <a:latin typeface="Arial" charset="0"/>
              <a:cs typeface="Arial" charset="0"/>
            </a:endParaRPr>
          </a:p>
        </p:txBody>
      </p:sp>
      <p:sp>
        <p:nvSpPr>
          <p:cNvPr id="4" name="Dia számának helye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F26BC42-3EF8-4460-9A85-0AC2DB5AE738}" type="slidenum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2391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Előzetes javaslatok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1600" b="1" smtClean="0">
                <a:latin typeface="Arial" charset="0"/>
                <a:cs typeface="Arial" charset="0"/>
              </a:rPr>
              <a:t>A díj alapja az ingatlan burkolt felülete (m2).</a:t>
            </a:r>
          </a:p>
          <a:p>
            <a:pPr eaLnBrk="1" hangingPunct="1">
              <a:lnSpc>
                <a:spcPct val="80000"/>
              </a:lnSpc>
            </a:pPr>
            <a:endParaRPr lang="hu-HU" altLang="zh-CN" sz="16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zh-CN" sz="1600" b="1" smtClean="0">
                <a:latin typeface="Arial" charset="0"/>
                <a:cs typeface="Arial" charset="0"/>
              </a:rPr>
              <a:t>Díjfizetési kedvezmény/mentesség, ha megfelelő vízvisszatartási, beszivárogtatási megoldást alkalmaz a tulajdonos.</a:t>
            </a:r>
          </a:p>
          <a:p>
            <a:pPr eaLnBrk="1" hangingPunct="1">
              <a:lnSpc>
                <a:spcPct val="80000"/>
              </a:lnSpc>
            </a:pPr>
            <a:endParaRPr lang="hu-HU" altLang="zh-CN" sz="16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zh-CN" sz="1600" b="1" smtClean="0">
                <a:latin typeface="Arial" charset="0"/>
                <a:cs typeface="Arial" charset="0"/>
              </a:rPr>
              <a:t>Különösen eleinte információt kell biztosítani mind az ingatlantulajdonosok, mind pedig a csapadékvíz szolgáltató, az önkormányzatok számára a csapadékvíz visszatartás és hasznosítás lehetőségeiről, az új, költség-hatékony megoldások terjedését további kedvezményekkel vagy támogatással segítve.</a:t>
            </a:r>
          </a:p>
          <a:p>
            <a:pPr eaLnBrk="1" hangingPunct="1">
              <a:lnSpc>
                <a:spcPct val="80000"/>
              </a:lnSpc>
            </a:pPr>
            <a:endParaRPr lang="hu-HU" altLang="zh-CN" sz="16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zh-CN" sz="1600" b="1" smtClean="0">
                <a:latin typeface="Arial" charset="0"/>
                <a:cs typeface="Arial" charset="0"/>
              </a:rPr>
              <a:t>A település állami támogatást kap, ha lépéseket tesz a vízvisszatartásra, hasznosításra, a vízjárta területek kijelölésére, használatára, ill. ez irányú ösztönzőket biztosít az ingatlan tulajdonosok számára is.</a:t>
            </a:r>
          </a:p>
          <a:p>
            <a:pPr eaLnBrk="1" hangingPunct="1">
              <a:lnSpc>
                <a:spcPct val="80000"/>
              </a:lnSpc>
            </a:pPr>
            <a:endParaRPr lang="hu-HU" altLang="zh-CN" sz="16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zh-CN" sz="1600" b="1" smtClean="0">
                <a:latin typeface="Arial" charset="0"/>
                <a:cs typeface="Arial" charset="0"/>
              </a:rPr>
              <a:t>A díjrendszer kidolgozásakor a megfizethetőségi, szociális szempontokat figyelembe kell venni, együtt tekintve a csatornadíjak esetleges csökkenésének és a csapadékdíj bevezetésének hatását </a:t>
            </a:r>
            <a:endParaRPr lang="hu-HU" sz="16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 Decentralizált szennyvízkezelés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hu-HU" sz="2800" smtClean="0">
                <a:latin typeface="Arial" charset="0"/>
                <a:cs typeface="Arial" charset="0"/>
              </a:rPr>
              <a:t>Decentralizált szennyvízkezelésbe az egyedi megoldások és a közösségi</a:t>
            </a:r>
            <a:r>
              <a:rPr lang="hu-HU" altLang="zh-CN" sz="2800" smtClean="0">
                <a:latin typeface="Arial" charset="0"/>
                <a:cs typeface="Arial" charset="0"/>
              </a:rPr>
              <a:t> szintű megoldások is beletartoznak</a:t>
            </a:r>
          </a:p>
          <a:p>
            <a:pPr marL="609600" indent="-609600" eaLnBrk="1" hangingPunct="1"/>
            <a:r>
              <a:rPr lang="hu-HU" altLang="zh-CN" sz="2800" smtClean="0">
                <a:latin typeface="Arial" charset="0"/>
                <a:cs typeface="Arial" charset="0"/>
              </a:rPr>
              <a:t>Jelenleg csak a szippantott szennyvíz elszállítása kötelező önkormányzati feladat </a:t>
            </a:r>
          </a:p>
          <a:p>
            <a:pPr marL="609600" indent="-609600" eaLnBrk="1" hangingPunct="1"/>
            <a:r>
              <a:rPr lang="hu-HU" altLang="zh-CN" sz="2800" smtClean="0">
                <a:latin typeface="Arial" charset="0"/>
                <a:cs typeface="Arial" charset="0"/>
              </a:rPr>
              <a:t>A jelenlegi szabályozás szerint az egyedi, illetve a decentralizált megoldások nem tartoznak a közműves szolgáltatási körbe sem </a:t>
            </a:r>
          </a:p>
          <a:p>
            <a:pPr marL="609600" indent="-609600" eaLnBrk="1" hangingPunct="1"/>
            <a:r>
              <a:rPr lang="hu-HU" altLang="zh-CN" sz="2800" smtClean="0">
                <a:latin typeface="Arial" charset="0"/>
                <a:cs typeface="Arial" charset="0"/>
              </a:rPr>
              <a:t>Az intézményi és szolgáltatói háttér hiányzik.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447675" y="44450"/>
            <a:ext cx="4700588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Az előadás témái</a:t>
            </a:r>
            <a:endParaRPr lang="hu-HU" dirty="0"/>
          </a:p>
        </p:txBody>
      </p:sp>
      <p:sp>
        <p:nvSpPr>
          <p:cNvPr id="14338" name="Tartalom helye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Víziközmű-szolgáltatás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Települési csapadék-vízgazdálkodás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Egyedi és decentralizált szennyvízkezelés</a:t>
            </a:r>
          </a:p>
        </p:txBody>
      </p:sp>
      <p:sp>
        <p:nvSpPr>
          <p:cNvPr id="4" name="Dia számának helye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86CB104-6E4D-4553-94A7-455D2BA4EA95}" type="slidenum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Az egyedi és decentralizált megoldások kötelező szolgáltatássá minősítése 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Amennyiben kötelező önkormányzati feladat lenne a kis települések és a nem csatornázott településrészek szennyvízkezelése, akkor ezekre központi költségvetési támogatást kell biztosítani.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Kötelező közszolgáltatássá minősítés, a szolgáltató szervezetről, megoldásokról az önkormányzatok döntenek.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Közüzemi szolgáltatásnak minősítés, ekkor a víziközmű szolgáltatók látják el a feladatokat. 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A vízvédelmi szempontból korszerű szennyvízkezelésre való ösztönzés 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Ivóvíz mennyiséghez köthető szennyvízkezelési díj fizetése. Ezért a díjért cserébe a közszolgáltató köteles ellátni a szennyvíz kezelésével kapcsolatos feladatokat (egyedi szennyvíztisztító, decentralizált szennyvízkezelési megoldások üzemeltetése, az összegyűlt szennyvíz elszállítása). </a:t>
            </a:r>
          </a:p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A talajterhelési díj fizetés kiterjesztése alacsonyabb díjmértékkel a nem csatornázott területekre is (eredeti javaslat ez volt).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A csatornázott területeken a rákötés ösztönzése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A talajterhelési díjra vonatkozó önkormányzati mentességek, enyhítések korlátozása </a:t>
            </a:r>
          </a:p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A Budapesten használt megoldás bevezetése a többi településen, azaz csatornadíj fizetése a nem csatornázott ingatlanoknál is.</a:t>
            </a:r>
            <a:endParaRPr lang="hu-H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775" y="1412875"/>
            <a:ext cx="4419600" cy="14398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Kép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1275" y="5270500"/>
            <a:ext cx="792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7207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altLang="hu-HU" dirty="0" smtClean="0"/>
              <a:t>EU Ex ante feltétel  A VP és a KEHOP források felhasználására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4294967295"/>
          </p:nvPr>
        </p:nvSpPr>
        <p:spPr>
          <a:xfrm>
            <a:off x="457200" y="1412875"/>
            <a:ext cx="8229600" cy="49117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100" dirty="0" smtClean="0"/>
              <a:t>A VKI alapján a vízdíjpolitikának ösztönöznie kell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u-HU" altLang="hu-HU" sz="2500" dirty="0" smtClean="0"/>
              <a:t>a vizek hatékony használatára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u-HU" altLang="hu-HU" sz="2500" dirty="0" smtClean="0"/>
              <a:t>a vízhasználatok megfelelő hozzájárulására a költségekhez, a költségmegtérülés biztosítására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u-HU" altLang="hu-HU" sz="2500" dirty="0" smtClean="0"/>
              <a:t>A „szennyező fizet” elv alkalmazására</a:t>
            </a:r>
            <a:endParaRPr lang="hu-HU" altLang="hu-HU" sz="2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3100" dirty="0" smtClean="0"/>
              <a:t>Legalább az ERFA és KA által támogatott ágazatokra érvényes, kiemelt szerepe van a mezőgazdaságnak. 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u-HU" sz="2500" dirty="0"/>
              <a:t>EMVA prioritási tengelyek: (2.) Versenyképesség fokozása…., (4) A mezőgazdaságtól és az erdészettől függő ökoszisztémák állapotának helyreállítása, megőrzése és javítása. </a:t>
            </a:r>
            <a:r>
              <a:rPr lang="hu-HU" sz="2500" dirty="0" smtClean="0"/>
              <a:t>(EMVA 60%-a)</a:t>
            </a:r>
            <a:endParaRPr lang="hu-HU" sz="2500" dirty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hu-HU" sz="2500" dirty="0"/>
              <a:t>KEHOP prioritási tengelyek: (1.) A Klímaváltozás hatásaihoz való alkalmazkodás, (2) A települési </a:t>
            </a:r>
            <a:r>
              <a:rPr lang="hu-HU" sz="2500" dirty="0" smtClean="0"/>
              <a:t>vízellátás</a:t>
            </a:r>
            <a:r>
              <a:rPr lang="hu-HU" sz="2500" dirty="0"/>
              <a:t>, szennyvízelvezetés- és tisztítás, szennyvízkezelés fejlesztése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altLang="hu-HU" sz="1900" dirty="0" smtClean="0"/>
              <a:t> </a:t>
            </a:r>
            <a:endParaRPr lang="hu-HU" altLang="hu-HU" sz="2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400" dirty="0" smtClean="0"/>
              <a:t>Kivételek, megfelelő indokoltság: társadalmi, környezeti és gazdasági hatások, valamint az érintett régió vagy régiók földrajzi és éghajlati körülményei.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u-HU" altLang="hu-HU" sz="2400" dirty="0" smtClean="0"/>
          </a:p>
        </p:txBody>
      </p:sp>
      <p:sp>
        <p:nvSpPr>
          <p:cNvPr id="4100" name="Dia számának helye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BA846-680C-46BB-A3AF-BB56D605A904}" type="slidenum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 Költségmegtérülési ráta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Díjbevétel támogatások nélkül/ összes költség szolgáltatásonként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A 2013-as díjbevételek az indokolt (különadók nélküli)költségek csupán mintegy 86,3%-ra voltak elegendőek, az ágazat egészére a hiány 38,3 milliárd forintot ér el.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A rezsicsökkentés miatt kiesett díjbevétel a 2013-as bevétel 3,8%-a, így jelentős hatása volt a költségmegtérülésre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Amennyiben az ágazati különadókat (köztük a közműadót is a költségek között számoljuk, akkor a megtérülési ráta a 86,3%-os szintről, 81,6%-ra csökken. </a:t>
            </a:r>
          </a:p>
          <a:p>
            <a:pPr eaLnBrk="1" hangingPunct="1">
              <a:lnSpc>
                <a:spcPct val="90000"/>
              </a:lnSpc>
            </a:pPr>
            <a:endParaRPr lang="hu-HU" sz="24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hu-HU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2391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Költségmegtérülési ráta vátozása</a:t>
            </a:r>
          </a:p>
        </p:txBody>
      </p:sp>
      <p:graphicFrame>
        <p:nvGraphicFramePr>
          <p:cNvPr id="29725" name="Group 29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Ivóvíz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Szennyvíz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Összesen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Keresztfinanszírozás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smtClean="0">
                <a:latin typeface="Arial" charset="0"/>
                <a:cs typeface="Arial" charset="0"/>
              </a:rPr>
              <a:t>Keresztfinanszírozást az EU nem támogatja (sem szolgáltatások között, sem fogyasztói csoportok között)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>
                <a:latin typeface="Arial" charset="0"/>
                <a:cs typeface="Arial" charset="0"/>
              </a:rPr>
              <a:t>Magyarországon a vízdíjakból finanszíroznak több egyéb szolgáltatást:</a:t>
            </a:r>
          </a:p>
          <a:p>
            <a:pPr lvl="1" eaLnBrk="1" hangingPunct="1">
              <a:lnSpc>
                <a:spcPct val="90000"/>
              </a:lnSpc>
            </a:pPr>
            <a:r>
              <a:rPr lang="hu-HU" b="1" smtClean="0">
                <a:latin typeface="Arial" charset="0"/>
                <a:cs typeface="Arial" charset="0"/>
              </a:rPr>
              <a:t>Tüzivíz</a:t>
            </a:r>
          </a:p>
          <a:p>
            <a:pPr lvl="1" eaLnBrk="1" hangingPunct="1">
              <a:lnSpc>
                <a:spcPct val="90000"/>
              </a:lnSpc>
            </a:pPr>
            <a:r>
              <a:rPr lang="hu-HU" b="1" smtClean="0">
                <a:latin typeface="Arial" charset="0"/>
                <a:cs typeface="Arial" charset="0"/>
              </a:rPr>
              <a:t>Csapadékvíz</a:t>
            </a:r>
          </a:p>
          <a:p>
            <a:pPr lvl="1" eaLnBrk="1" hangingPunct="1">
              <a:lnSpc>
                <a:spcPct val="90000"/>
              </a:lnSpc>
            </a:pPr>
            <a:r>
              <a:rPr lang="hu-HU" b="1" smtClean="0">
                <a:latin typeface="Arial" charset="0"/>
                <a:cs typeface="Arial" charset="0"/>
              </a:rPr>
              <a:t>Esetenként árvíz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A  kivételek  indoklása-megfizethetőség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A díjtámogatás jelenlegi rendszere nem érvényesíti a rászorultság elvét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Nem ösztönzi továbbá a költségtakarékosabb, hatékonyabb működést.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Megfizethetőség tekintetében Magyarország sereghajtó az OECD országok között.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Országos szinten egy átlagos háztartás átlagjövedelmének 2,5%-át költötte 2013-ban a víziközmű-szolgáltatásokra.  Az alsó jövedelmi decilisben a jövedelem 8,4%-át érte el a víziközmű-szolgáltatásokra kifizetett összeg. 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Megállapítható, hogy a lakosság fele a nemzetközileg és hazai dokumentumokban is elfogadott jövedelmi korlát (3%) felett fizeti a víziközmű-szolgáltatások díját </a:t>
            </a:r>
            <a:endParaRPr lang="hu-HU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Fenntartható szolgáltatás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Kulcskérdés a pótlás, rekonstrukció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Nem lehet az elmaradt pótlásokat díjakból finanszírozni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 díjban a pótlás fedezetét biztosítani kell, de ez már nem elegendő, hiszen a műszakilag hasznos élettartamukon túl lévő víziközmű rendszerek nem fognak még mintegy 30 évig kitartani, míg a díjbevételekből elegendő forrás gyűlik össze a pótlásukra. 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 díjak már csak a megfizethetőségi problémák miatt sem lehetnek az elmaradt pótlások fő forrásai. 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Az új, vagy a közelmúltban elkészült művek folyamatos pótlását a díjbevételekből kell fedezni (ez összhangban van az EU-s pályázatok követelményrendszerével). Az elmaradt rekonstrukció azonban egy felhalmozódott teher. 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Társadalmilag igazságtalan és megfizethetetlen lenne néhány év alatt hirtelen a jelenlegi fogyasztókra hárítani a sokéves múltbeli mulasztások követelményeit.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Kulcskérdés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Arial" charset="0"/>
              <a:buNone/>
            </a:pPr>
            <a:endParaRPr lang="hu-HU" altLang="zh-CN" smtClean="0">
              <a:latin typeface="Arial" charset="0"/>
              <a:cs typeface="Arial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hu-HU" altLang="zh-CN" smtClean="0">
                <a:latin typeface="Arial" charset="0"/>
                <a:cs typeface="Arial" charset="0"/>
              </a:rPr>
              <a:t>A költségfedező és egyben megfizethető díjszabályozás kialakítása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hu-HU" altLang="zh-CN" smtClean="0">
                <a:latin typeface="Arial" charset="0"/>
                <a:cs typeface="Arial" charset="0"/>
              </a:rPr>
              <a:t>A költségfedezet biztosítása irányába mozduló a Vksztv 74. § 15. pontjában meghatározott Kormányrendelet (a víziközmű-szolgáltatás díjainak szerkezetéről) minél hamarabb történő elfogadása.</a:t>
            </a:r>
            <a:endParaRPr lang="hu-H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1391</Words>
  <Application>Microsoft Office PowerPoint</Application>
  <PresentationFormat>On-screen Show (4:3)</PresentationFormat>
  <Paragraphs>133</Paragraphs>
  <Slides>23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Tervezősablon</vt:lpstr>
      </vt:variant>
      <vt:variant>
        <vt:i4>5</vt:i4>
      </vt:variant>
      <vt:variant>
        <vt:lpstr>Diacímek</vt:lpstr>
      </vt:variant>
      <vt:variant>
        <vt:i4>23</vt:i4>
      </vt:variant>
    </vt:vector>
  </HeadingPairs>
  <TitlesOfParts>
    <vt:vector size="30" baseType="lpstr">
      <vt:lpstr>Arial</vt:lpstr>
      <vt:lpstr>Calibri</vt:lpstr>
      <vt:lpstr>Office-téma</vt:lpstr>
      <vt:lpstr>Office-téma</vt:lpstr>
      <vt:lpstr>Office-téma</vt:lpstr>
      <vt:lpstr>Office-téma</vt:lpstr>
      <vt:lpstr>Office-téma</vt:lpstr>
      <vt:lpstr>A VÍZGYŰJTŐ-GAZDÁLKODÁSI TERVEZÉS TELEPÜLÉSI VÍZGAZDÁLKODÁSSAL KAPCSOLATOS EREDMÉNYEI,  AZ INTÉZKEDÉSEK PROGRAMJA  ORSZÁGOS FÓRUM VÍZÁRPOLITIKA, JAVASOLT GAZDASÁG-SZABÁLYOZÁSI ESZKÖZÖK A TELEPÜLÉSI VÍZGAZDÁLKODÁSBAN  Rákosi Judit ÖKO Zrt</vt:lpstr>
      <vt:lpstr>AZ ELŐADÁS TÉMÁI</vt:lpstr>
      <vt:lpstr>EU EX ANTE FELTÉTEL  A VP ÉS A KEHOP FORRÁSOK FELHASZNÁLÁSÁRA</vt:lpstr>
      <vt:lpstr> Költségmegtérülési ráta</vt:lpstr>
      <vt:lpstr>Költségmegtérülési ráta vátozása</vt:lpstr>
      <vt:lpstr>Keresztfinanszírozás</vt:lpstr>
      <vt:lpstr>A  kivételek  indoklása-megfizethetőség</vt:lpstr>
      <vt:lpstr>Fenntartható szolgáltatás</vt:lpstr>
      <vt:lpstr>Kulcskérdés</vt:lpstr>
      <vt:lpstr>Javaslatok 1.</vt:lpstr>
      <vt:lpstr>Javaslatok 2</vt:lpstr>
      <vt:lpstr>Javaslatok és a VGT jelentés</vt:lpstr>
      <vt:lpstr>Települési csapadékvíz-gazdálkodás</vt:lpstr>
      <vt:lpstr>Jelenleg hagyományos  vízelvezetés, vízkárelhárítás a jellemző</vt:lpstr>
      <vt:lpstr>Az új jogi helyzet kezelése</vt:lpstr>
      <vt:lpstr>VGT szempontjából lényeges elemek</vt:lpstr>
      <vt:lpstr>Nemzetközi példák a csapadék-gazdálkodás, a csapadék helybentartásának ösztönzésére </vt:lpstr>
      <vt:lpstr>Előzetes javaslatok</vt:lpstr>
      <vt:lpstr> Decentralizált szennyvízkezelés</vt:lpstr>
      <vt:lpstr>Az egyedi és decentralizált megoldások kötelező szolgáltatássá minősítése </vt:lpstr>
      <vt:lpstr>A vízvédelmi szempontból korszerű szennyvízkezelésre való ösztönzés </vt:lpstr>
      <vt:lpstr>A csatornázott területeken a rákötés ösztönzése</vt:lpstr>
      <vt:lpstr>KÖSZÖNÖM  A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Rákosi Judit</cp:lastModifiedBy>
  <cp:revision>49</cp:revision>
  <dcterms:created xsi:type="dcterms:W3CDTF">2014-03-03T11:13:53Z</dcterms:created>
  <dcterms:modified xsi:type="dcterms:W3CDTF">2015-11-03T07:37:32Z</dcterms:modified>
</cp:coreProperties>
</file>