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%20ZSOLT\Doksi\OVGT\Eredmenyek\Local%20emissions%20feldolg%2008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Összes országos erodált hordalék emisszió megoszlása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Országos!$A$2:$B$2</c:f>
              <c:strCache>
                <c:ptCount val="2"/>
                <c:pt idx="0">
                  <c:v>Mezőgazdasági hordalék emisszió</c:v>
                </c:pt>
                <c:pt idx="1">
                  <c:v>Természetes hordalék emisszió</c:v>
                </c:pt>
              </c:strCache>
            </c:strRef>
          </c:cat>
          <c:val>
            <c:numRef>
              <c:f>Országos!$A$3:$B$3</c:f>
              <c:numCache>
                <c:formatCode>General</c:formatCode>
                <c:ptCount val="2"/>
                <c:pt idx="0">
                  <c:v>442436.12000000005</c:v>
                </c:pt>
                <c:pt idx="1">
                  <c:v>2179503.722999997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Rába vgy. diffúz</a:t>
            </a:r>
            <a:r>
              <a:rPr lang="hu-HU" baseline="0"/>
              <a:t> foszfor terhelés elérési útvonalankénti megoszlása </a:t>
            </a:r>
            <a:endParaRPr lang="hu-HU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'Rába OK'!$R$2:$X$2</c:f>
              <c:strCache>
                <c:ptCount val="7"/>
                <c:pt idx="0">
                  <c:v>Légköri kiülepedés</c:v>
                </c:pt>
                <c:pt idx="1">
                  <c:v>Felszíni lefolyás</c:v>
                </c:pt>
                <c:pt idx="2">
                  <c:v>Mezőgazdasági erózió</c:v>
                </c:pt>
                <c:pt idx="3">
                  <c:v>Természetes erózió</c:v>
                </c:pt>
                <c:pt idx="4">
                  <c:v>Talaj drén</c:v>
                </c:pt>
                <c:pt idx="5">
                  <c:v>Talajvíz</c:v>
                </c:pt>
                <c:pt idx="6">
                  <c:v>Városi lefolyás</c:v>
                </c:pt>
              </c:strCache>
            </c:strRef>
          </c:cat>
          <c:val>
            <c:numRef>
              <c:f>'Rába OK'!$R$3:$X$3</c:f>
              <c:numCache>
                <c:formatCode>General</c:formatCode>
                <c:ptCount val="7"/>
                <c:pt idx="0">
                  <c:v>0.35399999999999998</c:v>
                </c:pt>
                <c:pt idx="1">
                  <c:v>1.095</c:v>
                </c:pt>
                <c:pt idx="2">
                  <c:v>20.37</c:v>
                </c:pt>
                <c:pt idx="3">
                  <c:v>5.7850000000000001</c:v>
                </c:pt>
                <c:pt idx="4">
                  <c:v>0.123</c:v>
                </c:pt>
                <c:pt idx="5">
                  <c:v>9.5210000000000008</c:v>
                </c:pt>
                <c:pt idx="6">
                  <c:v>7.101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Összes országos nitrogén terhelés megoszlási aránya 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Országos!$N$2:$O$2</c:f>
              <c:strCache>
                <c:ptCount val="2"/>
                <c:pt idx="0">
                  <c:v>Összes diffúz</c:v>
                </c:pt>
                <c:pt idx="1">
                  <c:v>Összes pontszerű</c:v>
                </c:pt>
              </c:strCache>
            </c:strRef>
          </c:cat>
          <c:val>
            <c:numRef>
              <c:f>Országos!$N$3:$O$3</c:f>
              <c:numCache>
                <c:formatCode>General</c:formatCode>
                <c:ptCount val="2"/>
                <c:pt idx="0">
                  <c:v>15018.416000000001</c:v>
                </c:pt>
                <c:pt idx="1">
                  <c:v>10314.269999999993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Összes országos diffúz</a:t>
            </a:r>
            <a:r>
              <a:rPr lang="hu-HU" baseline="0"/>
              <a:t> nitrogén terhelés elérési útvonalankénti megoszlása </a:t>
            </a:r>
            <a:endParaRPr lang="hu-HU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Országos!$G$2:$M$2</c:f>
              <c:strCache>
                <c:ptCount val="7"/>
                <c:pt idx="0">
                  <c:v>Légköri kiülepedés</c:v>
                </c:pt>
                <c:pt idx="1">
                  <c:v>Felszíni lefolyás</c:v>
                </c:pt>
                <c:pt idx="2">
                  <c:v>Mezőgazdasági erózió</c:v>
                </c:pt>
                <c:pt idx="3">
                  <c:v>Természetes erózió</c:v>
                </c:pt>
                <c:pt idx="4">
                  <c:v>Talaj drén</c:v>
                </c:pt>
                <c:pt idx="5">
                  <c:v>Talajvíz</c:v>
                </c:pt>
                <c:pt idx="6">
                  <c:v>Városi lefolyás</c:v>
                </c:pt>
              </c:strCache>
            </c:strRef>
          </c:cat>
          <c:val>
            <c:numRef>
              <c:f>Országos!$G$3:$M$3</c:f>
              <c:numCache>
                <c:formatCode>General</c:formatCode>
                <c:ptCount val="7"/>
                <c:pt idx="0">
                  <c:v>1877.9919999999997</c:v>
                </c:pt>
                <c:pt idx="1">
                  <c:v>885.70299999999952</c:v>
                </c:pt>
                <c:pt idx="2">
                  <c:v>2216.0180000000009</c:v>
                </c:pt>
                <c:pt idx="3">
                  <c:v>544.86599999999964</c:v>
                </c:pt>
                <c:pt idx="4">
                  <c:v>554.62899999999956</c:v>
                </c:pt>
                <c:pt idx="5">
                  <c:v>7063.2780000000039</c:v>
                </c:pt>
                <c:pt idx="6">
                  <c:v>1875.9239999999979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Összes országos foszfor terhelés megoszlási aránya 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Országos!$Y$2:$Z$2</c:f>
              <c:strCache>
                <c:ptCount val="2"/>
                <c:pt idx="0">
                  <c:v>Összes diffúz</c:v>
                </c:pt>
                <c:pt idx="1">
                  <c:v>Összes pontszerű</c:v>
                </c:pt>
              </c:strCache>
            </c:strRef>
          </c:cat>
          <c:val>
            <c:numRef>
              <c:f>Országos!$Y$3:$Z$3</c:f>
              <c:numCache>
                <c:formatCode>General</c:formatCode>
                <c:ptCount val="2"/>
                <c:pt idx="0">
                  <c:v>2278.2850000000021</c:v>
                </c:pt>
                <c:pt idx="1">
                  <c:v>1253.0629999999999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Összes országos diffúz</a:t>
            </a:r>
            <a:r>
              <a:rPr lang="hu-HU" baseline="0"/>
              <a:t> foszfor terhelés elérési útvonalankénti megoszlása </a:t>
            </a:r>
            <a:endParaRPr lang="hu-HU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Országos!$R$2:$X$2</c:f>
              <c:strCache>
                <c:ptCount val="7"/>
                <c:pt idx="0">
                  <c:v>Légköri kiülepedés</c:v>
                </c:pt>
                <c:pt idx="1">
                  <c:v>Felszíni lefolyás</c:v>
                </c:pt>
                <c:pt idx="2">
                  <c:v>Mezőgazdasági erózió</c:v>
                </c:pt>
                <c:pt idx="3">
                  <c:v>Természetes erózió</c:v>
                </c:pt>
                <c:pt idx="4">
                  <c:v>Talaj drén</c:v>
                </c:pt>
                <c:pt idx="5">
                  <c:v>Talajvíz</c:v>
                </c:pt>
                <c:pt idx="6">
                  <c:v>Városi lefolyás</c:v>
                </c:pt>
              </c:strCache>
            </c:strRef>
          </c:cat>
          <c:val>
            <c:numRef>
              <c:f>Országos!$R$3:$X$3</c:f>
              <c:numCache>
                <c:formatCode>General</c:formatCode>
                <c:ptCount val="7"/>
                <c:pt idx="0">
                  <c:v>68.324000000000183</c:v>
                </c:pt>
                <c:pt idx="1">
                  <c:v>43.15700000000006</c:v>
                </c:pt>
                <c:pt idx="2">
                  <c:v>1113.479</c:v>
                </c:pt>
                <c:pt idx="3">
                  <c:v>326.90999999999917</c:v>
                </c:pt>
                <c:pt idx="4">
                  <c:v>3.8619999999999552</c:v>
                </c:pt>
                <c:pt idx="5">
                  <c:v>262.85200000000032</c:v>
                </c:pt>
                <c:pt idx="6">
                  <c:v>459.67400000000009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 sz="1800" b="1" i="0" u="none" strike="noStrike" baseline="0"/>
              <a:t>Rába </a:t>
            </a:r>
            <a:r>
              <a:rPr lang="hu-HU"/>
              <a:t>vízgyűjtőn erodált hordalék megoszlása</a:t>
            </a:r>
          </a:p>
        </c:rich>
      </c:tx>
      <c:layout/>
      <c:overlay val="0"/>
    </c:title>
    <c:autoTitleDeleted val="0"/>
    <c:view3D>
      <c:rotX val="4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'Rába OK'!$A$2:$B$2</c:f>
              <c:strCache>
                <c:ptCount val="2"/>
                <c:pt idx="0">
                  <c:v>Mezőgazdasági hordalék emisszió</c:v>
                </c:pt>
                <c:pt idx="1">
                  <c:v>Természetes hordalék emisszió</c:v>
                </c:pt>
              </c:strCache>
            </c:strRef>
          </c:cat>
          <c:val>
            <c:numRef>
              <c:f>'Rába OK'!$A$3:$B$3</c:f>
              <c:numCache>
                <c:formatCode>General</c:formatCode>
                <c:ptCount val="2"/>
                <c:pt idx="0">
                  <c:v>5809.1040000000003</c:v>
                </c:pt>
                <c:pt idx="1">
                  <c:v>38567.987000000001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 sz="1800" b="1" i="0" u="none" strike="noStrike" baseline="0"/>
              <a:t>Rába vgy. összes </a:t>
            </a:r>
            <a:r>
              <a:rPr lang="hu-HU"/>
              <a:t>nitrogén terhelés megoszlási aránya 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'Rába OK'!$N$2:$O$2</c:f>
              <c:strCache>
                <c:ptCount val="2"/>
                <c:pt idx="0">
                  <c:v>Összes diffúz</c:v>
                </c:pt>
                <c:pt idx="1">
                  <c:v>Összes pontszerű</c:v>
                </c:pt>
              </c:strCache>
            </c:strRef>
          </c:cat>
          <c:val>
            <c:numRef>
              <c:f>'Rába OK'!$N$3:$O$3</c:f>
              <c:numCache>
                <c:formatCode>General</c:formatCode>
                <c:ptCount val="2"/>
                <c:pt idx="0">
                  <c:v>444.476</c:v>
                </c:pt>
                <c:pt idx="1">
                  <c:v>172.96600000000001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 sz="1800" b="1" i="0" u="none" strike="noStrike" baseline="0"/>
              <a:t>Rába </a:t>
            </a:r>
            <a:r>
              <a:rPr lang="hu-HU"/>
              <a:t>vgy. diffúz</a:t>
            </a:r>
            <a:r>
              <a:rPr lang="hu-HU" baseline="0"/>
              <a:t> nitrogén terhelés elérési útvonalankénti megoszlása </a:t>
            </a:r>
            <a:endParaRPr lang="hu-HU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'Rába OK'!$G$2:$M$2</c:f>
              <c:strCache>
                <c:ptCount val="7"/>
                <c:pt idx="0">
                  <c:v>Légköri kiülepedés</c:v>
                </c:pt>
                <c:pt idx="1">
                  <c:v>Felszíni lefolyás</c:v>
                </c:pt>
                <c:pt idx="2">
                  <c:v>Mezőgazdasági erózió</c:v>
                </c:pt>
                <c:pt idx="3">
                  <c:v>Természetes erózió</c:v>
                </c:pt>
                <c:pt idx="4">
                  <c:v>Talaj drén</c:v>
                </c:pt>
                <c:pt idx="5">
                  <c:v>Talajvíz</c:v>
                </c:pt>
                <c:pt idx="6">
                  <c:v>Városi lefolyás</c:v>
                </c:pt>
              </c:strCache>
            </c:strRef>
          </c:cat>
          <c:val>
            <c:numRef>
              <c:f>'Rába OK'!$G$3:$M$3</c:f>
              <c:numCache>
                <c:formatCode>General</c:formatCode>
                <c:ptCount val="7"/>
                <c:pt idx="0">
                  <c:v>10.545999999999999</c:v>
                </c:pt>
                <c:pt idx="1">
                  <c:v>44.237000000000002</c:v>
                </c:pt>
                <c:pt idx="2">
                  <c:v>28.268999999999998</c:v>
                </c:pt>
                <c:pt idx="3">
                  <c:v>9.6419999999999995</c:v>
                </c:pt>
                <c:pt idx="4">
                  <c:v>22.739000000000001</c:v>
                </c:pt>
                <c:pt idx="5">
                  <c:v>297.37299999999999</c:v>
                </c:pt>
                <c:pt idx="6">
                  <c:v>31.669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Rába vgy. összes foszfor terhelés megoszlási aránya 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'Rába OK'!$Y$2:$Z$2</c:f>
              <c:strCache>
                <c:ptCount val="2"/>
                <c:pt idx="0">
                  <c:v>Összes diffúz</c:v>
                </c:pt>
                <c:pt idx="1">
                  <c:v>Összes pontszerű</c:v>
                </c:pt>
              </c:strCache>
            </c:strRef>
          </c:cat>
          <c:val>
            <c:numRef>
              <c:f>'Rába OK'!$Y$3:$Z$3</c:f>
              <c:numCache>
                <c:formatCode>General</c:formatCode>
                <c:ptCount val="2"/>
                <c:pt idx="0">
                  <c:v>44.347999999999999</c:v>
                </c:pt>
                <c:pt idx="1">
                  <c:v>10.278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2015.08.17.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2015.08.17.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2015.08.17.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2015.08.17.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2015.08.17.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2015.08.17.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2015.08.17.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2015.08.17.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2015.08.17.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16824" cy="3528392"/>
          </a:xfrm>
        </p:spPr>
        <p:txBody>
          <a:bodyPr/>
          <a:lstStyle/>
          <a:p>
            <a:r>
              <a:rPr lang="hu-HU" sz="2000" dirty="0"/>
              <a:t>Felszíni vízminőséggel és a </a:t>
            </a:r>
            <a:r>
              <a:rPr lang="hu-HU" sz="2000" dirty="0" err="1"/>
              <a:t>hidromorfológiai</a:t>
            </a:r>
            <a:r>
              <a:rPr lang="hu-HU" sz="2000" dirty="0"/>
              <a:t> állapotjavítással  kapcsolatos intézkedések tervezése a </a:t>
            </a:r>
            <a:r>
              <a:rPr lang="hu-HU" sz="2000" dirty="0" err="1" smtClean="0"/>
              <a:t>VGT-ben</a:t>
            </a:r>
            <a:r>
              <a:rPr lang="hu-HU" sz="2000" dirty="0" smtClean="0"/>
              <a:t> </a:t>
            </a:r>
            <a:br>
              <a:rPr lang="hu-HU" sz="2000" dirty="0" smtClean="0"/>
            </a:b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>VÍZMINŐSÉGI MODELL ALKALMAZÁSA  PONTSZERŰ ÉS DIFFÚZ TERHELÉSEK SZABÁLYOZÁSÁNAK VÍZTEST SZINTŰ TERVEZÉSÉRE - Rába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>Jolánkai Zsolt, </a:t>
            </a:r>
            <a:r>
              <a:rPr lang="hu-HU" sz="1600" dirty="0" err="1" smtClean="0"/>
              <a:t>Muzelák</a:t>
            </a:r>
            <a:r>
              <a:rPr lang="hu-HU" sz="1600" dirty="0" smtClean="0"/>
              <a:t> Bálint</a:t>
            </a:r>
            <a:br>
              <a:rPr lang="hu-HU" sz="1600" dirty="0" smtClean="0"/>
            </a:br>
            <a:r>
              <a:rPr lang="hu-HU" sz="1600" dirty="0" smtClean="0"/>
              <a:t>BME VKKT, </a:t>
            </a:r>
            <a:br>
              <a:rPr lang="hu-HU" sz="1600" dirty="0" smtClean="0"/>
            </a:br>
            <a:r>
              <a:rPr lang="hu-HU" sz="1600" dirty="0" smtClean="0"/>
              <a:t>2015.07.10, Budapest, BME</a:t>
            </a:r>
            <a:endParaRPr lang="hu-HU" sz="1600" dirty="0"/>
          </a:p>
        </p:txBody>
      </p:sp>
      <p:pic>
        <p:nvPicPr>
          <p:cNvPr id="3" name="Picture 10" descr="ovf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521" y="5371777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74" y="5415444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spcBef>
                <a:spcPct val="0"/>
              </a:spcBef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</a:t>
            </a:r>
            <a:r>
              <a:rPr lang="hu-HU" sz="24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foszfor terhelés:</a:t>
            </a:r>
          </a:p>
          <a:p>
            <a:r>
              <a:rPr lang="hu-HU" dirty="0" smtClean="0"/>
              <a:t>54 t/év</a:t>
            </a:r>
          </a:p>
          <a:p>
            <a:endParaRPr lang="hu-HU" dirty="0" smtClean="0"/>
          </a:p>
          <a:p>
            <a:r>
              <a:rPr lang="hu-HU" dirty="0" smtClean="0"/>
              <a:t>Ebből diffúz eredetű:</a:t>
            </a:r>
          </a:p>
          <a:p>
            <a:r>
              <a:rPr lang="hu-HU" dirty="0" smtClean="0"/>
              <a:t>44 t/év</a:t>
            </a:r>
          </a:p>
          <a:p>
            <a:endParaRPr lang="hu-HU" dirty="0" smtClean="0"/>
          </a:p>
          <a:p>
            <a:r>
              <a:rPr lang="hu-HU" dirty="0" smtClean="0"/>
              <a:t>Pontszerű:</a:t>
            </a:r>
          </a:p>
          <a:p>
            <a:r>
              <a:rPr lang="hu-HU" dirty="0" smtClean="0"/>
              <a:t>10 t/év</a:t>
            </a:r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555776" y="2060848"/>
          <a:ext cx="6248400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spcBef>
                <a:spcPct val="0"/>
              </a:spcBef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</a:t>
            </a:r>
            <a:r>
              <a:rPr lang="hu-HU" sz="24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diffúz foszfor terhelés:</a:t>
            </a:r>
          </a:p>
          <a:p>
            <a:r>
              <a:rPr lang="hu-HU" dirty="0" smtClean="0"/>
              <a:t>44 t/év</a:t>
            </a:r>
          </a:p>
          <a:p>
            <a:endParaRPr lang="hu-HU" dirty="0" smtClean="0"/>
          </a:p>
          <a:p>
            <a:r>
              <a:rPr lang="hu-HU" dirty="0" smtClean="0"/>
              <a:t>Az egyes útvonalak terhelése e t/év</a:t>
            </a:r>
          </a:p>
          <a:p>
            <a:endParaRPr lang="hu-HU" dirty="0" smtClean="0"/>
          </a:p>
          <a:p>
            <a:endParaRPr lang="en-US" dirty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600389" y="2636912"/>
          <a:ext cx="2386608" cy="1493520"/>
        </p:xfrm>
        <a:graphic>
          <a:graphicData uri="http://schemas.openxmlformats.org/drawingml/2006/table">
            <a:tbl>
              <a:tblPr/>
              <a:tblGrid>
                <a:gridCol w="1974326"/>
                <a:gridCol w="41228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Légköri kiülepedés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Felszíni lefolyás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1.1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Mezőgazdasági erózió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20.4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Természetes erózió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5.8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Talaj </a:t>
                      </a:r>
                      <a:r>
                        <a:rPr lang="hu-H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drén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0.1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Talajvíz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9.5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Városi lefolyás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7.1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876550" y="2194198"/>
          <a:ext cx="6238875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0" descr="ovf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521" y="5371777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74" y="5415444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erodált hordalék:</a:t>
            </a:r>
          </a:p>
          <a:p>
            <a:r>
              <a:rPr lang="hu-HU" dirty="0" smtClean="0"/>
              <a:t>2.62 millió tonna/év</a:t>
            </a:r>
          </a:p>
          <a:p>
            <a:r>
              <a:rPr lang="hu-HU" dirty="0" smtClean="0"/>
              <a:t>Ebből természetes eredetű:</a:t>
            </a:r>
          </a:p>
          <a:p>
            <a:r>
              <a:rPr lang="hu-HU" dirty="0" smtClean="0"/>
              <a:t>2.18 m t/év</a:t>
            </a:r>
          </a:p>
          <a:p>
            <a:r>
              <a:rPr lang="hu-HU" dirty="0" smtClean="0"/>
              <a:t>Mezőgazdasági eredetű:</a:t>
            </a:r>
          </a:p>
          <a:p>
            <a:r>
              <a:rPr lang="hu-HU" dirty="0" smtClean="0"/>
              <a:t>0.44 m t/év</a:t>
            </a:r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3275856" y="1988840"/>
          <a:ext cx="5172075" cy="3619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spcBef>
                <a:spcPct val="0"/>
              </a:spcBef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</a:t>
            </a:r>
            <a:r>
              <a:rPr lang="hu-HU" sz="24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nitrogén terhelés:</a:t>
            </a:r>
          </a:p>
          <a:p>
            <a:r>
              <a:rPr lang="hu-HU" dirty="0" smtClean="0"/>
              <a:t>25.3 e t/év</a:t>
            </a:r>
          </a:p>
          <a:p>
            <a:r>
              <a:rPr lang="hu-HU" dirty="0" smtClean="0"/>
              <a:t>Ebből diffúz eredetű:</a:t>
            </a:r>
          </a:p>
          <a:p>
            <a:r>
              <a:rPr lang="hu-HU" dirty="0" smtClean="0"/>
              <a:t>15 e t/év</a:t>
            </a:r>
          </a:p>
          <a:p>
            <a:r>
              <a:rPr lang="hu-HU" dirty="0" smtClean="0"/>
              <a:t>Pontszerű:</a:t>
            </a:r>
          </a:p>
          <a:p>
            <a:r>
              <a:rPr lang="hu-HU" dirty="0" smtClean="0"/>
              <a:t>10.3 e t/év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2627785" y="2146573"/>
          <a:ext cx="6276975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spcBef>
                <a:spcPct val="0"/>
              </a:spcBef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</a:t>
            </a:r>
            <a:r>
              <a:rPr lang="hu-HU" sz="24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diffúz nitrogén terhelés:</a:t>
            </a:r>
          </a:p>
          <a:p>
            <a:r>
              <a:rPr lang="hu-HU" dirty="0" smtClean="0"/>
              <a:t>15 e t/év</a:t>
            </a:r>
          </a:p>
          <a:p>
            <a:endParaRPr lang="hu-HU" dirty="0" smtClean="0"/>
          </a:p>
          <a:p>
            <a:r>
              <a:rPr lang="hu-HU" dirty="0" smtClean="0"/>
              <a:t>Az egyes útvonalak terhelése e t/év</a:t>
            </a:r>
          </a:p>
          <a:p>
            <a:endParaRPr lang="hu-HU" dirty="0" smtClean="0"/>
          </a:p>
          <a:p>
            <a:endParaRPr lang="en-US" dirty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600389" y="2636912"/>
          <a:ext cx="2276161" cy="1493520"/>
        </p:xfrm>
        <a:graphic>
          <a:graphicData uri="http://schemas.openxmlformats.org/drawingml/2006/table">
            <a:tbl>
              <a:tblPr/>
              <a:tblGrid>
                <a:gridCol w="1883379"/>
                <a:gridCol w="39278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Légköri kiülepedés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Felszíni lefolyás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Mezőgazdasági erózió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2.2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Természetes erózió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Talaj </a:t>
                      </a:r>
                      <a:r>
                        <a:rPr lang="hu-H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drén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Talajvíz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Városi lefolyás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876550" y="2382838"/>
          <a:ext cx="6267450" cy="374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spcBef>
                <a:spcPct val="0"/>
              </a:spcBef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</a:t>
            </a:r>
            <a:r>
              <a:rPr lang="hu-HU" sz="24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foszfor terhelés:</a:t>
            </a:r>
          </a:p>
          <a:p>
            <a:r>
              <a:rPr lang="hu-HU" dirty="0" smtClean="0"/>
              <a:t>3530 t/év</a:t>
            </a:r>
          </a:p>
          <a:p>
            <a:endParaRPr lang="hu-HU" dirty="0" smtClean="0"/>
          </a:p>
          <a:p>
            <a:r>
              <a:rPr lang="hu-HU" dirty="0" smtClean="0"/>
              <a:t>Ebből diffúz eredetű:</a:t>
            </a:r>
          </a:p>
          <a:p>
            <a:r>
              <a:rPr lang="hu-HU" dirty="0" smtClean="0"/>
              <a:t>2278 t/év</a:t>
            </a:r>
          </a:p>
          <a:p>
            <a:endParaRPr lang="hu-HU" dirty="0" smtClean="0"/>
          </a:p>
          <a:p>
            <a:r>
              <a:rPr lang="hu-HU" dirty="0" smtClean="0"/>
              <a:t>Pontszerű:</a:t>
            </a:r>
          </a:p>
          <a:p>
            <a:r>
              <a:rPr lang="hu-HU" dirty="0" smtClean="0"/>
              <a:t>1253 t/év</a:t>
            </a:r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483768" y="1772816"/>
          <a:ext cx="6248400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spcBef>
                <a:spcPct val="0"/>
              </a:spcBef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</a:t>
            </a:r>
            <a:r>
              <a:rPr lang="hu-HU" sz="24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diffúz foszfor terhelés:</a:t>
            </a:r>
          </a:p>
          <a:p>
            <a:r>
              <a:rPr lang="hu-HU" dirty="0" smtClean="0"/>
              <a:t>3225 t/év</a:t>
            </a:r>
          </a:p>
          <a:p>
            <a:endParaRPr lang="hu-HU" dirty="0" smtClean="0"/>
          </a:p>
          <a:p>
            <a:r>
              <a:rPr lang="hu-HU" dirty="0" smtClean="0"/>
              <a:t>Az egyes útvonalak terhelése e t/év</a:t>
            </a:r>
          </a:p>
          <a:p>
            <a:endParaRPr lang="hu-HU" dirty="0" smtClean="0"/>
          </a:p>
          <a:p>
            <a:endParaRPr lang="en-US" dirty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600389" y="2636912"/>
          <a:ext cx="2386608" cy="1493520"/>
        </p:xfrm>
        <a:graphic>
          <a:graphicData uri="http://schemas.openxmlformats.org/drawingml/2006/table">
            <a:tbl>
              <a:tblPr/>
              <a:tblGrid>
                <a:gridCol w="1974326"/>
                <a:gridCol w="41228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Légköri kiülepedés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68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Felszíni lefolyás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43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Mezőgazdasági erózió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1113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Természetes erózió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327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Talaj </a:t>
                      </a:r>
                      <a:r>
                        <a:rPr lang="hu-H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drén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Talajvíz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263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Városi lefolyás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460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876550" y="2258769"/>
          <a:ext cx="6238875" cy="374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erodált hordalék:</a:t>
            </a:r>
          </a:p>
          <a:p>
            <a:r>
              <a:rPr lang="hu-HU" dirty="0" smtClean="0"/>
              <a:t>44377 tonna/év</a:t>
            </a:r>
          </a:p>
          <a:p>
            <a:r>
              <a:rPr lang="hu-HU" dirty="0" smtClean="0"/>
              <a:t>Ebből természetes eredetű:</a:t>
            </a:r>
          </a:p>
          <a:p>
            <a:r>
              <a:rPr lang="hu-HU" dirty="0" smtClean="0"/>
              <a:t>38568 t/év</a:t>
            </a:r>
          </a:p>
          <a:p>
            <a:r>
              <a:rPr lang="hu-HU" dirty="0" smtClean="0"/>
              <a:t>Mezőgazdasági eredetű:</a:t>
            </a:r>
          </a:p>
          <a:p>
            <a:r>
              <a:rPr lang="hu-HU" dirty="0" smtClean="0"/>
              <a:t>5809 t/év</a:t>
            </a:r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771799" y="1988840"/>
          <a:ext cx="6201817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spcBef>
                <a:spcPct val="0"/>
              </a:spcBef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</a:t>
            </a:r>
            <a:r>
              <a:rPr lang="hu-HU" sz="24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nitrogén terhelés:</a:t>
            </a:r>
          </a:p>
          <a:p>
            <a:r>
              <a:rPr lang="hu-HU" dirty="0" smtClean="0"/>
              <a:t>617 t/év</a:t>
            </a:r>
          </a:p>
          <a:p>
            <a:r>
              <a:rPr lang="hu-HU" dirty="0" smtClean="0"/>
              <a:t>Ebből diffúz eredetű:</a:t>
            </a:r>
          </a:p>
          <a:p>
            <a:r>
              <a:rPr lang="hu-HU" dirty="0" smtClean="0"/>
              <a:t>444  t/év</a:t>
            </a:r>
          </a:p>
          <a:p>
            <a:r>
              <a:rPr lang="hu-HU" dirty="0" smtClean="0"/>
              <a:t>Pontszerű:</a:t>
            </a:r>
          </a:p>
          <a:p>
            <a:r>
              <a:rPr lang="hu-HU" dirty="0" smtClean="0"/>
              <a:t>173 t/év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2627785" y="1988840"/>
          <a:ext cx="6276975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00389" y="1970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spcBef>
                <a:spcPct val="0"/>
              </a:spcBef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MONERIS </a:t>
            </a:r>
            <a:r>
              <a:rPr lang="hu-HU" sz="24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EREDMÉNYEI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hu-HU" dirty="0" smtClean="0"/>
              <a:t>Összes diffúz nitrogén terhelés:</a:t>
            </a:r>
          </a:p>
          <a:p>
            <a:r>
              <a:rPr lang="hu-HU" dirty="0" smtClean="0"/>
              <a:t>444 e t/év</a:t>
            </a:r>
          </a:p>
          <a:p>
            <a:endParaRPr lang="hu-HU" dirty="0" smtClean="0"/>
          </a:p>
          <a:p>
            <a:r>
              <a:rPr lang="hu-HU" dirty="0" smtClean="0"/>
              <a:t>Az egyes útvonalak terhelése  t/év</a:t>
            </a:r>
          </a:p>
          <a:p>
            <a:endParaRPr lang="hu-HU" dirty="0" smtClean="0"/>
          </a:p>
          <a:p>
            <a:endParaRPr lang="en-US" dirty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600389" y="2708920"/>
          <a:ext cx="2276161" cy="1493520"/>
        </p:xfrm>
        <a:graphic>
          <a:graphicData uri="http://schemas.openxmlformats.org/drawingml/2006/table">
            <a:tbl>
              <a:tblPr/>
              <a:tblGrid>
                <a:gridCol w="1883379"/>
                <a:gridCol w="392782"/>
              </a:tblGrid>
              <a:tr h="141352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Légköri kiülepedés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Felszíni lefolyás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Mezőgazdasági erózió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Természetes erózió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Talaj </a:t>
                      </a:r>
                      <a:r>
                        <a:rPr lang="hu-H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drén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Talajvíz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297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Városi lefolyás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876550" y="2194198"/>
          <a:ext cx="6267450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2122</TotalTime>
  <Words>344</Words>
  <Application>Microsoft Office PowerPoint</Application>
  <PresentationFormat>Diavetítés a képernyőre (4:3 oldalarány)</PresentationFormat>
  <Paragraphs>136</Paragraphs>
  <Slides>12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Office-téma</vt:lpstr>
      <vt:lpstr>Felszíni vízminőséggel és a hidromorfológiai állapotjavítással  kapcsolatos intézkedések tervezése a VGT-ben    VÍZMINŐSÉGI MODELL ALKALMAZÁSA  PONTSZERŰ ÉS DIFFÚZ TERHELÉSEK SZABÁLYOZÁSÁNAK VÍZTEST SZINTŰ TERVEZÉSÉRE - Rába    Jolánkai Zsolt, Muzelák Bálint BME VKKT,  2015.07.10, Budapest, BME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Szilágyi Ferenc</cp:lastModifiedBy>
  <cp:revision>132</cp:revision>
  <dcterms:created xsi:type="dcterms:W3CDTF">2014-03-03T11:13:53Z</dcterms:created>
  <dcterms:modified xsi:type="dcterms:W3CDTF">2015-08-17T14:41:56Z</dcterms:modified>
</cp:coreProperties>
</file>