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7" r:id="rId6"/>
    <p:sldId id="259" r:id="rId7"/>
    <p:sldId id="268" r:id="rId8"/>
    <p:sldId id="260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6FF99"/>
    <a:srgbClr val="008080"/>
    <a:srgbClr val="00009E"/>
    <a:srgbClr val="003399"/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>
        <p:scale>
          <a:sx n="65" d="100"/>
          <a:sy n="65" d="100"/>
        </p:scale>
        <p:origin x="-978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2015.06.17.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2015.06.17.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2015.06.17.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2015.06.17.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2015.06.17.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2015.06.17.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2015.06.17.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2015.06.17.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2015.06.17.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632848" cy="3888432"/>
          </a:xfrm>
        </p:spPr>
        <p:txBody>
          <a:bodyPr/>
          <a:lstStyle/>
          <a:p>
            <a:r>
              <a:rPr lang="hu-HU" sz="2800" dirty="0" err="1" smtClean="0"/>
              <a:t>VíZGYŰJTŐ-GAZDÁLKODÁSI</a:t>
            </a:r>
            <a:r>
              <a:rPr lang="hu-HU" sz="2800" dirty="0" smtClean="0"/>
              <a:t> ÉS</a:t>
            </a:r>
            <a:br>
              <a:rPr lang="hu-HU" sz="2800" dirty="0" smtClean="0"/>
            </a:br>
            <a:r>
              <a:rPr lang="hu-HU" sz="2800" dirty="0" smtClean="0"/>
              <a:t>ÁRVÍZKOCKÁZAT-KEZELÉSI </a:t>
            </a:r>
            <a:br>
              <a:rPr lang="hu-HU" sz="2800" dirty="0" smtClean="0"/>
            </a:br>
            <a:r>
              <a:rPr lang="hu-HU" sz="2800" dirty="0" smtClean="0"/>
              <a:t>TERVEK </a:t>
            </a:r>
            <a:r>
              <a:rPr lang="hu-HU" sz="2800" dirty="0" smtClean="0"/>
              <a:t>összehangolása </a:t>
            </a: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/>
            </a:r>
            <a:br>
              <a:rPr lang="hu-HU" sz="2800" dirty="0" smtClean="0"/>
            </a:br>
            <a:r>
              <a:rPr lang="hu-HU" sz="2800" dirty="0" smtClean="0"/>
              <a:t>ORSZÁGOS </a:t>
            </a:r>
            <a:r>
              <a:rPr lang="hu-HU" sz="2800" dirty="0"/>
              <a:t>FÓRUM</a:t>
            </a:r>
            <a:br>
              <a:rPr lang="hu-HU" sz="2800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 smtClean="0"/>
              <a:t>A VGT2 és AZ ÁKKT1 ÖSSZEHANGOLÁSA</a:t>
            </a:r>
            <a:br>
              <a:rPr lang="hu-HU" sz="2800" dirty="0" smtClean="0"/>
            </a:br>
            <a:r>
              <a:rPr lang="hu-HU" sz="2000" i="1" dirty="0" err="1" smtClean="0"/>
              <a:t>Simonffy</a:t>
            </a:r>
            <a:r>
              <a:rPr lang="hu-HU" sz="2000" i="1" dirty="0" smtClean="0"/>
              <a:t> Zoltán </a:t>
            </a:r>
            <a:endParaRPr lang="hu-HU" sz="2000" i="1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270361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 descr="ovf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229200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8533" y="116632"/>
            <a:ext cx="8228467" cy="936104"/>
          </a:xfrm>
        </p:spPr>
        <p:txBody>
          <a:bodyPr>
            <a:normAutofit/>
          </a:bodyPr>
          <a:lstStyle/>
          <a:p>
            <a:r>
              <a:rPr lang="hu-HU" cap="none" dirty="0" smtClean="0"/>
              <a:t>területfejlesztés, árvíz, belvíz, aszály, VGT </a:t>
            </a:r>
            <a:br>
              <a:rPr lang="hu-HU" cap="none" dirty="0" smtClean="0"/>
            </a:br>
            <a:r>
              <a:rPr lang="hu-HU" dirty="0" smtClean="0"/>
              <a:t>INTEGRÁCIÓ</a:t>
            </a:r>
            <a:endParaRPr lang="hu-HU" dirty="0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39552" y="1989138"/>
            <a:ext cx="1008261" cy="3384549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 sz="2400" dirty="0"/>
              <a:t>Te-</a:t>
            </a:r>
          </a:p>
          <a:p>
            <a:pPr algn="ctr"/>
            <a:r>
              <a:rPr lang="hu-HU" sz="2400" dirty="0" err="1"/>
              <a:t>rü-</a:t>
            </a:r>
            <a:endParaRPr lang="hu-HU" sz="2400" dirty="0"/>
          </a:p>
          <a:p>
            <a:pPr algn="ctr"/>
            <a:r>
              <a:rPr lang="hu-HU" sz="2400" dirty="0" err="1"/>
              <a:t>let-</a:t>
            </a:r>
            <a:endParaRPr lang="hu-HU" sz="2400" dirty="0"/>
          </a:p>
          <a:p>
            <a:pPr algn="ctr"/>
            <a:r>
              <a:rPr lang="hu-HU" sz="2400" dirty="0"/>
              <a:t>fej-</a:t>
            </a:r>
          </a:p>
          <a:p>
            <a:pPr algn="ctr"/>
            <a:r>
              <a:rPr lang="hu-HU" sz="2400" dirty="0"/>
              <a:t>lesz-</a:t>
            </a:r>
          </a:p>
          <a:p>
            <a:pPr algn="ctr"/>
            <a:r>
              <a:rPr lang="hu-HU" sz="2400" dirty="0" err="1"/>
              <a:t>tés</a:t>
            </a:r>
            <a:endParaRPr lang="hu-HU" sz="2400" dirty="0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 rot="-1832824">
            <a:off x="1733070" y="2894419"/>
            <a:ext cx="598780" cy="319590"/>
          </a:xfrm>
          <a:prstGeom prst="leftRightArrow">
            <a:avLst>
              <a:gd name="adj1" fmla="val 50000"/>
              <a:gd name="adj2" fmla="val 48018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2483768" y="1233617"/>
            <a:ext cx="1202407" cy="228501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u-HU" dirty="0"/>
              <a:t>Árvízi </a:t>
            </a:r>
          </a:p>
          <a:p>
            <a:pPr algn="ctr">
              <a:defRPr/>
            </a:pPr>
            <a:r>
              <a:rPr lang="hu-HU" dirty="0"/>
              <a:t>és belvízi </a:t>
            </a:r>
          </a:p>
          <a:p>
            <a:pPr algn="ctr">
              <a:defRPr/>
            </a:pPr>
            <a:r>
              <a:rPr lang="hu-HU" dirty="0"/>
              <a:t>kockázat</a:t>
            </a:r>
          </a:p>
          <a:p>
            <a:pPr algn="ctr">
              <a:defRPr/>
            </a:pPr>
            <a:r>
              <a:rPr lang="hu-HU" dirty="0"/>
              <a:t>kezelési </a:t>
            </a:r>
          </a:p>
          <a:p>
            <a:pPr algn="ctr">
              <a:defRPr/>
            </a:pPr>
            <a:r>
              <a:rPr lang="hu-HU" dirty="0"/>
              <a:t>tervek </a:t>
            </a:r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2483768" y="4533658"/>
            <a:ext cx="1202407" cy="2135430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Aszály és </a:t>
            </a:r>
          </a:p>
          <a:p>
            <a:pPr algn="ctr"/>
            <a:r>
              <a:rPr lang="hu-HU" dirty="0"/>
              <a:t>vízhiány </a:t>
            </a:r>
          </a:p>
          <a:p>
            <a:pPr algn="ctr"/>
            <a:r>
              <a:rPr lang="hu-HU" dirty="0"/>
              <a:t>kockázat </a:t>
            </a:r>
          </a:p>
          <a:p>
            <a:pPr algn="ctr"/>
            <a:r>
              <a:rPr lang="hu-HU" dirty="0"/>
              <a:t>kezelési</a:t>
            </a:r>
          </a:p>
          <a:p>
            <a:pPr algn="ctr"/>
            <a:r>
              <a:rPr lang="hu-HU" dirty="0"/>
              <a:t>tervek </a:t>
            </a:r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 rot="2157599">
            <a:off x="1703839" y="4407708"/>
            <a:ext cx="598780" cy="319590"/>
          </a:xfrm>
          <a:prstGeom prst="leftRightArrow">
            <a:avLst>
              <a:gd name="adj1" fmla="val 50000"/>
              <a:gd name="adj2" fmla="val 48018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 rot="5400000">
            <a:off x="2773031" y="3910098"/>
            <a:ext cx="480087" cy="248302"/>
          </a:xfrm>
          <a:prstGeom prst="leftRightArrow">
            <a:avLst>
              <a:gd name="adj1" fmla="val 50000"/>
              <a:gd name="adj2" fmla="val 3017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 rot="2281026">
            <a:off x="6543633" y="2812452"/>
            <a:ext cx="675688" cy="254826"/>
          </a:xfrm>
          <a:prstGeom prst="leftArrow">
            <a:avLst>
              <a:gd name="adj1" fmla="val 50000"/>
              <a:gd name="adj2" fmla="val 84945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 rot="10800000">
            <a:off x="4224924" y="5693714"/>
            <a:ext cx="675688" cy="256235"/>
          </a:xfrm>
          <a:prstGeom prst="rightArrow">
            <a:avLst>
              <a:gd name="adj1" fmla="val 50000"/>
              <a:gd name="adj2" fmla="val 84478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3655232" y="3288231"/>
            <a:ext cx="2284919" cy="11488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6869282" y="3518629"/>
            <a:ext cx="1987381" cy="70253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u-HU" dirty="0">
                <a:ea typeface="Times New Roman" pitchFamily="18" charset="0"/>
                <a:cs typeface="Tahoma" pitchFamily="34" charset="0"/>
              </a:rPr>
              <a:t>Víz </a:t>
            </a:r>
          </a:p>
          <a:p>
            <a:pPr algn="ctr"/>
            <a:r>
              <a:rPr lang="hu-HU" dirty="0">
                <a:ea typeface="Times New Roman" pitchFamily="18" charset="0"/>
                <a:cs typeface="Tahoma" pitchFamily="34" charset="0"/>
              </a:rPr>
              <a:t>Keretirányelv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5741620" y="1502504"/>
            <a:ext cx="2255326" cy="702534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u-HU" dirty="0">
                <a:ea typeface="Times New Roman" pitchFamily="18" charset="0"/>
                <a:cs typeface="Tahoma" pitchFamily="34" charset="0"/>
              </a:rPr>
              <a:t>Árvíz </a:t>
            </a:r>
          </a:p>
          <a:p>
            <a:pPr algn="ctr">
              <a:defRPr/>
            </a:pPr>
            <a:r>
              <a:rPr lang="hu-HU" dirty="0">
                <a:ea typeface="Times New Roman" pitchFamily="18" charset="0"/>
                <a:cs typeface="Tahoma" pitchFamily="34" charset="0"/>
              </a:rPr>
              <a:t>Irányelv</a:t>
            </a:r>
          </a:p>
        </p:txBody>
      </p:sp>
      <p:sp>
        <p:nvSpPr>
          <p:cNvPr id="16" name="Szövegdoboz 22"/>
          <p:cNvSpPr txBox="1">
            <a:spLocks noChangeArrowheads="1"/>
          </p:cNvSpPr>
          <p:nvPr/>
        </p:nvSpPr>
        <p:spPr bwMode="auto">
          <a:xfrm>
            <a:off x="3620793" y="3348890"/>
            <a:ext cx="24736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dirty="0">
                <a:ea typeface="Times New Roman" pitchFamily="18" charset="0"/>
                <a:cs typeface="Tahoma" pitchFamily="34" charset="0"/>
              </a:rPr>
              <a:t>Vízgyűjtő-</a:t>
            </a:r>
          </a:p>
          <a:p>
            <a:pPr algn="ctr" eaLnBrk="0" hangingPunct="0"/>
            <a:r>
              <a:rPr lang="hu-HU" dirty="0">
                <a:ea typeface="Times New Roman" pitchFamily="18" charset="0"/>
                <a:cs typeface="Tahoma" pitchFamily="34" charset="0"/>
              </a:rPr>
              <a:t>gazdálkodási</a:t>
            </a:r>
          </a:p>
          <a:p>
            <a:pPr algn="ctr" eaLnBrk="0" hangingPunct="0"/>
            <a:r>
              <a:rPr lang="hu-HU" dirty="0">
                <a:ea typeface="Times New Roman" pitchFamily="18" charset="0"/>
                <a:cs typeface="Tahoma" pitchFamily="34" charset="0"/>
              </a:rPr>
              <a:t>Tervek </a:t>
            </a:r>
            <a:r>
              <a:rPr lang="hu-HU" dirty="0" smtClean="0">
                <a:ea typeface="Times New Roman" pitchFamily="18" charset="0"/>
                <a:cs typeface="Tahoma" pitchFamily="34" charset="0"/>
              </a:rPr>
              <a:t>(</a:t>
            </a:r>
            <a:r>
              <a:rPr lang="hu-HU" dirty="0">
                <a:ea typeface="Times New Roman" pitchFamily="18" charset="0"/>
                <a:cs typeface="Tahoma" pitchFamily="34" charset="0"/>
              </a:rPr>
              <a:t>VGT)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5741619" y="5463316"/>
            <a:ext cx="2255327" cy="702533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u-HU" dirty="0">
                <a:ea typeface="Times New Roman" pitchFamily="18" charset="0"/>
                <a:cs typeface="Tahoma" pitchFamily="34" charset="0"/>
              </a:rPr>
              <a:t>Aszály </a:t>
            </a:r>
            <a:r>
              <a:rPr lang="hu-HU" dirty="0" smtClean="0">
                <a:ea typeface="Times New Roman" pitchFamily="18" charset="0"/>
                <a:cs typeface="Tahoma" pitchFamily="34" charset="0"/>
              </a:rPr>
              <a:t>és Vízhián</a:t>
            </a:r>
            <a:r>
              <a:rPr lang="hu-HU" dirty="0" smtClean="0">
                <a:ea typeface="Times New Roman" pitchFamily="18" charset="0"/>
                <a:cs typeface="Tahoma" pitchFamily="34" charset="0"/>
              </a:rPr>
              <a:t>y Közlemény </a:t>
            </a:r>
            <a:endParaRPr lang="hu-HU" dirty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18" name="AutoShape 13"/>
          <p:cNvSpPr>
            <a:spLocks noChangeArrowheads="1"/>
          </p:cNvSpPr>
          <p:nvPr/>
        </p:nvSpPr>
        <p:spPr bwMode="auto">
          <a:xfrm rot="19211601">
            <a:off x="6627778" y="4720413"/>
            <a:ext cx="675688" cy="254827"/>
          </a:xfrm>
          <a:prstGeom prst="leftArrow">
            <a:avLst>
              <a:gd name="adj1" fmla="val 50000"/>
              <a:gd name="adj2" fmla="val 84945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AutoShape 15"/>
          <p:cNvSpPr>
            <a:spLocks noChangeArrowheads="1"/>
          </p:cNvSpPr>
          <p:nvPr/>
        </p:nvSpPr>
        <p:spPr bwMode="auto">
          <a:xfrm rot="10800000">
            <a:off x="4151899" y="1732902"/>
            <a:ext cx="675688" cy="256235"/>
          </a:xfrm>
          <a:prstGeom prst="rightArrow">
            <a:avLst>
              <a:gd name="adj1" fmla="val 50000"/>
              <a:gd name="adj2" fmla="val 84478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AutoShape 13"/>
          <p:cNvSpPr>
            <a:spLocks noChangeArrowheads="1"/>
          </p:cNvSpPr>
          <p:nvPr/>
        </p:nvSpPr>
        <p:spPr bwMode="auto">
          <a:xfrm>
            <a:off x="6094417" y="3741843"/>
            <a:ext cx="413104" cy="199919"/>
          </a:xfrm>
          <a:prstGeom prst="leftArrow">
            <a:avLst>
              <a:gd name="adj1" fmla="val 50000"/>
              <a:gd name="adj2" fmla="val 84945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" name="AutoShape 13"/>
          <p:cNvSpPr>
            <a:spLocks noChangeArrowheads="1"/>
          </p:cNvSpPr>
          <p:nvPr/>
        </p:nvSpPr>
        <p:spPr bwMode="auto">
          <a:xfrm rot="2281026">
            <a:off x="3806783" y="2667988"/>
            <a:ext cx="675688" cy="254827"/>
          </a:xfrm>
          <a:prstGeom prst="leftArrow">
            <a:avLst>
              <a:gd name="adj1" fmla="val 50000"/>
              <a:gd name="adj2" fmla="val 84945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" name="AutoShape 13"/>
          <p:cNvSpPr>
            <a:spLocks noChangeArrowheads="1"/>
          </p:cNvSpPr>
          <p:nvPr/>
        </p:nvSpPr>
        <p:spPr bwMode="auto">
          <a:xfrm rot="19211601">
            <a:off x="3819491" y="4648977"/>
            <a:ext cx="675688" cy="254826"/>
          </a:xfrm>
          <a:prstGeom prst="leftArrow">
            <a:avLst>
              <a:gd name="adj1" fmla="val 50000"/>
              <a:gd name="adj2" fmla="val 84945"/>
            </a:avLst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 rot="2374922">
            <a:off x="3647940" y="2881021"/>
            <a:ext cx="582419" cy="294791"/>
          </a:xfrm>
          <a:prstGeom prst="rightArrow">
            <a:avLst>
              <a:gd name="adj1" fmla="val 50000"/>
              <a:gd name="adj2" fmla="val 84478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4" name="AutoShape 15"/>
          <p:cNvSpPr>
            <a:spLocks noChangeArrowheads="1"/>
          </p:cNvSpPr>
          <p:nvPr/>
        </p:nvSpPr>
        <p:spPr bwMode="auto">
          <a:xfrm rot="-2641341">
            <a:off x="3664026" y="4466000"/>
            <a:ext cx="497111" cy="226267"/>
          </a:xfrm>
          <a:prstGeom prst="rightArrow">
            <a:avLst>
              <a:gd name="adj1" fmla="val 50000"/>
              <a:gd name="adj2" fmla="val 84573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Ellipszis 24"/>
          <p:cNvSpPr/>
          <p:nvPr/>
        </p:nvSpPr>
        <p:spPr>
          <a:xfrm>
            <a:off x="1403647" y="1041881"/>
            <a:ext cx="4536503" cy="567917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Szövegdoboz 25"/>
          <p:cNvSpPr txBox="1"/>
          <p:nvPr/>
        </p:nvSpPr>
        <p:spPr>
          <a:xfrm>
            <a:off x="987916" y="5991739"/>
            <a:ext cx="1222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Előbb-utóbb</a:t>
            </a:r>
            <a:endParaRPr lang="hu-HU" dirty="0"/>
          </a:p>
        </p:txBody>
      </p:sp>
      <p:cxnSp>
        <p:nvCxnSpPr>
          <p:cNvPr id="27" name="Egyenes összekötő nyíllal 26"/>
          <p:cNvCxnSpPr/>
          <p:nvPr/>
        </p:nvCxnSpPr>
        <p:spPr>
          <a:xfrm>
            <a:off x="1269471" y="6327713"/>
            <a:ext cx="17436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zövegdoboz 27"/>
          <p:cNvSpPr txBox="1"/>
          <p:nvPr/>
        </p:nvSpPr>
        <p:spPr>
          <a:xfrm>
            <a:off x="1403647" y="2872306"/>
            <a:ext cx="4536503" cy="2246769"/>
          </a:xfrm>
          <a:prstGeom prst="rect">
            <a:avLst/>
          </a:prstGeom>
          <a:solidFill>
            <a:srgbClr val="FFFF00">
              <a:alpha val="66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hu-HU" sz="4000" dirty="0" smtClean="0">
              <a:solidFill>
                <a:srgbClr val="FF0000"/>
              </a:solidFill>
            </a:endParaRPr>
          </a:p>
          <a:p>
            <a:pPr algn="ctr"/>
            <a:r>
              <a:rPr lang="hu-HU" sz="6000" dirty="0" smtClean="0">
                <a:solidFill>
                  <a:srgbClr val="FF0000"/>
                </a:solidFill>
              </a:rPr>
              <a:t>Integráció</a:t>
            </a:r>
          </a:p>
          <a:p>
            <a:pPr algn="ctr"/>
            <a:r>
              <a:rPr lang="hu-HU" sz="4000" dirty="0" smtClean="0">
                <a:solidFill>
                  <a:srgbClr val="FF0000"/>
                </a:solidFill>
              </a:rPr>
              <a:t> </a:t>
            </a:r>
            <a:endParaRPr lang="hu-HU" sz="4000" dirty="0">
              <a:solidFill>
                <a:srgbClr val="FF000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3579814" y="2755199"/>
            <a:ext cx="1965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összehangolás</a:t>
            </a:r>
            <a:endParaRPr lang="hu-H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70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1124820" y="1711665"/>
            <a:ext cx="2880320" cy="79216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u-HU" dirty="0" smtClean="0">
                <a:ea typeface="Times New Roman" pitchFamily="18" charset="0"/>
                <a:cs typeface="Tahoma" pitchFamily="34" charset="0"/>
              </a:rPr>
              <a:t>Árvíz Irányelv </a:t>
            </a:r>
            <a:endParaRPr lang="hu-HU" dirty="0" smtClean="0">
              <a:ea typeface="Times New Roman" pitchFamily="18" charset="0"/>
              <a:cs typeface="Tahoma" pitchFamily="34" charset="0"/>
            </a:endParaRPr>
          </a:p>
          <a:p>
            <a:pPr algn="ctr">
              <a:defRPr/>
            </a:pPr>
            <a:r>
              <a:rPr lang="hu-HU" dirty="0" smtClean="0">
                <a:ea typeface="Times New Roman" pitchFamily="18" charset="0"/>
                <a:cs typeface="Tahoma" pitchFamily="34" charset="0"/>
              </a:rPr>
              <a:t>(</a:t>
            </a:r>
            <a:r>
              <a:rPr lang="hu-HU" dirty="0" smtClean="0">
                <a:ea typeface="Times New Roman" pitchFamily="18" charset="0"/>
                <a:cs typeface="Tahoma" pitchFamily="34" charset="0"/>
              </a:rPr>
              <a:t>ÁI), </a:t>
            </a:r>
            <a:r>
              <a:rPr lang="hu-HU" dirty="0" smtClean="0">
                <a:ea typeface="Times New Roman" pitchFamily="18" charset="0"/>
                <a:cs typeface="Tahoma" pitchFamily="34" charset="0"/>
              </a:rPr>
              <a:t>2007</a:t>
            </a:r>
            <a:endParaRPr lang="hu-HU" dirty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724128" y="1110259"/>
            <a:ext cx="2772470" cy="7921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u-HU" dirty="0">
                <a:ea typeface="Times New Roman" pitchFamily="18" charset="0"/>
                <a:cs typeface="Tahoma" pitchFamily="34" charset="0"/>
              </a:rPr>
              <a:t>Víz </a:t>
            </a:r>
            <a:r>
              <a:rPr lang="hu-HU" dirty="0" smtClean="0">
                <a:ea typeface="Times New Roman" pitchFamily="18" charset="0"/>
                <a:cs typeface="Tahoma" pitchFamily="34" charset="0"/>
              </a:rPr>
              <a:t>Keretirányelv </a:t>
            </a:r>
          </a:p>
          <a:p>
            <a:pPr algn="ctr"/>
            <a:r>
              <a:rPr lang="hu-HU" dirty="0" smtClean="0">
                <a:ea typeface="Times New Roman" pitchFamily="18" charset="0"/>
                <a:cs typeface="Tahoma" pitchFamily="34" charset="0"/>
              </a:rPr>
              <a:t>(</a:t>
            </a:r>
            <a:r>
              <a:rPr lang="hu-HU" dirty="0" smtClean="0">
                <a:ea typeface="Times New Roman" pitchFamily="18" charset="0"/>
                <a:cs typeface="Tahoma" pitchFamily="34" charset="0"/>
              </a:rPr>
              <a:t>VKI) 2000</a:t>
            </a:r>
            <a:endParaRPr lang="hu-HU" dirty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2298761" y="3260427"/>
            <a:ext cx="2570559" cy="139270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u-HU" dirty="0" smtClean="0"/>
              <a:t>Árvízkockázat-</a:t>
            </a:r>
            <a:endParaRPr lang="hu-HU" dirty="0"/>
          </a:p>
          <a:p>
            <a:pPr algn="ctr">
              <a:defRPr/>
            </a:pPr>
            <a:r>
              <a:rPr lang="hu-HU" dirty="0" smtClean="0"/>
              <a:t>kezelési Terv</a:t>
            </a:r>
            <a:endParaRPr lang="hu-HU" dirty="0" smtClean="0"/>
          </a:p>
          <a:p>
            <a:pPr algn="ctr">
              <a:defRPr/>
            </a:pPr>
            <a:r>
              <a:rPr lang="hu-HU" dirty="0" smtClean="0"/>
              <a:t>(</a:t>
            </a:r>
            <a:r>
              <a:rPr lang="hu-HU" dirty="0" smtClean="0"/>
              <a:t>ÁKKT </a:t>
            </a:r>
            <a:endParaRPr lang="hu-HU" dirty="0"/>
          </a:p>
        </p:txBody>
      </p:sp>
      <p:grpSp>
        <p:nvGrpSpPr>
          <p:cNvPr id="8" name="Csoportba foglalás 7"/>
          <p:cNvGrpSpPr/>
          <p:nvPr/>
        </p:nvGrpSpPr>
        <p:grpSpPr>
          <a:xfrm>
            <a:off x="4619093" y="3357736"/>
            <a:ext cx="2754337" cy="1295400"/>
            <a:chOff x="3419475" y="3141663"/>
            <a:chExt cx="2376488" cy="1295400"/>
          </a:xfrm>
        </p:grpSpPr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3419475" y="3141663"/>
              <a:ext cx="2376488" cy="12954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7" name="Szövegdoboz 22"/>
            <p:cNvSpPr txBox="1">
              <a:spLocks noChangeArrowheads="1"/>
            </p:cNvSpPr>
            <p:nvPr/>
          </p:nvSpPr>
          <p:spPr bwMode="auto">
            <a:xfrm>
              <a:off x="3635375" y="3213100"/>
              <a:ext cx="1920875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hu-HU" dirty="0" smtClean="0">
                  <a:ea typeface="Times New Roman" pitchFamily="18" charset="0"/>
                  <a:cs typeface="Tahoma" pitchFamily="34" charset="0"/>
                </a:rPr>
                <a:t>2. Vízgyűjtő-</a:t>
              </a:r>
              <a:endParaRPr lang="hu-HU" dirty="0">
                <a:ea typeface="Times New Roman" pitchFamily="18" charset="0"/>
                <a:cs typeface="Tahoma" pitchFamily="34" charset="0"/>
              </a:endParaRPr>
            </a:p>
            <a:p>
              <a:pPr algn="ctr" eaLnBrk="0" hangingPunct="0"/>
              <a:r>
                <a:rPr lang="hu-HU" dirty="0">
                  <a:ea typeface="Times New Roman" pitchFamily="18" charset="0"/>
                  <a:cs typeface="Tahoma" pitchFamily="34" charset="0"/>
                </a:rPr>
                <a:t>gazdálkodási</a:t>
              </a:r>
            </a:p>
            <a:p>
              <a:pPr algn="ctr" eaLnBrk="0" hangingPunct="0"/>
              <a:r>
                <a:rPr lang="hu-HU" dirty="0" smtClean="0">
                  <a:ea typeface="Times New Roman" pitchFamily="18" charset="0"/>
                  <a:cs typeface="Tahoma" pitchFamily="34" charset="0"/>
                </a:rPr>
                <a:t>Terv</a:t>
              </a:r>
              <a:endParaRPr lang="hu-HU" dirty="0">
                <a:ea typeface="Times New Roman" pitchFamily="18" charset="0"/>
                <a:cs typeface="Tahoma" pitchFamily="34" charset="0"/>
              </a:endParaRPr>
            </a:p>
            <a:p>
              <a:pPr algn="ctr" eaLnBrk="0" hangingPunct="0"/>
              <a:r>
                <a:rPr lang="hu-HU" dirty="0">
                  <a:ea typeface="Times New Roman" pitchFamily="18" charset="0"/>
                  <a:cs typeface="Tahoma" pitchFamily="34" charset="0"/>
                </a:rPr>
                <a:t>(VGT)</a:t>
              </a:r>
            </a:p>
          </p:txBody>
        </p:sp>
      </p:grpSp>
      <p:sp>
        <p:nvSpPr>
          <p:cNvPr id="11" name="Lefelé nyíl 10"/>
          <p:cNvSpPr/>
          <p:nvPr/>
        </p:nvSpPr>
        <p:spPr>
          <a:xfrm rot="18779568">
            <a:off x="2570945" y="2686741"/>
            <a:ext cx="453163" cy="6857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Lefelé nyíl 11"/>
          <p:cNvSpPr/>
          <p:nvPr/>
        </p:nvSpPr>
        <p:spPr>
          <a:xfrm rot="2264061">
            <a:off x="6546154" y="1897508"/>
            <a:ext cx="484632" cy="1465144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3" name="Csoportba foglalás 12"/>
          <p:cNvGrpSpPr/>
          <p:nvPr/>
        </p:nvGrpSpPr>
        <p:grpSpPr>
          <a:xfrm>
            <a:off x="5817828" y="2095747"/>
            <a:ext cx="1811398" cy="902434"/>
            <a:chOff x="3635375" y="3141663"/>
            <a:chExt cx="1920875" cy="902434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3867786" y="3141663"/>
              <a:ext cx="1586829" cy="902434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5" name="Szövegdoboz 22"/>
            <p:cNvSpPr txBox="1">
              <a:spLocks noChangeArrowheads="1"/>
            </p:cNvSpPr>
            <p:nvPr/>
          </p:nvSpPr>
          <p:spPr bwMode="auto">
            <a:xfrm>
              <a:off x="3635375" y="3213100"/>
              <a:ext cx="1920875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hu-HU" sz="1200" dirty="0" smtClean="0">
                  <a:ea typeface="Times New Roman" pitchFamily="18" charset="0"/>
                  <a:cs typeface="Tahoma" pitchFamily="34" charset="0"/>
                </a:rPr>
                <a:t>1. Vízgyűjtő-</a:t>
              </a:r>
              <a:endParaRPr lang="hu-HU" sz="1200" dirty="0">
                <a:ea typeface="Times New Roman" pitchFamily="18" charset="0"/>
                <a:cs typeface="Tahoma" pitchFamily="34" charset="0"/>
              </a:endParaRPr>
            </a:p>
            <a:p>
              <a:pPr algn="ctr" eaLnBrk="0" hangingPunct="0"/>
              <a:r>
                <a:rPr lang="hu-HU" sz="1200" dirty="0">
                  <a:ea typeface="Times New Roman" pitchFamily="18" charset="0"/>
                  <a:cs typeface="Tahoma" pitchFamily="34" charset="0"/>
                </a:rPr>
                <a:t>gazdálkodási</a:t>
              </a:r>
            </a:p>
            <a:p>
              <a:pPr algn="ctr" eaLnBrk="0" hangingPunct="0"/>
              <a:r>
                <a:rPr lang="hu-HU" sz="1200" dirty="0" smtClean="0">
                  <a:ea typeface="Times New Roman" pitchFamily="18" charset="0"/>
                  <a:cs typeface="Tahoma" pitchFamily="34" charset="0"/>
                </a:rPr>
                <a:t>Terv</a:t>
              </a:r>
              <a:endParaRPr lang="hu-HU" sz="1200" dirty="0">
                <a:ea typeface="Times New Roman" pitchFamily="18" charset="0"/>
                <a:cs typeface="Tahoma" pitchFamily="34" charset="0"/>
              </a:endParaRPr>
            </a:p>
            <a:p>
              <a:pPr algn="ctr" eaLnBrk="0" hangingPunct="0"/>
              <a:r>
                <a:rPr lang="hu-HU" sz="1200" dirty="0">
                  <a:ea typeface="Times New Roman" pitchFamily="18" charset="0"/>
                  <a:cs typeface="Tahoma" pitchFamily="34" charset="0"/>
                </a:rPr>
                <a:t>(VGT)</a:t>
              </a:r>
            </a:p>
          </p:txBody>
        </p:sp>
      </p:grpSp>
      <p:cxnSp>
        <p:nvCxnSpPr>
          <p:cNvPr id="17" name="Egyenes összekötő nyíllal 16"/>
          <p:cNvCxnSpPr/>
          <p:nvPr/>
        </p:nvCxnSpPr>
        <p:spPr>
          <a:xfrm>
            <a:off x="3584040" y="2780928"/>
            <a:ext cx="2140088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zövegdoboz 18"/>
          <p:cNvSpPr txBox="1"/>
          <p:nvPr/>
        </p:nvSpPr>
        <p:spPr>
          <a:xfrm>
            <a:off x="695354" y="3851756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most</a:t>
            </a:r>
            <a:endParaRPr lang="hu-HU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685736" y="602128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2021</a:t>
            </a:r>
            <a:endParaRPr lang="hu-HU" dirty="0"/>
          </a:p>
        </p:txBody>
      </p:sp>
      <p:sp>
        <p:nvSpPr>
          <p:cNvPr id="21" name="Lefelé nyíl 20"/>
          <p:cNvSpPr/>
          <p:nvPr/>
        </p:nvSpPr>
        <p:spPr>
          <a:xfrm>
            <a:off x="4094142" y="4626534"/>
            <a:ext cx="484632" cy="13947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Lefelé nyíl 21"/>
          <p:cNvSpPr/>
          <p:nvPr/>
        </p:nvSpPr>
        <p:spPr>
          <a:xfrm>
            <a:off x="4858705" y="4624805"/>
            <a:ext cx="484632" cy="1396483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3411903" y="6021288"/>
            <a:ext cx="2570559" cy="823505"/>
          </a:xfrm>
          <a:prstGeom prst="ellipse">
            <a:avLst/>
          </a:prstGeom>
          <a:solidFill>
            <a:srgbClr val="FFFFCC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3955583" y="6109874"/>
            <a:ext cx="20120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Összehangolt </a:t>
            </a:r>
            <a:endParaRPr lang="hu-HU" dirty="0"/>
          </a:p>
          <a:p>
            <a:r>
              <a:rPr lang="hu-HU" dirty="0" smtClean="0"/>
              <a:t> felülvizsgálat</a:t>
            </a:r>
            <a:endParaRPr lang="hu-HU" dirty="0"/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3466434" y="4911293"/>
            <a:ext cx="2570559" cy="823505"/>
          </a:xfrm>
          <a:prstGeom prst="ellipse">
            <a:avLst/>
          </a:prstGeom>
          <a:solidFill>
            <a:srgbClr val="FFFFCC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3813386" y="5000745"/>
            <a:ext cx="2090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Összehangolt </a:t>
            </a:r>
            <a:endParaRPr lang="hu-HU" dirty="0"/>
          </a:p>
          <a:p>
            <a:r>
              <a:rPr lang="hu-HU" dirty="0" smtClean="0"/>
              <a:t>   végrehajtás </a:t>
            </a:r>
            <a:endParaRPr lang="hu-HU" dirty="0"/>
          </a:p>
        </p:txBody>
      </p:sp>
      <p:sp>
        <p:nvSpPr>
          <p:cNvPr id="27" name="Cím 1"/>
          <p:cNvSpPr txBox="1">
            <a:spLocks/>
          </p:cNvSpPr>
          <p:nvPr/>
        </p:nvSpPr>
        <p:spPr>
          <a:xfrm>
            <a:off x="15605" y="92237"/>
            <a:ext cx="9128395" cy="936104"/>
          </a:xfrm>
          <a:prstGeom prst="rect">
            <a:avLst/>
          </a:prstGeom>
          <a:solidFill>
            <a:srgbClr val="00009E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hu-HU" cap="none" dirty="0"/>
              <a:t>ÁI – ÁKKT </a:t>
            </a:r>
            <a:r>
              <a:rPr lang="hu-HU" cap="none" dirty="0" smtClean="0"/>
              <a:t>    és  VKI – VGT</a:t>
            </a:r>
            <a:endParaRPr lang="hu-HU" dirty="0"/>
          </a:p>
        </p:txBody>
      </p:sp>
      <p:cxnSp>
        <p:nvCxnSpPr>
          <p:cNvPr id="9" name="Egyenes összekötő nyíllal 8"/>
          <p:cNvCxnSpPr/>
          <p:nvPr/>
        </p:nvCxnSpPr>
        <p:spPr>
          <a:xfrm flipH="1">
            <a:off x="4094142" y="1315583"/>
            <a:ext cx="1249195" cy="39608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53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559113" y="2071032"/>
            <a:ext cx="3650479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0" dirty="0" smtClean="0"/>
              <a:t>Intézkedések a terhelések </a:t>
            </a:r>
            <a:r>
              <a:rPr lang="hu-HU" b="0" dirty="0" smtClean="0"/>
              <a:t>megszüntetésére</a:t>
            </a:r>
            <a:endParaRPr lang="hu-HU" b="0" dirty="0"/>
          </a:p>
        </p:txBody>
      </p:sp>
      <p:sp>
        <p:nvSpPr>
          <p:cNvPr id="7" name="Szövegdoboz 6"/>
          <p:cNvSpPr txBox="1"/>
          <p:nvPr/>
        </p:nvSpPr>
        <p:spPr>
          <a:xfrm>
            <a:off x="1351192" y="1109022"/>
            <a:ext cx="6101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00FF"/>
                </a:solidFill>
              </a:rPr>
              <a:t>        VKI </a:t>
            </a:r>
            <a:r>
              <a:rPr lang="hu-HU" b="1" dirty="0">
                <a:solidFill>
                  <a:srgbClr val="0000FF"/>
                </a:solidFill>
              </a:rPr>
              <a:t>és </a:t>
            </a:r>
            <a:r>
              <a:rPr lang="hu-HU" b="1" dirty="0" smtClean="0">
                <a:solidFill>
                  <a:srgbClr val="0000FF"/>
                </a:solidFill>
              </a:rPr>
              <a:t>VGT                                    </a:t>
            </a:r>
            <a:r>
              <a:rPr lang="hu-HU" b="1" dirty="0" smtClean="0">
                <a:solidFill>
                  <a:srgbClr val="0000FF"/>
                </a:solidFill>
              </a:rPr>
              <a:t>       ÁI </a:t>
            </a:r>
            <a:r>
              <a:rPr lang="hu-HU" b="1" dirty="0">
                <a:solidFill>
                  <a:srgbClr val="0000FF"/>
                </a:solidFill>
              </a:rPr>
              <a:t>és </a:t>
            </a:r>
            <a:r>
              <a:rPr lang="hu-HU" b="1" dirty="0" smtClean="0">
                <a:solidFill>
                  <a:srgbClr val="0000FF"/>
                </a:solidFill>
              </a:rPr>
              <a:t>ÁKK </a:t>
            </a:r>
            <a:endParaRPr lang="hu-HU" b="1" dirty="0">
              <a:solidFill>
                <a:srgbClr val="0000FF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99319" y="1570687"/>
            <a:ext cx="359558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0" dirty="0"/>
              <a:t>A vizek jó </a:t>
            </a:r>
            <a:r>
              <a:rPr lang="hu-HU" b="0" dirty="0" smtClean="0"/>
              <a:t>állapota</a:t>
            </a:r>
            <a:endParaRPr lang="hu-HU" b="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4850181" y="2069525"/>
            <a:ext cx="3650479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0" dirty="0" smtClean="0"/>
              <a:t>Intézkedések a kockázat kezelésére </a:t>
            </a:r>
            <a:endParaRPr lang="hu-HU" b="0" dirty="0"/>
          </a:p>
        </p:txBody>
      </p:sp>
      <p:sp>
        <p:nvSpPr>
          <p:cNvPr id="14" name="Cím 1"/>
          <p:cNvSpPr txBox="1">
            <a:spLocks/>
          </p:cNvSpPr>
          <p:nvPr/>
        </p:nvSpPr>
        <p:spPr>
          <a:xfrm>
            <a:off x="15605" y="92237"/>
            <a:ext cx="9128395" cy="936104"/>
          </a:xfrm>
          <a:prstGeom prst="rect">
            <a:avLst/>
          </a:prstGeom>
          <a:solidFill>
            <a:srgbClr val="00009E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hu-HU" cap="none" dirty="0" smtClean="0"/>
              <a:t>CÉLOK ÉS FELADATOK 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4850181" y="1570687"/>
            <a:ext cx="3692217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0" dirty="0" smtClean="0"/>
              <a:t>Elfogadható </a:t>
            </a:r>
            <a:r>
              <a:rPr lang="hu-HU" b="0" dirty="0" smtClean="0"/>
              <a:t>árvízi kockázat                                  </a:t>
            </a:r>
            <a:endParaRPr lang="hu-HU" b="0" dirty="0"/>
          </a:p>
        </p:txBody>
      </p:sp>
      <p:grpSp>
        <p:nvGrpSpPr>
          <p:cNvPr id="20" name="Csoportba foglalás 19"/>
          <p:cNvGrpSpPr/>
          <p:nvPr/>
        </p:nvGrpSpPr>
        <p:grpSpPr>
          <a:xfrm>
            <a:off x="2341834" y="2952140"/>
            <a:ext cx="4452206" cy="475027"/>
            <a:chOff x="2341834" y="3215244"/>
            <a:chExt cx="4452206" cy="475027"/>
          </a:xfrm>
        </p:grpSpPr>
        <p:sp>
          <p:nvSpPr>
            <p:cNvPr id="2" name="Ellipszis 1"/>
            <p:cNvSpPr/>
            <p:nvPr/>
          </p:nvSpPr>
          <p:spPr>
            <a:xfrm>
              <a:off x="4174031" y="3233071"/>
              <a:ext cx="2620009" cy="457200"/>
            </a:xfrm>
            <a:prstGeom prst="ellipse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6" name="Ellipszis 15"/>
            <p:cNvSpPr/>
            <p:nvPr/>
          </p:nvSpPr>
          <p:spPr>
            <a:xfrm>
              <a:off x="2341834" y="3215244"/>
              <a:ext cx="2575193" cy="457200"/>
            </a:xfrm>
            <a:prstGeom prst="ellipse">
              <a:avLst/>
            </a:prstGeom>
            <a:noFill/>
            <a:ln w="381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1" name="Csoportba foglalás 20"/>
          <p:cNvGrpSpPr/>
          <p:nvPr/>
        </p:nvGrpSpPr>
        <p:grpSpPr>
          <a:xfrm>
            <a:off x="1233930" y="3541791"/>
            <a:ext cx="6537483" cy="487938"/>
            <a:chOff x="1233930" y="3804895"/>
            <a:chExt cx="6537483" cy="487938"/>
          </a:xfrm>
        </p:grpSpPr>
        <p:sp>
          <p:nvSpPr>
            <p:cNvPr id="17" name="Ellipszis 16"/>
            <p:cNvSpPr/>
            <p:nvPr/>
          </p:nvSpPr>
          <p:spPr>
            <a:xfrm>
              <a:off x="1233930" y="3835633"/>
              <a:ext cx="2575193" cy="457200"/>
            </a:xfrm>
            <a:prstGeom prst="ellipse">
              <a:avLst/>
            </a:prstGeom>
            <a:noFill/>
            <a:ln w="381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8" name="Ellipszis 17"/>
            <p:cNvSpPr/>
            <p:nvPr/>
          </p:nvSpPr>
          <p:spPr>
            <a:xfrm>
              <a:off x="5151404" y="3804895"/>
              <a:ext cx="2620009" cy="457200"/>
            </a:xfrm>
            <a:prstGeom prst="ellipse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" name="Szövegdoboz 2"/>
            <p:cNvSpPr txBox="1"/>
            <p:nvPr/>
          </p:nvSpPr>
          <p:spPr>
            <a:xfrm>
              <a:off x="3893626" y="3876773"/>
              <a:ext cx="12577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rgbClr val="FF0000"/>
                  </a:solidFill>
                </a:rPr>
                <a:t>Konfliktus</a:t>
              </a:r>
              <a:endParaRPr lang="hu-H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Csoportba foglalás 21"/>
          <p:cNvGrpSpPr/>
          <p:nvPr/>
        </p:nvGrpSpPr>
        <p:grpSpPr>
          <a:xfrm>
            <a:off x="179512" y="4203709"/>
            <a:ext cx="9092256" cy="2537659"/>
            <a:chOff x="179512" y="4203709"/>
            <a:chExt cx="9092256" cy="2537659"/>
          </a:xfrm>
        </p:grpSpPr>
        <p:sp>
          <p:nvSpPr>
            <p:cNvPr id="12" name="Szövegdoboz 11"/>
            <p:cNvSpPr txBox="1"/>
            <p:nvPr/>
          </p:nvSpPr>
          <p:spPr>
            <a:xfrm>
              <a:off x="522277" y="4831372"/>
              <a:ext cx="390548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600" b="1" dirty="0" smtClean="0"/>
                <a:t>Kivétel: az árvízvédelmi létesítmény </a:t>
              </a:r>
              <a:r>
                <a:rPr lang="hu-HU" sz="1600" b="1" dirty="0" smtClean="0"/>
                <a:t>fennmarad: erősen módosított víztest </a:t>
              </a:r>
            </a:p>
            <a:p>
              <a:r>
                <a:rPr lang="hu-HU" sz="1600" b="1" dirty="0" smtClean="0"/>
                <a:t>Engedélyezhető:  (VKI 4.7 cikk) </a:t>
              </a:r>
            </a:p>
            <a:p>
              <a:r>
                <a:rPr lang="hu-HU" sz="1600" b="1" dirty="0" smtClean="0"/>
                <a:t>(ha az ökológiai haszon &lt;  költség)</a:t>
              </a:r>
            </a:p>
            <a:p>
              <a:endParaRPr lang="hu-HU" sz="1600" b="1" dirty="0"/>
            </a:p>
            <a:p>
              <a:r>
                <a:rPr lang="hu-HU" sz="1600" b="1" dirty="0" smtClean="0"/>
                <a:t>„jó ökológiai potenciál</a:t>
              </a:r>
              <a:r>
                <a:rPr lang="hu-HU" sz="1600" b="1" dirty="0" smtClean="0"/>
                <a:t>”</a:t>
              </a:r>
              <a:endParaRPr lang="hu-HU" sz="1600" b="1" dirty="0"/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4789428" y="4881220"/>
              <a:ext cx="448234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600" b="1" dirty="0" smtClean="0"/>
                <a:t>Kivétel: a jó állapottal konform megoldás </a:t>
              </a:r>
              <a:r>
                <a:rPr lang="hu-HU" sz="1600" b="1" dirty="0" smtClean="0"/>
                <a:t>előnyben</a:t>
              </a:r>
            </a:p>
            <a:p>
              <a:endParaRPr lang="hu-HU" sz="1600" b="1" dirty="0"/>
            </a:p>
            <a:p>
              <a:endParaRPr lang="hu-HU" sz="1600" b="1" dirty="0" smtClean="0"/>
            </a:p>
            <a:p>
              <a:r>
                <a:rPr lang="hu-HU" sz="1600" b="1" dirty="0" smtClean="0"/>
                <a:t>Nem </a:t>
              </a:r>
              <a:r>
                <a:rPr lang="hu-HU" sz="1600" b="1" dirty="0" smtClean="0"/>
                <a:t>a legköltséghatékonyabb megoldás  </a:t>
              </a:r>
              <a:endParaRPr lang="hu-HU" sz="1600" b="1" dirty="0"/>
            </a:p>
            <a:p>
              <a:endParaRPr lang="hu-HU" sz="1600" b="1" dirty="0" smtClean="0"/>
            </a:p>
          </p:txBody>
        </p:sp>
        <p:sp>
          <p:nvSpPr>
            <p:cNvPr id="6" name="Téglalap 5"/>
            <p:cNvSpPr/>
            <p:nvPr/>
          </p:nvSpPr>
          <p:spPr>
            <a:xfrm>
              <a:off x="179512" y="4221088"/>
              <a:ext cx="8856984" cy="2520280"/>
            </a:xfrm>
            <a:prstGeom prst="rect">
              <a:avLst/>
            </a:prstGeom>
            <a:noFill/>
            <a:ln w="57150"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Szövegdoboz 18"/>
            <p:cNvSpPr txBox="1"/>
            <p:nvPr/>
          </p:nvSpPr>
          <p:spPr>
            <a:xfrm>
              <a:off x="3612091" y="4203709"/>
              <a:ext cx="21210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b="1" dirty="0" smtClean="0">
                  <a:solidFill>
                    <a:srgbClr val="008080"/>
                  </a:solidFill>
                </a:rPr>
                <a:t>Kompromisszum </a:t>
              </a:r>
              <a:endParaRPr lang="hu-HU" b="1" dirty="0">
                <a:solidFill>
                  <a:srgbClr val="008080"/>
                </a:solidFill>
              </a:endParaRPr>
            </a:p>
          </p:txBody>
        </p:sp>
      </p:grpSp>
      <p:sp>
        <p:nvSpPr>
          <p:cNvPr id="23" name="Szövegdoboz 22"/>
          <p:cNvSpPr txBox="1"/>
          <p:nvPr/>
        </p:nvSpPr>
        <p:spPr>
          <a:xfrm>
            <a:off x="2842136" y="6418434"/>
            <a:ext cx="35317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    kompenzációs </a:t>
            </a:r>
            <a:r>
              <a:rPr lang="hu-HU" b="1" dirty="0">
                <a:solidFill>
                  <a:srgbClr val="FF0000"/>
                </a:solidFill>
              </a:rPr>
              <a:t>intézkedések</a:t>
            </a:r>
          </a:p>
          <a:p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83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5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987824" y="116632"/>
            <a:ext cx="2755859" cy="864096"/>
          </a:xfrm>
        </p:spPr>
        <p:txBody>
          <a:bodyPr/>
          <a:lstStyle/>
          <a:p>
            <a:pPr algn="ctr"/>
            <a:r>
              <a:rPr lang="hu-HU" dirty="0" smtClean="0"/>
              <a:t>INTÉZKEDÉSEK 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899592" y="1640816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Intézkedés 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074117" y="15943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VGT cél 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5295395" y="15818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ÁKK cél </a:t>
            </a:r>
            <a:endParaRPr lang="hu-HU" b="1" dirty="0">
              <a:solidFill>
                <a:srgbClr val="0070C0"/>
              </a:solidFill>
            </a:endParaRPr>
          </a:p>
        </p:txBody>
      </p:sp>
      <p:cxnSp>
        <p:nvCxnSpPr>
          <p:cNvPr id="10" name="Egyenes összekötő 9"/>
          <p:cNvCxnSpPr/>
          <p:nvPr/>
        </p:nvCxnSpPr>
        <p:spPr>
          <a:xfrm>
            <a:off x="323528" y="213285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zövegdoboz 26"/>
          <p:cNvSpPr txBox="1"/>
          <p:nvPr/>
        </p:nvSpPr>
        <p:spPr>
          <a:xfrm>
            <a:off x="6738351" y="159437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Megjegyzés </a:t>
            </a:r>
            <a:endParaRPr lang="hu-HU" b="1" dirty="0">
              <a:solidFill>
                <a:srgbClr val="0070C0"/>
              </a:solidFill>
            </a:endParaRPr>
          </a:p>
        </p:txBody>
      </p:sp>
      <p:grpSp>
        <p:nvGrpSpPr>
          <p:cNvPr id="3" name="Csoportba foglalás 2"/>
          <p:cNvGrpSpPr/>
          <p:nvPr/>
        </p:nvGrpSpPr>
        <p:grpSpPr>
          <a:xfrm>
            <a:off x="363659" y="2132856"/>
            <a:ext cx="5710403" cy="769441"/>
            <a:chOff x="363659" y="2132856"/>
            <a:chExt cx="5710403" cy="769441"/>
          </a:xfrm>
        </p:grpSpPr>
        <p:sp>
          <p:nvSpPr>
            <p:cNvPr id="11" name="Szövegdoboz 10"/>
            <p:cNvSpPr txBox="1"/>
            <p:nvPr/>
          </p:nvSpPr>
          <p:spPr>
            <a:xfrm>
              <a:off x="363659" y="2510241"/>
              <a:ext cx="30957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Vízvisszatartás a vízgyűjtőn </a:t>
              </a:r>
              <a:endParaRPr lang="hu-HU" dirty="0"/>
            </a:p>
          </p:txBody>
        </p:sp>
        <p:sp>
          <p:nvSpPr>
            <p:cNvPr id="2" name="Szövegdoboz 1"/>
            <p:cNvSpPr txBox="1"/>
            <p:nvPr/>
          </p:nvSpPr>
          <p:spPr>
            <a:xfrm>
              <a:off x="4297736" y="2132856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31" name="Szövegdoboz 30"/>
            <p:cNvSpPr txBox="1"/>
            <p:nvPr/>
          </p:nvSpPr>
          <p:spPr>
            <a:xfrm>
              <a:off x="5413304" y="2132856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5" name="Csoportba foglalás 4"/>
          <p:cNvGrpSpPr/>
          <p:nvPr/>
        </p:nvGrpSpPr>
        <p:grpSpPr>
          <a:xfrm>
            <a:off x="323528" y="3289969"/>
            <a:ext cx="5769596" cy="769441"/>
            <a:chOff x="323528" y="3289969"/>
            <a:chExt cx="5769596" cy="769441"/>
          </a:xfrm>
        </p:grpSpPr>
        <p:sp>
          <p:nvSpPr>
            <p:cNvPr id="13" name="Szövegdoboz 12"/>
            <p:cNvSpPr txBox="1"/>
            <p:nvPr/>
          </p:nvSpPr>
          <p:spPr>
            <a:xfrm>
              <a:off x="323528" y="3479137"/>
              <a:ext cx="28392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err="1" smtClean="0"/>
                <a:t>Tározás</a:t>
              </a:r>
              <a:r>
                <a:rPr lang="hu-HU" dirty="0" smtClean="0"/>
                <a:t> oldaltározókban  </a:t>
              </a:r>
              <a:endParaRPr lang="hu-HU" dirty="0"/>
            </a:p>
          </p:txBody>
        </p:sp>
        <p:sp>
          <p:nvSpPr>
            <p:cNvPr id="32" name="Szövegdoboz 31"/>
            <p:cNvSpPr txBox="1"/>
            <p:nvPr/>
          </p:nvSpPr>
          <p:spPr>
            <a:xfrm>
              <a:off x="4308607" y="3289969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33" name="Szövegdoboz 32"/>
            <p:cNvSpPr txBox="1"/>
            <p:nvPr/>
          </p:nvSpPr>
          <p:spPr>
            <a:xfrm>
              <a:off x="5432366" y="3289969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9" name="Csoportba foglalás 8"/>
          <p:cNvGrpSpPr/>
          <p:nvPr/>
        </p:nvGrpSpPr>
        <p:grpSpPr>
          <a:xfrm>
            <a:off x="380341" y="4306168"/>
            <a:ext cx="8685772" cy="774015"/>
            <a:chOff x="380341" y="4306168"/>
            <a:chExt cx="8685772" cy="774015"/>
          </a:xfrm>
        </p:grpSpPr>
        <p:sp>
          <p:nvSpPr>
            <p:cNvPr id="12" name="Szövegdoboz 11"/>
            <p:cNvSpPr txBox="1"/>
            <p:nvPr/>
          </p:nvSpPr>
          <p:spPr>
            <a:xfrm>
              <a:off x="380341" y="4448724"/>
              <a:ext cx="17235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err="1" smtClean="0"/>
                <a:t>Medertározás</a:t>
              </a:r>
              <a:r>
                <a:rPr lang="hu-HU" dirty="0" smtClean="0"/>
                <a:t>  </a:t>
              </a:r>
              <a:endParaRPr lang="hu-HU" dirty="0"/>
            </a:p>
          </p:txBody>
        </p:sp>
        <p:sp>
          <p:nvSpPr>
            <p:cNvPr id="28" name="Szövegdoboz 27"/>
            <p:cNvSpPr txBox="1"/>
            <p:nvPr/>
          </p:nvSpPr>
          <p:spPr>
            <a:xfrm>
              <a:off x="4334522" y="4306168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66FF99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66FF99"/>
                </a:solidFill>
              </a:endParaRPr>
            </a:p>
          </p:txBody>
        </p:sp>
        <p:sp>
          <p:nvSpPr>
            <p:cNvPr id="35" name="Szövegdoboz 34"/>
            <p:cNvSpPr txBox="1"/>
            <p:nvPr/>
          </p:nvSpPr>
          <p:spPr>
            <a:xfrm>
              <a:off x="6727011" y="4433852"/>
              <a:ext cx="23391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Hallépcső, </a:t>
              </a:r>
            </a:p>
            <a:p>
              <a:r>
                <a:rPr lang="hu-HU" dirty="0" smtClean="0"/>
                <a:t>megkerülő csatorna </a:t>
              </a:r>
              <a:endParaRPr lang="hu-HU" dirty="0"/>
            </a:p>
          </p:txBody>
        </p:sp>
        <p:sp>
          <p:nvSpPr>
            <p:cNvPr id="37" name="Szövegdoboz 36"/>
            <p:cNvSpPr txBox="1"/>
            <p:nvPr/>
          </p:nvSpPr>
          <p:spPr>
            <a:xfrm>
              <a:off x="5444541" y="4310742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42" name="Csoportba foglalás 41"/>
          <p:cNvGrpSpPr/>
          <p:nvPr/>
        </p:nvGrpSpPr>
        <p:grpSpPr>
          <a:xfrm>
            <a:off x="375120" y="5228009"/>
            <a:ext cx="8938461" cy="807811"/>
            <a:chOff x="375120" y="5228009"/>
            <a:chExt cx="8938461" cy="807811"/>
          </a:xfrm>
        </p:grpSpPr>
        <p:sp>
          <p:nvSpPr>
            <p:cNvPr id="24" name="Szövegdoboz 23"/>
            <p:cNvSpPr txBox="1"/>
            <p:nvPr/>
          </p:nvSpPr>
          <p:spPr>
            <a:xfrm>
              <a:off x="375120" y="5402831"/>
              <a:ext cx="2300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Árapasztó csatorna </a:t>
              </a:r>
              <a:endParaRPr lang="hu-HU" dirty="0"/>
            </a:p>
          </p:txBody>
        </p:sp>
        <p:sp>
          <p:nvSpPr>
            <p:cNvPr id="34" name="Szövegdoboz 33"/>
            <p:cNvSpPr txBox="1"/>
            <p:nvPr/>
          </p:nvSpPr>
          <p:spPr>
            <a:xfrm>
              <a:off x="5413304" y="5266379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38" name="Szövegdoboz 37"/>
            <p:cNvSpPr txBox="1"/>
            <p:nvPr/>
          </p:nvSpPr>
          <p:spPr>
            <a:xfrm>
              <a:off x="6727011" y="5327935"/>
              <a:ext cx="25865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Megfelelő  vízmegosztás </a:t>
              </a:r>
              <a:endParaRPr lang="hu-HU" dirty="0"/>
            </a:p>
          </p:txBody>
        </p:sp>
        <p:sp>
          <p:nvSpPr>
            <p:cNvPr id="39" name="Szövegdoboz 38"/>
            <p:cNvSpPr txBox="1"/>
            <p:nvPr/>
          </p:nvSpPr>
          <p:spPr>
            <a:xfrm>
              <a:off x="4337558" y="5228009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66FF99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66FF99"/>
                </a:solidFill>
              </a:endParaRPr>
            </a:p>
          </p:txBody>
        </p:sp>
      </p:grpSp>
      <p:grpSp>
        <p:nvGrpSpPr>
          <p:cNvPr id="43" name="Csoportba foglalás 42"/>
          <p:cNvGrpSpPr/>
          <p:nvPr/>
        </p:nvGrpSpPr>
        <p:grpSpPr>
          <a:xfrm>
            <a:off x="370021" y="6088559"/>
            <a:ext cx="5704041" cy="775526"/>
            <a:chOff x="370021" y="6088559"/>
            <a:chExt cx="5704041" cy="775526"/>
          </a:xfrm>
        </p:grpSpPr>
        <p:sp>
          <p:nvSpPr>
            <p:cNvPr id="20" name="Szövegdoboz 19"/>
            <p:cNvSpPr txBox="1"/>
            <p:nvPr/>
          </p:nvSpPr>
          <p:spPr>
            <a:xfrm>
              <a:off x="370021" y="6288613"/>
              <a:ext cx="31983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Töltés áthelyezés, nyílt ártér </a:t>
              </a:r>
              <a:endParaRPr lang="hu-HU" dirty="0"/>
            </a:p>
          </p:txBody>
        </p:sp>
        <p:sp>
          <p:nvSpPr>
            <p:cNvPr id="40" name="Szövegdoboz 39"/>
            <p:cNvSpPr txBox="1"/>
            <p:nvPr/>
          </p:nvSpPr>
          <p:spPr>
            <a:xfrm>
              <a:off x="4320297" y="6088559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41" name="Szövegdoboz 40"/>
            <p:cNvSpPr txBox="1"/>
            <p:nvPr/>
          </p:nvSpPr>
          <p:spPr>
            <a:xfrm>
              <a:off x="5413304" y="6094644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365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987824" y="116632"/>
            <a:ext cx="2755859" cy="864096"/>
          </a:xfrm>
        </p:spPr>
        <p:txBody>
          <a:bodyPr/>
          <a:lstStyle/>
          <a:p>
            <a:pPr algn="ctr"/>
            <a:r>
              <a:rPr lang="hu-HU" dirty="0" smtClean="0"/>
              <a:t>INTÉZKEDÉSEK 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899592" y="1640816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Intézkedés </a:t>
            </a:r>
            <a:endParaRPr lang="hu-HU" b="1" dirty="0">
              <a:solidFill>
                <a:srgbClr val="0070C0"/>
              </a:solidFill>
            </a:endParaRPr>
          </a:p>
        </p:txBody>
      </p:sp>
      <p:cxnSp>
        <p:nvCxnSpPr>
          <p:cNvPr id="10" name="Egyenes összekötő 9"/>
          <p:cNvCxnSpPr/>
          <p:nvPr/>
        </p:nvCxnSpPr>
        <p:spPr>
          <a:xfrm>
            <a:off x="323528" y="213285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zövegdoboz 32"/>
          <p:cNvSpPr txBox="1"/>
          <p:nvPr/>
        </p:nvSpPr>
        <p:spPr>
          <a:xfrm>
            <a:off x="4074117" y="15943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VGT cél 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34" name="Szövegdoboz 33"/>
          <p:cNvSpPr txBox="1"/>
          <p:nvPr/>
        </p:nvSpPr>
        <p:spPr>
          <a:xfrm>
            <a:off x="5295395" y="15818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ÁKK cél 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6738351" y="1594376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Megjegyzés </a:t>
            </a:r>
            <a:endParaRPr lang="hu-HU" b="1" dirty="0">
              <a:solidFill>
                <a:srgbClr val="0070C0"/>
              </a:solidFill>
            </a:endParaRPr>
          </a:p>
        </p:txBody>
      </p:sp>
      <p:grpSp>
        <p:nvGrpSpPr>
          <p:cNvPr id="54" name="Csoportba foglalás 53"/>
          <p:cNvGrpSpPr/>
          <p:nvPr/>
        </p:nvGrpSpPr>
        <p:grpSpPr>
          <a:xfrm>
            <a:off x="323528" y="5278153"/>
            <a:ext cx="5899022" cy="791412"/>
            <a:chOff x="323528" y="5278153"/>
            <a:chExt cx="5899022" cy="791412"/>
          </a:xfrm>
        </p:grpSpPr>
        <p:sp>
          <p:nvSpPr>
            <p:cNvPr id="22" name="Szövegdoboz 21"/>
            <p:cNvSpPr txBox="1"/>
            <p:nvPr/>
          </p:nvSpPr>
          <p:spPr>
            <a:xfrm>
              <a:off x="323528" y="5478208"/>
              <a:ext cx="3236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Nyárigát, depóniák elbontása</a:t>
              </a:r>
            </a:p>
          </p:txBody>
        </p:sp>
        <p:sp>
          <p:nvSpPr>
            <p:cNvPr id="27" name="Szövegdoboz 26"/>
            <p:cNvSpPr txBox="1"/>
            <p:nvPr/>
          </p:nvSpPr>
          <p:spPr>
            <a:xfrm>
              <a:off x="5561792" y="5300124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43" name="Szövegdoboz 42"/>
            <p:cNvSpPr txBox="1"/>
            <p:nvPr/>
          </p:nvSpPr>
          <p:spPr>
            <a:xfrm>
              <a:off x="4268415" y="5278153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50" name="Csoportba foglalás 49"/>
          <p:cNvGrpSpPr/>
          <p:nvPr/>
        </p:nvGrpSpPr>
        <p:grpSpPr>
          <a:xfrm>
            <a:off x="323528" y="1979113"/>
            <a:ext cx="8424262" cy="1102130"/>
            <a:chOff x="323528" y="1979113"/>
            <a:chExt cx="8424262" cy="1102130"/>
          </a:xfrm>
        </p:grpSpPr>
        <p:sp>
          <p:nvSpPr>
            <p:cNvPr id="28" name="Szövegdoboz 27"/>
            <p:cNvSpPr txBox="1"/>
            <p:nvPr/>
          </p:nvSpPr>
          <p:spPr>
            <a:xfrm>
              <a:off x="4851734" y="1979113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66FF99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66FF99"/>
                </a:solidFill>
              </a:endParaRPr>
            </a:p>
          </p:txBody>
        </p:sp>
        <p:sp>
          <p:nvSpPr>
            <p:cNvPr id="29" name="Szövegdoboz 28"/>
            <p:cNvSpPr txBox="1"/>
            <p:nvPr/>
          </p:nvSpPr>
          <p:spPr>
            <a:xfrm>
              <a:off x="4851734" y="2311802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FFFF00"/>
                  </a:solidFill>
                  <a:sym typeface="Wingdings" pitchFamily="2" charset="2"/>
                </a:rPr>
                <a:t></a:t>
              </a:r>
              <a:endParaRPr lang="hu-HU" sz="4400" b="1" dirty="0">
                <a:solidFill>
                  <a:srgbClr val="FFFF00"/>
                </a:solidFill>
              </a:endParaRPr>
            </a:p>
          </p:txBody>
        </p:sp>
        <p:sp>
          <p:nvSpPr>
            <p:cNvPr id="31" name="Szövegdoboz 30"/>
            <p:cNvSpPr txBox="1"/>
            <p:nvPr/>
          </p:nvSpPr>
          <p:spPr>
            <a:xfrm>
              <a:off x="323528" y="2334718"/>
              <a:ext cx="2787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Művelési ág, mód váltás  </a:t>
              </a:r>
              <a:endParaRPr lang="hu-HU" dirty="0"/>
            </a:p>
          </p:txBody>
        </p:sp>
        <p:sp>
          <p:nvSpPr>
            <p:cNvPr id="45" name="Szövegdoboz 44"/>
            <p:cNvSpPr txBox="1"/>
            <p:nvPr/>
          </p:nvSpPr>
          <p:spPr>
            <a:xfrm>
              <a:off x="6588224" y="2363834"/>
              <a:ext cx="215956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Kompromisszum  !!</a:t>
              </a:r>
            </a:p>
            <a:p>
              <a:r>
                <a:rPr lang="hu-HU" dirty="0" smtClean="0"/>
                <a:t>  </a:t>
              </a:r>
              <a:endParaRPr lang="hu-HU" dirty="0"/>
            </a:p>
          </p:txBody>
        </p:sp>
      </p:grpSp>
      <p:grpSp>
        <p:nvGrpSpPr>
          <p:cNvPr id="51" name="Csoportba foglalás 50"/>
          <p:cNvGrpSpPr/>
          <p:nvPr/>
        </p:nvGrpSpPr>
        <p:grpSpPr>
          <a:xfrm>
            <a:off x="323528" y="2887313"/>
            <a:ext cx="8519672" cy="1146265"/>
            <a:chOff x="323528" y="2887313"/>
            <a:chExt cx="8519672" cy="1146265"/>
          </a:xfrm>
        </p:grpSpPr>
        <p:sp>
          <p:nvSpPr>
            <p:cNvPr id="32" name="Szövegdoboz 31"/>
            <p:cNvSpPr txBox="1"/>
            <p:nvPr/>
          </p:nvSpPr>
          <p:spPr>
            <a:xfrm>
              <a:off x="323528" y="3087369"/>
              <a:ext cx="38523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Fenntartás, növényzet gondozása </a:t>
              </a:r>
              <a:endParaRPr lang="hu-HU" dirty="0"/>
            </a:p>
          </p:txBody>
        </p:sp>
        <p:sp>
          <p:nvSpPr>
            <p:cNvPr id="39" name="Szövegdoboz 38"/>
            <p:cNvSpPr txBox="1"/>
            <p:nvPr/>
          </p:nvSpPr>
          <p:spPr>
            <a:xfrm>
              <a:off x="4851734" y="2887313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66FF99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66FF99"/>
                </a:solidFill>
              </a:endParaRPr>
            </a:p>
          </p:txBody>
        </p:sp>
        <p:sp>
          <p:nvSpPr>
            <p:cNvPr id="40" name="Szövegdoboz 39"/>
            <p:cNvSpPr txBox="1"/>
            <p:nvPr/>
          </p:nvSpPr>
          <p:spPr>
            <a:xfrm>
              <a:off x="4851734" y="3264137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FFFF00"/>
                  </a:solidFill>
                  <a:sym typeface="Wingdings" pitchFamily="2" charset="2"/>
                </a:rPr>
                <a:t></a:t>
              </a:r>
              <a:endParaRPr lang="hu-HU" sz="4400" b="1" dirty="0">
                <a:solidFill>
                  <a:srgbClr val="FFFF00"/>
                </a:solidFill>
              </a:endParaRPr>
            </a:p>
          </p:txBody>
        </p:sp>
        <p:sp>
          <p:nvSpPr>
            <p:cNvPr id="46" name="Szövegdoboz 45"/>
            <p:cNvSpPr txBox="1"/>
            <p:nvPr/>
          </p:nvSpPr>
          <p:spPr>
            <a:xfrm>
              <a:off x="6619514" y="3112708"/>
              <a:ext cx="2223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Kompromisszum  !! </a:t>
              </a:r>
              <a:endParaRPr lang="hu-HU" dirty="0"/>
            </a:p>
          </p:txBody>
        </p:sp>
      </p:grpSp>
      <p:grpSp>
        <p:nvGrpSpPr>
          <p:cNvPr id="52" name="Csoportba foglalás 51"/>
          <p:cNvGrpSpPr/>
          <p:nvPr/>
        </p:nvGrpSpPr>
        <p:grpSpPr>
          <a:xfrm>
            <a:off x="323528" y="3777393"/>
            <a:ext cx="8052178" cy="816186"/>
            <a:chOff x="323528" y="3777393"/>
            <a:chExt cx="8052178" cy="816186"/>
          </a:xfrm>
        </p:grpSpPr>
        <p:sp>
          <p:nvSpPr>
            <p:cNvPr id="15" name="Szövegdoboz 14"/>
            <p:cNvSpPr txBox="1"/>
            <p:nvPr/>
          </p:nvSpPr>
          <p:spPr>
            <a:xfrm>
              <a:off x="323528" y="3838949"/>
              <a:ext cx="37625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Hullámtéri mellékágak, holtágak </a:t>
              </a:r>
            </a:p>
            <a:p>
              <a:r>
                <a:rPr lang="hu-HU" dirty="0" smtClean="0"/>
                <a:t>rehabilitációja, holtterek kialakítása</a:t>
              </a:r>
              <a:endParaRPr lang="hu-HU" dirty="0"/>
            </a:p>
          </p:txBody>
        </p:sp>
        <p:sp>
          <p:nvSpPr>
            <p:cNvPr id="41" name="Szövegdoboz 40"/>
            <p:cNvSpPr txBox="1"/>
            <p:nvPr/>
          </p:nvSpPr>
          <p:spPr>
            <a:xfrm>
              <a:off x="4268415" y="3824138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42" name="Szövegdoboz 41"/>
            <p:cNvSpPr txBox="1"/>
            <p:nvPr/>
          </p:nvSpPr>
          <p:spPr>
            <a:xfrm>
              <a:off x="5561792" y="3777393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66FF99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66FF99"/>
                </a:solidFill>
              </a:endParaRPr>
            </a:p>
          </p:txBody>
        </p:sp>
        <p:sp>
          <p:nvSpPr>
            <p:cNvPr id="47" name="Szövegdoboz 46"/>
            <p:cNvSpPr txBox="1"/>
            <p:nvPr/>
          </p:nvSpPr>
          <p:spPr>
            <a:xfrm>
              <a:off x="6626509" y="3977447"/>
              <a:ext cx="1749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Jó gyakorlat !  </a:t>
              </a:r>
              <a:endParaRPr lang="hu-HU" dirty="0"/>
            </a:p>
          </p:txBody>
        </p:sp>
      </p:grpSp>
      <p:grpSp>
        <p:nvGrpSpPr>
          <p:cNvPr id="53" name="Csoportba foglalás 52"/>
          <p:cNvGrpSpPr/>
          <p:nvPr/>
        </p:nvGrpSpPr>
        <p:grpSpPr>
          <a:xfrm>
            <a:off x="323528" y="4346540"/>
            <a:ext cx="8700850" cy="1016480"/>
            <a:chOff x="323528" y="4346540"/>
            <a:chExt cx="8700850" cy="1016480"/>
          </a:xfrm>
        </p:grpSpPr>
        <p:sp>
          <p:nvSpPr>
            <p:cNvPr id="17" name="Szövegdoboz 16"/>
            <p:cNvSpPr txBox="1"/>
            <p:nvPr/>
          </p:nvSpPr>
          <p:spPr>
            <a:xfrm>
              <a:off x="323528" y="4749090"/>
              <a:ext cx="15953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Mederkotrás  </a:t>
              </a:r>
            </a:p>
          </p:txBody>
        </p:sp>
        <p:sp>
          <p:nvSpPr>
            <p:cNvPr id="36" name="Szövegdoboz 35"/>
            <p:cNvSpPr txBox="1"/>
            <p:nvPr/>
          </p:nvSpPr>
          <p:spPr>
            <a:xfrm>
              <a:off x="4907594" y="4346540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66FF99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66FF99"/>
                </a:solidFill>
              </a:endParaRPr>
            </a:p>
          </p:txBody>
        </p:sp>
        <p:sp>
          <p:nvSpPr>
            <p:cNvPr id="37" name="Szövegdoboz 36"/>
            <p:cNvSpPr txBox="1"/>
            <p:nvPr/>
          </p:nvSpPr>
          <p:spPr>
            <a:xfrm>
              <a:off x="4907594" y="4593579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FFFF00"/>
                  </a:solidFill>
                  <a:sym typeface="Wingdings" pitchFamily="2" charset="2"/>
                </a:rPr>
                <a:t></a:t>
              </a:r>
              <a:endParaRPr lang="hu-HU" sz="4400" b="1" dirty="0">
                <a:solidFill>
                  <a:srgbClr val="FFFF00"/>
                </a:solidFill>
              </a:endParaRPr>
            </a:p>
          </p:txBody>
        </p:sp>
        <p:sp>
          <p:nvSpPr>
            <p:cNvPr id="48" name="Szövegdoboz 47"/>
            <p:cNvSpPr txBox="1"/>
            <p:nvPr/>
          </p:nvSpPr>
          <p:spPr>
            <a:xfrm>
              <a:off x="6645681" y="4593579"/>
              <a:ext cx="23786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Hullámtéri vízellátás biztosítása   </a:t>
              </a:r>
              <a:endParaRPr lang="hu-HU" dirty="0"/>
            </a:p>
          </p:txBody>
        </p:sp>
      </p:grpSp>
      <p:grpSp>
        <p:nvGrpSpPr>
          <p:cNvPr id="55" name="Csoportba foglalás 54"/>
          <p:cNvGrpSpPr/>
          <p:nvPr/>
        </p:nvGrpSpPr>
        <p:grpSpPr>
          <a:xfrm>
            <a:off x="323528" y="5924599"/>
            <a:ext cx="8779655" cy="830997"/>
            <a:chOff x="323528" y="5924599"/>
            <a:chExt cx="8779655" cy="830997"/>
          </a:xfrm>
        </p:grpSpPr>
        <p:sp>
          <p:nvSpPr>
            <p:cNvPr id="26" name="Szövegdoboz 25"/>
            <p:cNvSpPr txBox="1"/>
            <p:nvPr/>
          </p:nvSpPr>
          <p:spPr>
            <a:xfrm>
              <a:off x="323528" y="6309320"/>
              <a:ext cx="2441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Övzátonyok kezelése </a:t>
              </a:r>
            </a:p>
          </p:txBody>
        </p:sp>
        <p:sp>
          <p:nvSpPr>
            <p:cNvPr id="38" name="Szövegdoboz 37"/>
            <p:cNvSpPr txBox="1"/>
            <p:nvPr/>
          </p:nvSpPr>
          <p:spPr>
            <a:xfrm>
              <a:off x="4851734" y="5924599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66FF99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66FF99"/>
                </a:solidFill>
              </a:endParaRPr>
            </a:p>
          </p:txBody>
        </p:sp>
        <p:sp>
          <p:nvSpPr>
            <p:cNvPr id="49" name="Szövegdoboz 48"/>
            <p:cNvSpPr txBox="1"/>
            <p:nvPr/>
          </p:nvSpPr>
          <p:spPr>
            <a:xfrm>
              <a:off x="6724486" y="6109265"/>
              <a:ext cx="23786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Kompromisszum: részleges eltávolítás    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987824" y="116632"/>
            <a:ext cx="2755859" cy="864096"/>
          </a:xfrm>
        </p:spPr>
        <p:txBody>
          <a:bodyPr/>
          <a:lstStyle/>
          <a:p>
            <a:pPr algn="ctr"/>
            <a:r>
              <a:rPr lang="hu-HU" dirty="0" smtClean="0"/>
              <a:t>INTÉZKEDÉSEK 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899592" y="1640816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Intézkedés </a:t>
            </a:r>
            <a:endParaRPr lang="hu-HU" b="1" dirty="0">
              <a:solidFill>
                <a:srgbClr val="0070C0"/>
              </a:solidFill>
            </a:endParaRPr>
          </a:p>
        </p:txBody>
      </p:sp>
      <p:cxnSp>
        <p:nvCxnSpPr>
          <p:cNvPr id="10" name="Egyenes összekötő 9"/>
          <p:cNvCxnSpPr/>
          <p:nvPr/>
        </p:nvCxnSpPr>
        <p:spPr>
          <a:xfrm>
            <a:off x="323528" y="2132856"/>
            <a:ext cx="82809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Csoportba foglalás 2"/>
          <p:cNvGrpSpPr/>
          <p:nvPr/>
        </p:nvGrpSpPr>
        <p:grpSpPr>
          <a:xfrm>
            <a:off x="330752" y="3010793"/>
            <a:ext cx="8619443" cy="782022"/>
            <a:chOff x="330752" y="3010793"/>
            <a:chExt cx="8619443" cy="782022"/>
          </a:xfrm>
        </p:grpSpPr>
        <p:sp>
          <p:nvSpPr>
            <p:cNvPr id="21" name="Szövegdoboz 20"/>
            <p:cNvSpPr txBox="1"/>
            <p:nvPr/>
          </p:nvSpPr>
          <p:spPr>
            <a:xfrm>
              <a:off x="330752" y="3284984"/>
              <a:ext cx="2351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Kanyarulat átvágása </a:t>
              </a:r>
              <a:endParaRPr lang="hu-HU" dirty="0"/>
            </a:p>
          </p:txBody>
        </p:sp>
        <p:sp>
          <p:nvSpPr>
            <p:cNvPr id="27" name="Szövegdoboz 26"/>
            <p:cNvSpPr txBox="1"/>
            <p:nvPr/>
          </p:nvSpPr>
          <p:spPr>
            <a:xfrm>
              <a:off x="4716889" y="3023374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30" name="Szövegdoboz 29"/>
            <p:cNvSpPr txBox="1"/>
            <p:nvPr/>
          </p:nvSpPr>
          <p:spPr>
            <a:xfrm>
              <a:off x="3320722" y="3010793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FFC000"/>
                  </a:solidFill>
                  <a:sym typeface="Wingdings" pitchFamily="2" charset="2"/>
                </a:rPr>
                <a:t></a:t>
              </a:r>
              <a:endParaRPr lang="hu-HU" sz="4400" b="1" dirty="0">
                <a:solidFill>
                  <a:srgbClr val="FFC000"/>
                </a:solidFill>
              </a:endParaRPr>
            </a:p>
          </p:txBody>
        </p:sp>
        <p:sp>
          <p:nvSpPr>
            <p:cNvPr id="24" name="Szövegdoboz 23"/>
            <p:cNvSpPr txBox="1"/>
            <p:nvPr/>
          </p:nvSpPr>
          <p:spPr>
            <a:xfrm>
              <a:off x="6162252" y="3146484"/>
              <a:ext cx="27879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Új meder regenerálódása</a:t>
              </a:r>
            </a:p>
            <a:p>
              <a:r>
                <a:rPr lang="hu-HU" dirty="0" smtClean="0"/>
                <a:t>„</a:t>
              </a:r>
              <a:r>
                <a:rPr lang="hu-HU" dirty="0" err="1" smtClean="0"/>
                <a:t>éló</a:t>
              </a:r>
              <a:r>
                <a:rPr lang="hu-HU" dirty="0" smtClean="0"/>
                <a:t>” holtág  </a:t>
              </a:r>
              <a:endParaRPr lang="hu-HU" dirty="0"/>
            </a:p>
          </p:txBody>
        </p:sp>
      </p:grpSp>
      <p:grpSp>
        <p:nvGrpSpPr>
          <p:cNvPr id="2" name="Csoportba foglalás 1"/>
          <p:cNvGrpSpPr/>
          <p:nvPr/>
        </p:nvGrpSpPr>
        <p:grpSpPr>
          <a:xfrm>
            <a:off x="330752" y="2120274"/>
            <a:ext cx="8871937" cy="782022"/>
            <a:chOff x="330752" y="2120274"/>
            <a:chExt cx="8871937" cy="782022"/>
          </a:xfrm>
        </p:grpSpPr>
        <p:sp>
          <p:nvSpPr>
            <p:cNvPr id="25" name="Szövegdoboz 24"/>
            <p:cNvSpPr txBox="1"/>
            <p:nvPr/>
          </p:nvSpPr>
          <p:spPr>
            <a:xfrm>
              <a:off x="330752" y="2332910"/>
              <a:ext cx="2172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Mederszabályozás </a:t>
              </a:r>
              <a:endParaRPr lang="hu-HU" dirty="0"/>
            </a:p>
          </p:txBody>
        </p:sp>
        <p:sp>
          <p:nvSpPr>
            <p:cNvPr id="33" name="Szövegdoboz 32"/>
            <p:cNvSpPr txBox="1"/>
            <p:nvPr/>
          </p:nvSpPr>
          <p:spPr>
            <a:xfrm>
              <a:off x="4696626" y="2132855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34" name="Szövegdoboz 33"/>
            <p:cNvSpPr txBox="1"/>
            <p:nvPr/>
          </p:nvSpPr>
          <p:spPr>
            <a:xfrm>
              <a:off x="3300459" y="2120274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FFC000"/>
                  </a:solidFill>
                  <a:sym typeface="Wingdings" pitchFamily="2" charset="2"/>
                </a:rPr>
                <a:t></a:t>
              </a:r>
              <a:endParaRPr lang="hu-HU" sz="4400" b="1" dirty="0">
                <a:solidFill>
                  <a:srgbClr val="FFC000"/>
                </a:solidFill>
              </a:endParaRPr>
            </a:p>
          </p:txBody>
        </p:sp>
        <p:sp>
          <p:nvSpPr>
            <p:cNvPr id="35" name="Szövegdoboz 34"/>
            <p:cNvSpPr txBox="1"/>
            <p:nvPr/>
          </p:nvSpPr>
          <p:spPr>
            <a:xfrm>
              <a:off x="6196738" y="2194410"/>
              <a:ext cx="30059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Szabályozottság enyhítése:</a:t>
              </a:r>
            </a:p>
            <a:p>
              <a:r>
                <a:rPr lang="hu-HU" dirty="0"/>
                <a:t>m</a:t>
              </a:r>
              <a:r>
                <a:rPr lang="hu-HU" dirty="0" smtClean="0"/>
                <a:t>ederforma, növényzóna </a:t>
              </a:r>
            </a:p>
          </p:txBody>
        </p:sp>
      </p:grpSp>
      <p:grpSp>
        <p:nvGrpSpPr>
          <p:cNvPr id="5" name="Csoportba foglalás 4"/>
          <p:cNvGrpSpPr/>
          <p:nvPr/>
        </p:nvGrpSpPr>
        <p:grpSpPr>
          <a:xfrm>
            <a:off x="330752" y="4122412"/>
            <a:ext cx="9006589" cy="851124"/>
            <a:chOff x="330752" y="4122412"/>
            <a:chExt cx="9006589" cy="851124"/>
          </a:xfrm>
        </p:grpSpPr>
        <p:sp>
          <p:nvSpPr>
            <p:cNvPr id="23" name="Szövegdoboz 22"/>
            <p:cNvSpPr txBox="1"/>
            <p:nvPr/>
          </p:nvSpPr>
          <p:spPr>
            <a:xfrm>
              <a:off x="330752" y="4487626"/>
              <a:ext cx="2582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Töltés építés, bővítés  </a:t>
              </a:r>
              <a:endParaRPr lang="hu-HU" dirty="0"/>
            </a:p>
          </p:txBody>
        </p:sp>
        <p:sp>
          <p:nvSpPr>
            <p:cNvPr id="28" name="Szövegdoboz 27"/>
            <p:cNvSpPr txBox="1"/>
            <p:nvPr/>
          </p:nvSpPr>
          <p:spPr>
            <a:xfrm>
              <a:off x="4696626" y="4127151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66FF99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66FF99"/>
                </a:solidFill>
              </a:endParaRPr>
            </a:p>
          </p:txBody>
        </p:sp>
        <p:sp>
          <p:nvSpPr>
            <p:cNvPr id="31" name="Szövegdoboz 30"/>
            <p:cNvSpPr txBox="1"/>
            <p:nvPr/>
          </p:nvSpPr>
          <p:spPr>
            <a:xfrm>
              <a:off x="6241622" y="4327205"/>
              <a:ext cx="309571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Mentett oldali vízpótlás</a:t>
              </a:r>
            </a:p>
            <a:p>
              <a:r>
                <a:rPr lang="hu-HU" dirty="0" smtClean="0"/>
                <a:t>Hullámtéri </a:t>
              </a:r>
              <a:r>
                <a:rPr lang="hu-HU" dirty="0" err="1" smtClean="0"/>
                <a:t>tározás</a:t>
              </a:r>
              <a:r>
                <a:rPr lang="hu-HU" dirty="0" smtClean="0"/>
                <a:t> növelése </a:t>
              </a:r>
              <a:endParaRPr lang="hu-HU" dirty="0"/>
            </a:p>
          </p:txBody>
        </p:sp>
        <p:sp>
          <p:nvSpPr>
            <p:cNvPr id="36" name="Szövegdoboz 35"/>
            <p:cNvSpPr txBox="1"/>
            <p:nvPr/>
          </p:nvSpPr>
          <p:spPr>
            <a:xfrm>
              <a:off x="3320722" y="4122412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FFC000"/>
                  </a:solidFill>
                  <a:sym typeface="Wingdings" pitchFamily="2" charset="2"/>
                </a:rPr>
                <a:t></a:t>
              </a:r>
              <a:endParaRPr lang="hu-HU" sz="4400" b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9" name="Csoportba foglalás 8"/>
          <p:cNvGrpSpPr/>
          <p:nvPr/>
        </p:nvGrpSpPr>
        <p:grpSpPr>
          <a:xfrm>
            <a:off x="323528" y="5225346"/>
            <a:ext cx="7482138" cy="769442"/>
            <a:chOff x="323528" y="5225346"/>
            <a:chExt cx="7482138" cy="769442"/>
          </a:xfrm>
        </p:grpSpPr>
        <p:sp>
          <p:nvSpPr>
            <p:cNvPr id="19" name="Szövegdoboz 18"/>
            <p:cNvSpPr txBox="1"/>
            <p:nvPr/>
          </p:nvSpPr>
          <p:spPr>
            <a:xfrm>
              <a:off x="323528" y="5440196"/>
              <a:ext cx="2531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Építmények elbontása</a:t>
              </a:r>
              <a:endParaRPr lang="hu-HU" dirty="0"/>
            </a:p>
          </p:txBody>
        </p:sp>
        <p:sp>
          <p:nvSpPr>
            <p:cNvPr id="37" name="Szövegdoboz 36"/>
            <p:cNvSpPr txBox="1"/>
            <p:nvPr/>
          </p:nvSpPr>
          <p:spPr>
            <a:xfrm>
              <a:off x="3300459" y="5225347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38" name="Szövegdoboz 37"/>
            <p:cNvSpPr txBox="1"/>
            <p:nvPr/>
          </p:nvSpPr>
          <p:spPr>
            <a:xfrm>
              <a:off x="4716889" y="5225346"/>
              <a:ext cx="66075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4400" b="1" dirty="0" smtClean="0">
                  <a:solidFill>
                    <a:srgbClr val="00B050"/>
                  </a:solidFill>
                  <a:sym typeface="Wingdings" pitchFamily="2" charset="2"/>
                </a:rPr>
                <a:t></a:t>
              </a:r>
              <a:endParaRPr lang="hu-HU" sz="4400" b="1" dirty="0">
                <a:solidFill>
                  <a:srgbClr val="00B050"/>
                </a:solidFill>
              </a:endParaRPr>
            </a:p>
          </p:txBody>
        </p:sp>
        <p:sp>
          <p:nvSpPr>
            <p:cNvPr id="39" name="Szövegdoboz 38"/>
            <p:cNvSpPr txBox="1"/>
            <p:nvPr/>
          </p:nvSpPr>
          <p:spPr>
            <a:xfrm>
              <a:off x="6223182" y="5425400"/>
              <a:ext cx="1582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Helyreállítás  </a:t>
              </a:r>
              <a:endParaRPr lang="hu-HU" dirty="0"/>
            </a:p>
          </p:txBody>
        </p:sp>
      </p:grpSp>
      <p:sp>
        <p:nvSpPr>
          <p:cNvPr id="40" name="Szövegdoboz 39"/>
          <p:cNvSpPr txBox="1"/>
          <p:nvPr/>
        </p:nvSpPr>
        <p:spPr>
          <a:xfrm>
            <a:off x="3097103" y="15818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VGT cél 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41" name="Szövegdoboz 40"/>
          <p:cNvSpPr txBox="1"/>
          <p:nvPr/>
        </p:nvSpPr>
        <p:spPr>
          <a:xfrm>
            <a:off x="4514794" y="15818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ÁKK cél 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42" name="Szövegdoboz 41"/>
          <p:cNvSpPr txBox="1"/>
          <p:nvPr/>
        </p:nvSpPr>
        <p:spPr>
          <a:xfrm>
            <a:off x="6516216" y="1581800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Megjegyzés </a:t>
            </a:r>
            <a:endParaRPr lang="hu-H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03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3"/>
          <p:cNvSpPr txBox="1">
            <a:spLocks/>
          </p:cNvSpPr>
          <p:nvPr/>
        </p:nvSpPr>
        <p:spPr>
          <a:xfrm>
            <a:off x="2987824" y="116632"/>
            <a:ext cx="2755859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hu-HU" smtClean="0"/>
              <a:t>INTÉZKEDÉSEK 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2862777" y="2142148"/>
            <a:ext cx="3005951" cy="369332"/>
          </a:xfrm>
          <a:prstGeom prst="rect">
            <a:avLst/>
          </a:prstGeom>
          <a:noFill/>
          <a:ln>
            <a:solidFill>
              <a:srgbClr val="00CC99"/>
            </a:solidFill>
          </a:ln>
        </p:spPr>
        <p:txBody>
          <a:bodyPr wrap="none" rtlCol="0">
            <a:spAutoFit/>
          </a:bodyPr>
          <a:lstStyle/>
          <a:p>
            <a:r>
              <a:rPr lang="hu-HU" dirty="0" smtClean="0"/>
              <a:t>Intézkedések azonos céllal 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2914073" y="2708920"/>
            <a:ext cx="2954655" cy="646331"/>
          </a:xfrm>
          <a:prstGeom prst="rect">
            <a:avLst/>
          </a:prstGeom>
          <a:noFill/>
          <a:ln>
            <a:solidFill>
              <a:srgbClr val="00CC99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Kompromisszumot igénylő </a:t>
            </a:r>
          </a:p>
          <a:p>
            <a:pPr algn="ctr"/>
            <a:r>
              <a:rPr lang="hu-HU" dirty="0" smtClean="0"/>
              <a:t>intézkedések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5076055" y="3704519"/>
            <a:ext cx="2955433" cy="646331"/>
          </a:xfrm>
          <a:prstGeom prst="rect">
            <a:avLst/>
          </a:prstGeom>
          <a:noFill/>
          <a:ln>
            <a:solidFill>
              <a:srgbClr val="00CC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Ökológia prioritása: </a:t>
            </a:r>
          </a:p>
          <a:p>
            <a:pPr algn="ctr"/>
            <a:r>
              <a:rPr lang="hu-HU" dirty="0" smtClean="0"/>
              <a:t>Alternatív megoldás 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2001245" y="1581800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0070C0"/>
                </a:solidFill>
              </a:rPr>
              <a:t>VGT</a:t>
            </a:r>
            <a:endParaRPr lang="hu-HU" sz="2400" b="1" dirty="0">
              <a:solidFill>
                <a:srgbClr val="0070C0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6228184" y="1581800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0070C0"/>
                </a:solidFill>
              </a:rPr>
              <a:t>ÁKK</a:t>
            </a:r>
            <a:endParaRPr lang="hu-HU" sz="2400" b="1" dirty="0">
              <a:solidFill>
                <a:srgbClr val="0070C0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898377" y="4638550"/>
            <a:ext cx="2864887" cy="923330"/>
          </a:xfrm>
          <a:prstGeom prst="rect">
            <a:avLst/>
          </a:prstGeom>
          <a:noFill/>
          <a:ln>
            <a:solidFill>
              <a:srgbClr val="00CC99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Árvízvédelem prioritása:</a:t>
            </a:r>
          </a:p>
          <a:p>
            <a:pPr algn="ctr"/>
            <a:r>
              <a:rPr lang="hu-HU" dirty="0" smtClean="0"/>
              <a:t>Meglévő létesítmények</a:t>
            </a:r>
          </a:p>
          <a:p>
            <a:pPr algn="ctr"/>
            <a:r>
              <a:rPr lang="hu-HU" dirty="0" smtClean="0"/>
              <a:t>Erősen módosított állapot 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852382" y="6093296"/>
            <a:ext cx="3026738" cy="646331"/>
          </a:xfrm>
          <a:prstGeom prst="rect">
            <a:avLst/>
          </a:prstGeom>
          <a:noFill/>
          <a:ln>
            <a:solidFill>
              <a:srgbClr val="00CC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Kompenzációs intézkedések 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5076056" y="4638550"/>
            <a:ext cx="2955433" cy="923330"/>
          </a:xfrm>
          <a:prstGeom prst="rect">
            <a:avLst/>
          </a:prstGeom>
          <a:noFill/>
          <a:ln>
            <a:solidFill>
              <a:srgbClr val="00CC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Árvízvédelem prioritása:</a:t>
            </a:r>
          </a:p>
          <a:p>
            <a:pPr algn="ctr"/>
            <a:r>
              <a:rPr lang="hu-HU" dirty="0" smtClean="0"/>
              <a:t>Új létesítmény</a:t>
            </a:r>
          </a:p>
          <a:p>
            <a:pPr algn="ctr"/>
            <a:r>
              <a:rPr lang="hu-HU" dirty="0"/>
              <a:t>(</a:t>
            </a:r>
            <a:r>
              <a:rPr lang="hu-HU" dirty="0" smtClean="0"/>
              <a:t>VKI 4.7 cikk)</a:t>
            </a:r>
          </a:p>
        </p:txBody>
      </p:sp>
      <p:cxnSp>
        <p:nvCxnSpPr>
          <p:cNvPr id="18" name="Egyenes összekötő nyíllal 17"/>
          <p:cNvCxnSpPr>
            <a:stCxn id="14" idx="2"/>
          </p:cNvCxnSpPr>
          <p:nvPr/>
        </p:nvCxnSpPr>
        <p:spPr>
          <a:xfrm>
            <a:off x="2330821" y="5561880"/>
            <a:ext cx="1161059" cy="531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>
            <a:stCxn id="16" idx="2"/>
          </p:cNvCxnSpPr>
          <p:nvPr/>
        </p:nvCxnSpPr>
        <p:spPr>
          <a:xfrm flipH="1">
            <a:off x="5292080" y="5561880"/>
            <a:ext cx="1261693" cy="531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zövegdoboz 22"/>
          <p:cNvSpPr txBox="1"/>
          <p:nvPr/>
        </p:nvSpPr>
        <p:spPr>
          <a:xfrm>
            <a:off x="898377" y="3704519"/>
            <a:ext cx="2864887" cy="646331"/>
          </a:xfrm>
          <a:prstGeom prst="rect">
            <a:avLst/>
          </a:prstGeom>
          <a:noFill/>
          <a:ln>
            <a:solidFill>
              <a:srgbClr val="00CC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Ökológia prioritása:</a:t>
            </a:r>
          </a:p>
          <a:p>
            <a:pPr algn="ctr"/>
            <a:r>
              <a:rPr lang="hu-HU" dirty="0" smtClean="0"/>
              <a:t>Állapotjavító intézkedések </a:t>
            </a:r>
          </a:p>
        </p:txBody>
      </p:sp>
    </p:spTree>
    <p:extLst>
      <p:ext uri="{BB962C8B-B14F-4D97-AF65-F5344CB8AC3E}">
        <p14:creationId xmlns:p14="http://schemas.microsoft.com/office/powerpoint/2010/main" val="305706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71800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270361"/>
            <a:ext cx="648072" cy="608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 descr="ovf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229200"/>
            <a:ext cx="652463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347</Words>
  <Application>Microsoft Office PowerPoint</Application>
  <PresentationFormat>Diavetítés a képernyőre (4:3 oldalarány)</PresentationFormat>
  <Paragraphs>167</Paragraphs>
  <Slides>9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VíZGYŰJTŐ-GAZDÁLKODÁSI ÉS ÁRVÍZKOCKÁZAT-KEZELÉSI  TERVEK összehangolása   ORSZÁGOS FÓRUM   A VGT2 és AZ ÁKKT1 ÖSSZEHANGOLÁSA Simonffy Zoltán </vt:lpstr>
      <vt:lpstr>területfejlesztés, árvíz, belvíz, aszály, VGT  INTEGRÁCIÓ</vt:lpstr>
      <vt:lpstr>PowerPoint bemutató</vt:lpstr>
      <vt:lpstr>PowerPoint bemutató</vt:lpstr>
      <vt:lpstr>INTÉZKEDÉSEK </vt:lpstr>
      <vt:lpstr>INTÉZKEDÉSEK </vt:lpstr>
      <vt:lpstr>INTÉZKEDÉSEK </vt:lpstr>
      <vt:lpstr>PowerPoint bemutató</vt:lpstr>
      <vt:lpstr>KÖSZÖNÖM  A FIGYELMET!</vt:lpstr>
    </vt:vector>
  </TitlesOfParts>
  <Company>novak.adam@gmail.com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User</cp:lastModifiedBy>
  <cp:revision>68</cp:revision>
  <dcterms:created xsi:type="dcterms:W3CDTF">2014-03-03T11:13:53Z</dcterms:created>
  <dcterms:modified xsi:type="dcterms:W3CDTF">2015-06-17T08:03:45Z</dcterms:modified>
</cp:coreProperties>
</file>