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0"/>
  </p:notesMasterIdLst>
  <p:sldIdLst>
    <p:sldId id="256" r:id="rId2"/>
    <p:sldId id="260" r:id="rId3"/>
    <p:sldId id="261" r:id="rId4"/>
    <p:sldId id="265" r:id="rId5"/>
    <p:sldId id="262" r:id="rId6"/>
    <p:sldId id="263" r:id="rId7"/>
    <p:sldId id="264" r:id="rId8"/>
    <p:sldId id="258" r:id="rId9"/>
  </p:sldIdLst>
  <p:sldSz cx="9144000" cy="6858000" type="screen4x3"/>
  <p:notesSz cx="6799263" cy="99298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5844E9-4508-447D-BF93-9082FE10E7E6}" type="datetimeFigureOut">
              <a:rPr lang="hu-HU"/>
              <a:pPr>
                <a:defRPr/>
              </a:pPr>
              <a:t>2015.08.10.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40363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95AA7D-A8C4-44DC-9E31-661FFEA1F95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0143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13315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8C16C4-C72C-45ED-89A1-FBB8161E1757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20483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515069-CE8A-4E1D-9B46-A619F5CAB950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6A035-C741-4E63-A2C8-26729715FA8F}" type="datetimeFigureOut">
              <a:rPr lang="hu-HU"/>
              <a:pPr>
                <a:defRPr/>
              </a:pPr>
              <a:t>2015.08.10.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3FD09-AA5E-440A-93C1-97FB84B0B7B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994DB-22F7-40AA-AAA9-7D23CF8350C5}" type="datetimeFigureOut">
              <a:rPr lang="hu-HU"/>
              <a:pPr>
                <a:defRPr/>
              </a:pPr>
              <a:t>2015.08.10.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BA549-5603-4EA6-BDDA-DF5C0DD6CE7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4F4E8-94F7-4484-B4D2-CC031D33B930}" type="datetimeFigureOut">
              <a:rPr lang="hu-HU"/>
              <a:pPr>
                <a:defRPr/>
              </a:pPr>
              <a:t>2015.08.10.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9A98-62C8-44D4-A889-0FB8D59F3DC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D32B2-D54F-4721-82A1-DEC1DFD8DB69}" type="datetimeFigureOut">
              <a:rPr lang="hu-HU"/>
              <a:pPr>
                <a:defRPr/>
              </a:pPr>
              <a:t>2015.08.10.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8E7F9-7C36-4170-AFE1-C05583A65A5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27A10-3FE0-445D-8166-D0588BED2B4F}" type="datetimeFigureOut">
              <a:rPr lang="hu-HU"/>
              <a:pPr>
                <a:defRPr/>
              </a:pPr>
              <a:t>2015.08.10.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E7966-AC13-48B4-97DF-C4B33876E44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B2C64-AADC-4EFA-AAD3-38BB9FC4BF94}" type="datetimeFigureOut">
              <a:rPr lang="hu-HU"/>
              <a:pPr>
                <a:defRPr/>
              </a:pPr>
              <a:t>2015.08.10.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0CB18-700E-42CA-B66A-AE50B8D16FE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008F9-C31B-43BA-9D7B-FF4E90EE2419}" type="datetimeFigureOut">
              <a:rPr lang="hu-HU"/>
              <a:pPr>
                <a:defRPr/>
              </a:pPr>
              <a:t>2015.08.10.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07136-766B-4307-957D-CB671077F0A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75D59F-8ECA-4407-87DD-4DC76C7F65AB}" type="datetimeFigureOut">
              <a:rPr lang="hu-HU"/>
              <a:pPr>
                <a:defRPr/>
              </a:pPr>
              <a:t>2015.08.10.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45E013-EBC5-4FF6-995E-E304BD8E77C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9" r:id="rId3"/>
    <p:sldLayoutId id="2147483666" r:id="rId4"/>
    <p:sldLayoutId id="2147483665" r:id="rId5"/>
    <p:sldLayoutId id="2147483670" r:id="rId6"/>
    <p:sldLayoutId id="2147483664" r:id="rId7"/>
    <p:sldLayoutId id="2147483663" r:id="rId8"/>
    <p:sldLayoutId id="2147483671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 cap="all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vgt2@kdtvizig.hu" TargetMode="External"/><Relationship Id="rId2" Type="http://schemas.openxmlformats.org/officeDocument/2006/relationships/hyperlink" Target="mailto:vgt2@vizeink.h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izeink.hu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450" y="333375"/>
            <a:ext cx="7129463" cy="28082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800" dirty="0"/>
              <a:t>A VÍZGYŰJTŐ - GAZDÁLKODÁSI TERV FELÜLVIZSGÁLATA </a:t>
            </a: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>szakmai  </a:t>
            </a:r>
            <a:r>
              <a:rPr lang="hu-HU" sz="2800" dirty="0"/>
              <a:t>FÓRUM</a:t>
            </a:r>
            <a:br>
              <a:rPr lang="hu-HU" sz="2800" dirty="0"/>
            </a:br>
            <a:r>
              <a:rPr lang="hu-HU" sz="2800" dirty="0"/>
              <a:t/>
            </a:r>
            <a:br>
              <a:rPr lang="hu-HU" sz="2800" dirty="0"/>
            </a:br>
            <a:endParaRPr lang="hu-HU" sz="2800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3213" y="5270500"/>
            <a:ext cx="649287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10" descr="ovf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9250" y="5229225"/>
            <a:ext cx="652463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Kép 5" descr="http://www.nyuduvizig.hu/templates/nyuduvizigtemplate/img/head/logo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40200" y="5278438"/>
            <a:ext cx="611188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zövegdoboz 6"/>
          <p:cNvSpPr txBox="1"/>
          <p:nvPr/>
        </p:nvSpPr>
        <p:spPr>
          <a:xfrm>
            <a:off x="1239838" y="3213100"/>
            <a:ext cx="526097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Tóth Sándor</a:t>
            </a:r>
            <a:endParaRPr lang="hu-H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Közép-dunántúli </a:t>
            </a:r>
            <a:r>
              <a:rPr lang="hu-H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Vízügyi </a:t>
            </a:r>
            <a:r>
              <a:rPr lang="hu-H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Igazgatóság</a:t>
            </a:r>
            <a:endParaRPr lang="hu-H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0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/>
              <a:t>A Vízgyűjtő-gazdálkodási terv előzményei</a:t>
            </a:r>
          </a:p>
        </p:txBody>
      </p:sp>
      <p:sp>
        <p:nvSpPr>
          <p:cNvPr id="14338" name="Tartalom helye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/>
          <a:lstStyle/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Wingdings" pitchFamily="2" charset="2"/>
              <a:buChar char="Ø"/>
            </a:pPr>
            <a:r>
              <a:rPr lang="hu-HU" sz="2600" dirty="0" smtClean="0">
                <a:latin typeface="Arial" charset="0"/>
                <a:cs typeface="Arial" charset="0"/>
              </a:rPr>
              <a:t>1996 - Az Európai Bizottságot megbízzák az EU Víz Keretirányelv (VKI) kidolgozásával</a:t>
            </a: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Wingdings" pitchFamily="2" charset="2"/>
              <a:buChar char="Ø"/>
            </a:pPr>
            <a:r>
              <a:rPr lang="hu-HU" sz="2600" dirty="0" smtClean="0">
                <a:latin typeface="Arial" charset="0"/>
                <a:cs typeface="Arial" charset="0"/>
              </a:rPr>
              <a:t>2000 – Az EU Víz Keretirányelv  kihirdetése</a:t>
            </a: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600" dirty="0" smtClean="0">
                <a:latin typeface="Arial" charset="0"/>
                <a:cs typeface="Arial" charset="0"/>
              </a:rPr>
              <a:t>Mi a VKI?</a:t>
            </a: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400" dirty="0" smtClean="0">
                <a:latin typeface="Arial" charset="0"/>
                <a:cs typeface="Arial" charset="0"/>
              </a:rPr>
              <a:t>A Európai vízpolitika keretét meghatározó irányelv</a:t>
            </a: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400" dirty="0" smtClean="0">
                <a:latin typeface="Arial" charset="0"/>
                <a:cs typeface="Arial" charset="0"/>
              </a:rPr>
              <a:t>A vízpolitikát meghatározó nemzeti törvények alapja</a:t>
            </a: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endParaRPr lang="hu-HU" sz="2400" dirty="0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000" dirty="0" smtClean="0">
                <a:latin typeface="Arial" charset="0"/>
                <a:cs typeface="Arial" charset="0"/>
              </a:rPr>
              <a:t>		</a:t>
            </a:r>
            <a:endParaRPr lang="hu-HU" sz="2600" dirty="0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Wingdings" pitchFamily="2" charset="2"/>
              <a:buChar char="Ø"/>
            </a:pPr>
            <a:endParaRPr lang="hu-HU" sz="26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0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/>
              <a:t>A Vízgyűjtő-gazdálkodási terv előzményei</a:t>
            </a:r>
          </a:p>
        </p:txBody>
      </p:sp>
      <p:sp>
        <p:nvSpPr>
          <p:cNvPr id="15362" name="Tartalom helye 2"/>
          <p:cNvSpPr>
            <a:spLocks noGrp="1"/>
          </p:cNvSpPr>
          <p:nvPr>
            <p:ph idx="1"/>
          </p:nvPr>
        </p:nvSpPr>
        <p:spPr>
          <a:xfrm>
            <a:off x="454717" y="1412776"/>
            <a:ext cx="8229600" cy="5184576"/>
          </a:xfrm>
        </p:spPr>
        <p:txBody>
          <a:bodyPr/>
          <a:lstStyle/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2600" dirty="0" smtClean="0">
                <a:latin typeface="Arial" charset="0"/>
                <a:cs typeface="Arial" charset="0"/>
              </a:rPr>
              <a:t>2003 – </a:t>
            </a:r>
            <a:r>
              <a:rPr lang="hu-HU" sz="2400" dirty="0" smtClean="0">
                <a:latin typeface="Arial" charset="0"/>
                <a:cs typeface="Arial" charset="0"/>
              </a:rPr>
              <a:t>A VKI irányelveinek a hazai jogszabályokba való 	      átültetése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2600" dirty="0" smtClean="0">
                <a:latin typeface="Arial" charset="0"/>
                <a:cs typeface="Arial" charset="0"/>
              </a:rPr>
              <a:t>2009 – </a:t>
            </a:r>
            <a:r>
              <a:rPr lang="hu-HU" sz="2400" dirty="0" smtClean="0">
                <a:latin typeface="Arial" charset="0"/>
                <a:cs typeface="Arial" charset="0"/>
              </a:rPr>
              <a:t>A VGT megalkotása Magyarországon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2400" dirty="0" smtClean="0">
                <a:latin typeface="Arial" charset="0"/>
                <a:cs typeface="Arial" charset="0"/>
              </a:rPr>
              <a:t>2015 – </a:t>
            </a:r>
            <a:r>
              <a:rPr lang="hu-HU" sz="2400" dirty="0" smtClean="0">
                <a:latin typeface="Arial" charset="0"/>
                <a:cs typeface="Arial" charset="0"/>
              </a:rPr>
              <a:t>A VGT felülvizsgálata (VGT2)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2400" dirty="0" smtClean="0">
                <a:latin typeface="Arial" charset="0"/>
                <a:cs typeface="Arial" charset="0"/>
              </a:rPr>
              <a:t>További ciklusok: 2021, majd 2027-ig</a:t>
            </a:r>
            <a:endParaRPr lang="hu-HU" sz="2400" dirty="0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1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600" dirty="0" smtClean="0">
                <a:latin typeface="Arial" charset="0"/>
                <a:cs typeface="Arial" charset="0"/>
              </a:rPr>
              <a:t>A VGT tartalma, célja?</a:t>
            </a:r>
          </a:p>
          <a:p>
            <a:pPr marL="355600" lvl="1" indent="-355600" eaLnBrk="1" hangingPunct="1">
              <a:lnSpc>
                <a:spcPct val="11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600" dirty="0" smtClean="0">
                <a:latin typeface="Arial" charset="0"/>
                <a:cs typeface="Arial" charset="0"/>
              </a:rPr>
              <a:t>	</a:t>
            </a:r>
            <a:r>
              <a:rPr lang="hu-HU" sz="2000" dirty="0" smtClean="0">
                <a:latin typeface="Arial" charset="0"/>
                <a:cs typeface="Arial" charset="0"/>
              </a:rPr>
              <a:t>I.  	</a:t>
            </a:r>
            <a:r>
              <a:rPr lang="hu-HU" sz="1800" dirty="0" smtClean="0">
                <a:latin typeface="Arial" charset="0"/>
                <a:cs typeface="Arial" charset="0"/>
              </a:rPr>
              <a:t>Víztestek kijelölése</a:t>
            </a:r>
          </a:p>
          <a:p>
            <a:pPr marL="355600" lvl="1" indent="-355600" eaLnBrk="1" hangingPunct="1">
              <a:lnSpc>
                <a:spcPct val="11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1800" dirty="0" smtClean="0">
                <a:latin typeface="Arial" charset="0"/>
                <a:cs typeface="Arial" charset="0"/>
              </a:rPr>
              <a:t>	II. 	Emberi tevékenységből eredő terhelések,hatások számba vétele</a:t>
            </a:r>
            <a:endParaRPr lang="hu-HU" sz="2400" dirty="0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1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000" dirty="0" smtClean="0">
                <a:latin typeface="Arial" charset="0"/>
                <a:cs typeface="Arial" charset="0"/>
              </a:rPr>
              <a:t>     III. 	</a:t>
            </a:r>
            <a:r>
              <a:rPr lang="hu-HU" sz="1800" dirty="0" smtClean="0">
                <a:latin typeface="Arial" charset="0"/>
                <a:cs typeface="Arial" charset="0"/>
              </a:rPr>
              <a:t>A vizeink mennyiségi, minőségi, ökológiai állapotának felmérése </a:t>
            </a:r>
          </a:p>
          <a:p>
            <a:pPr marL="355600" lvl="1" indent="-355600" eaLnBrk="1" hangingPunct="1">
              <a:lnSpc>
                <a:spcPct val="11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1800" dirty="0" smtClean="0">
                <a:latin typeface="Arial" charset="0"/>
                <a:cs typeface="Arial" charset="0"/>
              </a:rPr>
              <a:t>     IV. 	Intézkedések, amit a jó állapotban lévő víz jó állapotban tartása         	érdekében, vagy a rossz állapotában lévő víz jó állapotának 	  	megközelítéséhez, vagy annak eléréséhez tenni kell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188913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hu-HU" cap="none" smtClean="0">
                <a:latin typeface="Arial" charset="0"/>
                <a:cs typeface="Arial" charset="0"/>
              </a:rPr>
              <a:t>A VÍZGYŰJTŐ-GAZDÁLKODÁSI TERV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435975" cy="4852988"/>
          </a:xfrm>
        </p:spPr>
        <p:txBody>
          <a:bodyPr/>
          <a:lstStyle/>
          <a:p>
            <a:pPr eaLnBrk="1" hangingPunct="1"/>
            <a:endParaRPr lang="hu-HU" sz="2000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hu-HU" sz="2000" dirty="0" smtClean="0">
                <a:latin typeface="Arial" charset="0"/>
                <a:cs typeface="Arial" charset="0"/>
              </a:rPr>
              <a:t>	</a:t>
            </a:r>
            <a:r>
              <a:rPr lang="hu-HU" sz="2400" dirty="0" smtClean="0">
                <a:latin typeface="Arial" charset="0"/>
                <a:cs typeface="Arial" charset="0"/>
              </a:rPr>
              <a:t>VGT tervezés szintjei</a:t>
            </a:r>
          </a:p>
          <a:p>
            <a:pPr eaLnBrk="1" hangingPunct="1">
              <a:buFont typeface="Arial" charset="0"/>
              <a:buNone/>
            </a:pPr>
            <a:endParaRPr lang="hu-HU" sz="2400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hu-HU" sz="2000" b="1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hu-HU" sz="2000" dirty="0" smtClean="0">
                <a:latin typeface="Arial" charset="0"/>
                <a:cs typeface="Arial" charset="0"/>
              </a:rPr>
              <a:t>Víztestek </a:t>
            </a:r>
            <a:r>
              <a:rPr lang="hu-HU" sz="2000" dirty="0" smtClean="0">
                <a:latin typeface="Arial" charset="0"/>
                <a:cs typeface="Arial" charset="0"/>
              </a:rPr>
              <a:t>szintje (felszíni </a:t>
            </a:r>
            <a:r>
              <a:rPr lang="hu-HU" sz="2000" dirty="0" smtClean="0">
                <a:latin typeface="Arial" charset="0"/>
                <a:cs typeface="Arial" charset="0"/>
              </a:rPr>
              <a:t>1026 db, felszín alatti 108 db)</a:t>
            </a:r>
          </a:p>
          <a:p>
            <a:pPr eaLnBrk="1" hangingPunct="1"/>
            <a:endParaRPr lang="hu-HU" sz="18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hu-HU" sz="2000" dirty="0" smtClean="0">
                <a:latin typeface="Arial" charset="0"/>
                <a:cs typeface="Arial" charset="0"/>
              </a:rPr>
              <a:t>Tervezési alegység szintje (42 db)</a:t>
            </a:r>
          </a:p>
          <a:p>
            <a:pPr eaLnBrk="1" hangingPunct="1"/>
            <a:endParaRPr lang="hu-HU" sz="2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hu-HU" sz="2000" dirty="0" smtClean="0">
                <a:latin typeface="Arial" charset="0"/>
                <a:cs typeface="Arial" charset="0"/>
              </a:rPr>
              <a:t>Részvízgyűjtő szintje (4 db: Duna</a:t>
            </a:r>
            <a:r>
              <a:rPr lang="hu-HU" sz="2000" dirty="0" smtClean="0">
                <a:latin typeface="Arial" charset="0"/>
                <a:cs typeface="Arial" charset="0"/>
              </a:rPr>
              <a:t>, Tisza, Balaton</a:t>
            </a:r>
            <a:r>
              <a:rPr lang="hu-HU" sz="2000" dirty="0" smtClean="0">
                <a:latin typeface="Arial" charset="0"/>
                <a:cs typeface="Arial" charset="0"/>
              </a:rPr>
              <a:t>, Dráva)</a:t>
            </a:r>
          </a:p>
          <a:p>
            <a:pPr eaLnBrk="1" hangingPunct="1"/>
            <a:endParaRPr lang="hu-HU" sz="18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hu-HU" sz="2000" dirty="0" smtClean="0">
                <a:latin typeface="Arial" charset="0"/>
                <a:cs typeface="Arial" charset="0"/>
              </a:rPr>
              <a:t>VGT országos szint (Nemzeti jelentés az EU felé)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0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/>
              <a:t>A Vízgyűjtő-gazdálkodási terv</a:t>
            </a:r>
          </a:p>
        </p:txBody>
      </p:sp>
      <p:sp>
        <p:nvSpPr>
          <p:cNvPr id="17410" name="Tartalom helye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/>
          <a:lstStyle/>
          <a:p>
            <a:pPr marL="355600" lvl="1" indent="-355600" eaLnBrk="1" hangingPunct="1">
              <a:lnSpc>
                <a:spcPct val="12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600" smtClean="0">
                <a:latin typeface="Arial" charset="0"/>
                <a:cs typeface="Arial" charset="0"/>
              </a:rPr>
              <a:t>VGT céljai részletesebben:</a:t>
            </a:r>
          </a:p>
          <a:p>
            <a:pPr marL="355600" lvl="1" indent="-355600" eaLnBrk="1" hangingPunct="1">
              <a:lnSpc>
                <a:spcPct val="12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endParaRPr lang="hu-HU" sz="2600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22000"/>
              </a:lnSpc>
              <a:buSzPct val="95000"/>
              <a:buFont typeface="Wingdings" pitchFamily="2" charset="2"/>
              <a:buChar char="Ø"/>
            </a:pPr>
            <a:r>
              <a:rPr lang="hu-HU" sz="2000" smtClean="0">
                <a:latin typeface="Arial" charset="0"/>
                <a:cs typeface="Arial" charset="0"/>
              </a:rPr>
              <a:t>Fokozatosan csökkenteni a felszíni és felszín alatti vizeink terhelését, szennyezését</a:t>
            </a:r>
          </a:p>
          <a:p>
            <a:pPr marL="355600" lvl="1" indent="-355600" eaLnBrk="1" hangingPunct="1">
              <a:lnSpc>
                <a:spcPct val="122000"/>
              </a:lnSpc>
              <a:buSzPct val="95000"/>
              <a:buFont typeface="Wingdings" pitchFamily="2" charset="2"/>
              <a:buChar char="Ø"/>
            </a:pPr>
            <a:r>
              <a:rPr lang="hu-HU" sz="2000" smtClean="0">
                <a:latin typeface="Arial" charset="0"/>
                <a:cs typeface="Arial" charset="0"/>
              </a:rPr>
              <a:t>A vizeink fenntartható módon való használatának biztosítása</a:t>
            </a:r>
          </a:p>
          <a:p>
            <a:pPr marL="355600" lvl="1" indent="-355600" eaLnBrk="1" hangingPunct="1">
              <a:lnSpc>
                <a:spcPct val="122000"/>
              </a:lnSpc>
              <a:buSzPct val="95000"/>
              <a:buFont typeface="Wingdings" pitchFamily="2" charset="2"/>
              <a:buChar char="Ø"/>
            </a:pPr>
            <a:r>
              <a:rPr lang="hu-HU" sz="2000" smtClean="0">
                <a:latin typeface="Arial" charset="0"/>
                <a:cs typeface="Arial" charset="0"/>
              </a:rPr>
              <a:t>Meg kell akadályozni a vízi, illetve a vizektől függő szárazföldi ökoszisztémák állapotromlását</a:t>
            </a:r>
          </a:p>
          <a:p>
            <a:pPr marL="355600" lvl="1" indent="-355600" eaLnBrk="1" hangingPunct="1">
              <a:lnSpc>
                <a:spcPct val="122000"/>
              </a:lnSpc>
              <a:buSzPct val="95000"/>
              <a:buFont typeface="Wingdings" pitchFamily="2" charset="2"/>
              <a:buChar char="Ø"/>
            </a:pPr>
            <a:r>
              <a:rPr lang="hu-HU" sz="2000" smtClean="0">
                <a:latin typeface="Arial" charset="0"/>
                <a:cs typeface="Arial" charset="0"/>
              </a:rPr>
              <a:t>Feladat továbbá az árvizek, aszályok időjárástól függő hatásainak mérséklése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0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/>
              <a:t>A Vízgyűjtő-gazdálkodási terv</a:t>
            </a:r>
          </a:p>
        </p:txBody>
      </p:sp>
      <p:sp>
        <p:nvSpPr>
          <p:cNvPr id="18434" name="Tartalom helye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5111750"/>
          </a:xfrm>
        </p:spPr>
        <p:txBody>
          <a:bodyPr/>
          <a:lstStyle/>
          <a:p>
            <a:pPr marL="355600" lvl="1" indent="-355600" eaLnBrk="1" hangingPunct="1">
              <a:lnSpc>
                <a:spcPct val="11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200" smtClean="0">
                <a:latin typeface="Arial" charset="0"/>
                <a:cs typeface="Arial" charset="0"/>
              </a:rPr>
              <a:t>A VGT intézkedések aspektusai: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Műszaki 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Gazdasági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Ökológiai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Társadalmi</a:t>
            </a:r>
          </a:p>
          <a:p>
            <a:pPr marL="355600" lvl="1" indent="-355600" eaLnBrk="1" hangingPunct="1">
              <a:lnSpc>
                <a:spcPct val="11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200" smtClean="0">
                <a:latin typeface="Arial" charset="0"/>
                <a:cs typeface="Arial" charset="0"/>
              </a:rPr>
              <a:t>A VGT intézkedések résztvevői:</a:t>
            </a:r>
            <a:endParaRPr lang="hu-HU" sz="1800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Környezetvédelmi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Vízügyi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Természetvédelmi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Önkormányzati szervek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Társadalmi érdekcsoportok</a:t>
            </a:r>
          </a:p>
          <a:p>
            <a:pPr marL="355600" lvl="1" indent="-355600" eaLnBrk="1" hangingPunct="1">
              <a:lnSpc>
                <a:spcPct val="11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endParaRPr lang="hu-HU" sz="22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0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/>
              <a:t>A Vízgyűjtő-gazdálkodási terv</a:t>
            </a:r>
          </a:p>
        </p:txBody>
      </p:sp>
      <p:sp>
        <p:nvSpPr>
          <p:cNvPr id="19458" name="Tartalom helye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5111750"/>
          </a:xfrm>
        </p:spPr>
        <p:txBody>
          <a:bodyPr/>
          <a:lstStyle/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endParaRPr lang="hu-HU" sz="2200" dirty="0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dirty="0" smtClean="0">
                <a:latin typeface="Arial" charset="0"/>
                <a:cs typeface="Arial" charset="0"/>
              </a:rPr>
              <a:t>		</a:t>
            </a:r>
            <a:endParaRPr lang="hu-HU" sz="2400" dirty="0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endParaRPr lang="hu-HU" sz="2400" dirty="0" smtClean="0">
              <a:latin typeface="Arial" charset="0"/>
              <a:cs typeface="Arial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23528" y="1556792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Határidők:</a:t>
            </a:r>
          </a:p>
          <a:p>
            <a:r>
              <a:rPr lang="hu-HU" dirty="0" smtClean="0"/>
              <a:t>2015. szeptemberig:</a:t>
            </a:r>
          </a:p>
          <a:p>
            <a:r>
              <a:rPr lang="hu-HU" dirty="0" smtClean="0"/>
              <a:t>	Véleményezési ciklus I. fele – országos, területi és speciális fórumok</a:t>
            </a:r>
          </a:p>
          <a:p>
            <a:r>
              <a:rPr lang="hu-HU" dirty="0" smtClean="0"/>
              <a:t>2015. szeptember-november:</a:t>
            </a:r>
          </a:p>
          <a:p>
            <a:r>
              <a:rPr lang="hu-HU" dirty="0"/>
              <a:t>	V</a:t>
            </a:r>
            <a:r>
              <a:rPr lang="hu-HU" dirty="0" smtClean="0"/>
              <a:t>éleményezési ciklus II. fele – írásban</a:t>
            </a:r>
          </a:p>
          <a:p>
            <a:r>
              <a:rPr lang="hu-HU" dirty="0" smtClean="0"/>
              <a:t>2015. december 22.:</a:t>
            </a:r>
          </a:p>
          <a:p>
            <a:r>
              <a:rPr lang="hu-HU" dirty="0"/>
              <a:t>	</a:t>
            </a:r>
            <a:r>
              <a:rPr lang="hu-HU" dirty="0" smtClean="0"/>
              <a:t>A vízgyűjtő-gazdálkodási tervek elkészítésének határideje</a:t>
            </a:r>
          </a:p>
          <a:p>
            <a:endParaRPr lang="hu-HU" dirty="0" smtClean="0"/>
          </a:p>
          <a:p>
            <a:r>
              <a:rPr lang="hu-HU" dirty="0" smtClean="0"/>
              <a:t>Tervek írásbeli véleményezése:</a:t>
            </a:r>
          </a:p>
          <a:p>
            <a:r>
              <a:rPr lang="hu-HU" b="1" dirty="0"/>
              <a:t>2015. november </a:t>
            </a:r>
            <a:r>
              <a:rPr lang="hu-HU" b="1" dirty="0" smtClean="0"/>
              <a:t>30-ig </a:t>
            </a:r>
            <a:r>
              <a:rPr lang="hu-HU" dirty="0" smtClean="0"/>
              <a:t>a</a:t>
            </a:r>
            <a:r>
              <a:rPr lang="hu-HU" b="1" dirty="0" smtClean="0"/>
              <a:t> </a:t>
            </a:r>
            <a:r>
              <a:rPr lang="hu-HU" dirty="0" smtClean="0">
                <a:hlinkClick r:id="rId2"/>
              </a:rPr>
              <a:t>vgt2@</a:t>
            </a:r>
            <a:r>
              <a:rPr lang="hu-HU" dirty="0" err="1" smtClean="0">
                <a:hlinkClick r:id="rId2"/>
              </a:rPr>
              <a:t>vizeink.hu</a:t>
            </a:r>
            <a:r>
              <a:rPr lang="hu-HU" dirty="0" smtClean="0"/>
              <a:t>, illetve </a:t>
            </a:r>
            <a:r>
              <a:rPr lang="hu-HU" dirty="0" smtClean="0">
                <a:hlinkClick r:id="rId3"/>
              </a:rPr>
              <a:t>vgt2@</a:t>
            </a:r>
            <a:r>
              <a:rPr lang="hu-HU" dirty="0" err="1" smtClean="0">
                <a:hlinkClick r:id="rId3"/>
              </a:rPr>
              <a:t>kdtvizig.hu</a:t>
            </a:r>
            <a:r>
              <a:rPr lang="hu-HU" dirty="0" smtClean="0"/>
              <a:t> email címeken a véleményezett dokumentum nevének feltűntetésével</a:t>
            </a:r>
          </a:p>
          <a:p>
            <a:endParaRPr lang="hu-HU" dirty="0"/>
          </a:p>
          <a:p>
            <a:pPr algn="ctr"/>
            <a:r>
              <a:rPr lang="hu-HU" dirty="0" smtClean="0"/>
              <a:t>További információk és a tervek vitaanyagai megtalálhatóak:</a:t>
            </a:r>
          </a:p>
          <a:p>
            <a:pPr algn="ctr"/>
            <a:r>
              <a:rPr lang="hu-HU" dirty="0" err="1" smtClean="0">
                <a:hlinkClick r:id="rId4"/>
              </a:rPr>
              <a:t>www.vizeink.hu</a:t>
            </a:r>
            <a:endParaRPr lang="hu-HU" dirty="0" smtClean="0"/>
          </a:p>
          <a:p>
            <a:endParaRPr lang="hu-H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19250" y="1412875"/>
            <a:ext cx="5572125" cy="2447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megtisztelő FIGYELMET!</a:t>
            </a:r>
            <a:endParaRPr lang="hu-HU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3213" y="5270500"/>
            <a:ext cx="649287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10" descr="ovf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9250" y="5229225"/>
            <a:ext cx="652463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Kép 5" descr="http://www.nyuduvizig.hu/templates/nyuduvizigtemplate/img/head/logo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67175" y="5346700"/>
            <a:ext cx="612775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152</Words>
  <Application>Microsoft Office PowerPoint</Application>
  <PresentationFormat>Diavetítés a képernyőre (4:3 oldalarány)</PresentationFormat>
  <Paragraphs>71</Paragraphs>
  <Slides>8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A VÍZGYŰJTŐ - GAZDÁLKODÁSI TERV FELÜLVIZSGÁLATA  szakmai  FÓRUM  </vt:lpstr>
      <vt:lpstr>A Vízgyűjtő-gazdálkodási terv előzményei</vt:lpstr>
      <vt:lpstr>A Vízgyűjtő-gazdálkodási terv előzményei</vt:lpstr>
      <vt:lpstr>A VÍZGYŰJTŐ-GAZDÁLKODÁSI TERV</vt:lpstr>
      <vt:lpstr>A Vízgyűjtő-gazdálkodási terv</vt:lpstr>
      <vt:lpstr>A Vízgyűjtő-gazdálkodási terv</vt:lpstr>
      <vt:lpstr>A Vízgyűjtő-gazdálkodási terv</vt:lpstr>
      <vt:lpstr>KÖSZÖNÖM  A megtisztelő FIGYELMET!</vt:lpstr>
    </vt:vector>
  </TitlesOfParts>
  <Company>novak.adam@gmail.com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Szabó Péter</cp:lastModifiedBy>
  <cp:revision>70</cp:revision>
  <dcterms:created xsi:type="dcterms:W3CDTF">2014-03-03T11:13:53Z</dcterms:created>
  <dcterms:modified xsi:type="dcterms:W3CDTF">2015-08-10T07:29:52Z</dcterms:modified>
</cp:coreProperties>
</file>