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33"/>
  </p:notesMasterIdLst>
  <p:sldIdLst>
    <p:sldId id="256" r:id="rId2"/>
    <p:sldId id="260" r:id="rId3"/>
    <p:sldId id="278" r:id="rId4"/>
    <p:sldId id="279" r:id="rId5"/>
    <p:sldId id="307" r:id="rId6"/>
    <p:sldId id="308" r:id="rId7"/>
    <p:sldId id="309" r:id="rId8"/>
    <p:sldId id="310" r:id="rId9"/>
    <p:sldId id="311" r:id="rId10"/>
    <p:sldId id="280" r:id="rId11"/>
    <p:sldId id="281" r:id="rId12"/>
    <p:sldId id="312" r:id="rId13"/>
    <p:sldId id="313" r:id="rId14"/>
    <p:sldId id="314" r:id="rId15"/>
    <p:sldId id="282" r:id="rId16"/>
    <p:sldId id="317" r:id="rId17"/>
    <p:sldId id="283" r:id="rId18"/>
    <p:sldId id="284" r:id="rId19"/>
    <p:sldId id="285" r:id="rId20"/>
    <p:sldId id="286" r:id="rId21"/>
    <p:sldId id="321" r:id="rId22"/>
    <p:sldId id="302" r:id="rId23"/>
    <p:sldId id="304" r:id="rId24"/>
    <p:sldId id="318" r:id="rId25"/>
    <p:sldId id="319" r:id="rId26"/>
    <p:sldId id="259" r:id="rId27"/>
    <p:sldId id="322" r:id="rId28"/>
    <p:sldId id="324" r:id="rId29"/>
    <p:sldId id="323" r:id="rId30"/>
    <p:sldId id="320" r:id="rId31"/>
    <p:sldId id="25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2015.07.30.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environment/nature/ecosystems/background.htm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zeink.hu/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6013" y="476672"/>
            <a:ext cx="7704459" cy="4032448"/>
          </a:xfrm>
        </p:spPr>
        <p:txBody>
          <a:bodyPr/>
          <a:lstStyle/>
          <a:p>
            <a:r>
              <a:rPr lang="hu-HU" sz="2400" b="0" dirty="0"/>
              <a:t/>
            </a:r>
            <a:br>
              <a:rPr lang="hu-HU" sz="2400" b="0" dirty="0"/>
            </a:br>
            <a:r>
              <a:rPr lang="hu-HU" sz="2400" dirty="0" smtClean="0"/>
              <a:t>A </a:t>
            </a:r>
            <a:r>
              <a:rPr lang="hu-HU" sz="2400" dirty="0"/>
              <a:t>második Országos </a:t>
            </a:r>
            <a:r>
              <a:rPr lang="hu-HU" sz="2400" dirty="0" smtClean="0"/>
              <a:t>Vízgyűjtő </a:t>
            </a:r>
            <a:r>
              <a:rPr lang="hu-HU" sz="2400" dirty="0" err="1" smtClean="0"/>
              <a:t>-gazdálkodási</a:t>
            </a:r>
            <a:r>
              <a:rPr lang="hu-HU" sz="2400" dirty="0" smtClean="0"/>
              <a:t> Terv </a:t>
            </a:r>
            <a:r>
              <a:rPr lang="hu-HU" sz="2400" dirty="0"/>
              <a:t>Stratégiai Környezeti Vizsgálata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 smtClean="0"/>
              <a:t>országos fórum</a:t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A környezeti vizsgálat tematikája</a:t>
            </a:r>
            <a:endParaRPr lang="hu-HU" sz="2400" dirty="0"/>
          </a:p>
        </p:txBody>
      </p:sp>
      <p:pic>
        <p:nvPicPr>
          <p:cNvPr id="3" name="Picture 10" descr="ovf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521" y="5371777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74" y="5415444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251520" y="1700808"/>
          <a:ext cx="8640960" cy="3460393"/>
        </p:xfrm>
        <a:graphic>
          <a:graphicData uri="http://schemas.openxmlformats.org/drawingml/2006/table">
            <a:tbl>
              <a:tblPr/>
              <a:tblGrid>
                <a:gridCol w="2579855"/>
                <a:gridCol w="6061105"/>
              </a:tblGrid>
              <a:tr h="564063">
                <a:tc>
                  <a:txBody>
                    <a:bodyPr/>
                    <a:lstStyle/>
                    <a:p>
                      <a:pPr marL="279400"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SKV célok – megfelel a terv az alábbi elvárásoknak?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279400" algn="ctr">
                        <a:spcAft>
                          <a:spcPts val="0"/>
                        </a:spcAft>
                        <a:tabLst>
                          <a:tab pos="1393825" algn="ctr"/>
                        </a:tabLst>
                      </a:pPr>
                      <a:r>
                        <a:rPr lang="hu-H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+mn-cs"/>
                        </a:rPr>
                        <a:t>Példák</a:t>
                      </a:r>
                      <a:r>
                        <a:rPr lang="hu-H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+mn-cs"/>
                        </a:rPr>
                        <a:t> az é</a:t>
                      </a:r>
                      <a:r>
                        <a:rPr lang="hu-H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+mn-cs"/>
                        </a:rPr>
                        <a:t>rtékelési szempontokból</a:t>
                      </a:r>
                      <a:r>
                        <a:rPr lang="hu-HU" sz="1400" b="1" dirty="0" smtClean="0">
                          <a:latin typeface="+mj-lt"/>
                          <a:ea typeface="MS Mincho"/>
                        </a:rPr>
                        <a:t>– </a:t>
                      </a:r>
                      <a:r>
                        <a:rPr lang="hu-HU" sz="1400" b="1" dirty="0">
                          <a:latin typeface="+mj-lt"/>
                          <a:ea typeface="MS Mincho"/>
                        </a:rPr>
                        <a:t>a tervezett intézkedések…?)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2820313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1. Mozaikos környezeti alkalmazkodás elősegítése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Elvárás: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 A környezeti rendszerek adottságainak megfelelő, a környezeti adottságokhoz illeszkedő hasznosítás. A sokféleség megőrzése, sokféleségre épülő rendszer stabilitási szempontjainak kielégítése.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Ökoszisztéma szolgáltatások fenntartása, fejlesztése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3. Értékeli-e a terv a jelenlegi természeti erőforrások, ökoszisztéma szolgáltatások használatának ütemét a lehetőségek függvényében?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Vízhasználatot meghatározó termelői struktúrák és fogyasztói mintázatok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1. Megvizsgálta-e a terv a jelenlegi termelői struktúra környezeti hatásait a környezet állapot, természeti erőforrások, és térszerkezet vonatkozásában?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Környezeti alkalmazkodásra épülő szerves kultúra megőrzése, fejlesztése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1. Meghatároz-e a terv olyan kulturális változásokat, amelyek a környezet jobbításához vezethetnek?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444491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 jó környezetminőséggel kapcsolatos célkitűzések vizsgálati szempontjai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144000" cy="5589240"/>
        </p:xfrm>
        <a:graphic>
          <a:graphicData uri="http://schemas.openxmlformats.org/drawingml/2006/table">
            <a:tbl>
              <a:tblPr/>
              <a:tblGrid>
                <a:gridCol w="2730044"/>
                <a:gridCol w="6413956"/>
              </a:tblGrid>
              <a:tr h="5589240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2. Környezetterhelés, állapotváltozás, rehabilitáció.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: A terv intézkedései csökkentsék a környezeti terhelések jelenlegi mértékét.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Az emberek egészségi állapotának és társadalmi, gazdasági helyzetének védelme, javítása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Az intézkedések biztosítják-e a felszíni és felszín alatti vizek emberi egészséggel kapcsolatos minőségi és mennyiségi jellemzőire vonatkozó közérthető információszolgáltatást? Illetve biztosítják-e a hozzá tartozó felkészítést, szükséges feltételek biztosítását, amely az információk értelmezését segítik?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Biológiai sokféleség, élővilág megőrzése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9. Milyen hatással vannak az intézkedések a védett természeti területek, értékek és a </a:t>
                      </a:r>
                      <a:r>
                        <a:rPr lang="hu-HU" sz="1200" dirty="0" err="1">
                          <a:latin typeface="+mj-lt"/>
                          <a:ea typeface="MS Mincho"/>
                        </a:rPr>
                        <a:t>Natura</a:t>
                      </a:r>
                      <a:r>
                        <a:rPr lang="hu-HU" sz="1200" dirty="0">
                          <a:latin typeface="+mj-lt"/>
                          <a:ea typeface="MS Mincho"/>
                        </a:rPr>
                        <a:t> 2000 területek állapotára, állagára és jellegére, valamint e területeken lévő élőhelyek és fajok kedvező természetvédelmi helyzete megmaradására, fenntartásának, helyreállításának, fejlesztésének?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Talajt érő hatások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3429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    Az intézkedések csökkentik-e az eróziót?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62890" algn="l"/>
                        </a:tabLs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Az intézkedések figyelembe veszik-e a talaj víztároló kapacitását, szerepét a víz visszatartásban?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Tájszerkezet, területhasználat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Van-e a tervnek olyan eleme, amely kiküszöböli az esetleges negatív térszerkezeti változásokat?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Épített környezet, kulturális örökség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Biztosítja-e a terv az intézkedések által érintett területekhez kapcsolódó kulturális, építészeti, régészeti örökség védelmét, megőrzését és fejlesztését?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Vízgazdálkodási infrastruktúra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Vízfolyások és állóvizek </a:t>
                      </a:r>
                      <a:r>
                        <a:rPr lang="hu-HU" sz="1200" dirty="0" err="1">
                          <a:latin typeface="+mj-lt"/>
                          <a:ea typeface="MS Mincho"/>
                        </a:rPr>
                        <a:t>hidromorfológiai</a:t>
                      </a:r>
                      <a:r>
                        <a:rPr lang="hu-HU" sz="1200" dirty="0">
                          <a:latin typeface="+mj-lt"/>
                          <a:ea typeface="MS Mincho"/>
                        </a:rPr>
                        <a:t> állapotát javító intézkedések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Fenntartható vízhasználatok megvalósítása, a vizek mennyiségi állapotának javítása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Levegőminőséget érő hatások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Vizsgálták-e, hogy a tervezett intézkedések hogyan hatnak az érintett terület levegőminőségére?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300475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 jó környezetminőséggel kapcsolatos célkitűzések vizsgálati szempontjai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300475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 jó környezetminőséggel kapcsolatos célkitűzések vizsgálati szempontjai</a:t>
            </a:r>
            <a:endParaRPr lang="hu-HU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07504" y="1196752"/>
          <a:ext cx="9036496" cy="5661248"/>
        </p:xfrm>
        <a:graphic>
          <a:graphicData uri="http://schemas.openxmlformats.org/drawingml/2006/table">
            <a:tbl>
              <a:tblPr/>
              <a:tblGrid>
                <a:gridCol w="2697947"/>
                <a:gridCol w="6338549"/>
              </a:tblGrid>
              <a:tr h="2965416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3. Klímaváltozáshoz való alkalmazkodás és a veszélyek megelőzése, elkerülése, mérséklése</a:t>
                      </a:r>
                      <a:r>
                        <a:rPr lang="hu-HU" sz="1200" i="1" u="sng" dirty="0">
                          <a:latin typeface="+mj-lt"/>
                          <a:ea typeface="MS Mincho"/>
                        </a:rPr>
                        <a:t> Elvárás</a:t>
                      </a:r>
                      <a:r>
                        <a:rPr lang="hu-HU" sz="1200" i="1" dirty="0">
                          <a:latin typeface="+mj-lt"/>
                          <a:ea typeface="MS Mincho"/>
                        </a:rPr>
                        <a:t>: A terv tartalmazzon intézkedéseket a klímaváltozás hatásainak mérséklésére és a hatásokhoz való alkalmazkodás tekintetében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Terveznek-e intézkedéseket a tervben a klímaváltozás hatásainak mérséklésére és a hatásokhoz való alkalmazkodás tekintetében?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2. Csökkentik-e a közösségek és környezetük klímaváltozással kapcsolatos sérülékenységét, sebezhetőségét?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Elősegítik-e az intézkedések az aszály kezelésére való felkészülést megfelelő mezőgazdasági, területhasználati gyakorlat kialakításával, illetve vízkormányzással, víz visszatartással?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A tervezett intézkedések megválasztása és végrehajtása során csökkentik-e az üvegházhatású gázok kibocsátását?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5. Az energiahatékonyságának növelése alapvető szempont-e intézkedések kialakítása során?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6. A takarékos vízhasználatra való felkészülés és feltételrendszerének biztosítása része a tervnek?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7. A klímaváltozás által a védett területeket érintő hatások kezelésére terveznek-e intézkedéseket?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832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200" b="1">
                          <a:latin typeface="+mj-lt"/>
                          <a:ea typeface="MS Mincho"/>
                        </a:rPr>
                        <a:t>4. A környezettudatos, felelős értékrend fejlesztése</a:t>
                      </a:r>
                      <a:endParaRPr lang="hu-HU" sz="120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200" i="1" u="sng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200" i="1">
                          <a:latin typeface="+mj-lt"/>
                          <a:ea typeface="MS Mincho"/>
                        </a:rPr>
                        <a:t>: A terv pozitív módon hasson az érintettek értékrendjére, erősítse a környezeti tudat és rendszerszemlélet fejlődését, elősegítendő a világot szektorokra és ismerethalmazokra bontó szemlélet helyett a környezet és a fejlődés összefüggő ügyeinek integrált kezelését elősegítő szemlélet érvényesítését.</a:t>
                      </a:r>
                      <a:endParaRPr lang="hu-HU" sz="1200">
                        <a:latin typeface="+mj-lt"/>
                        <a:ea typeface="MS Mincho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Vizsgálta-e a terv az érintettek környezeti tudatosságát?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2. Vizsgálta-e a terv az érintettek környezeti tudatosságára vonatkozó hatásait?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Tartalmaz-e a terv olyan elemeket, pl. képzés, nyilvánosság, stb., amelyek az érintettek környezeti tudatának fejlesztését célozzák?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Van-e a terv környezeti hatásait mérő, értékelő rendszer, amely biztosítja az érintettek számára a visszacsatolást?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5. A terv intézkedései és azok eredményei környezettudatos, környezetbarát magatartás, életmód lehetőségeinek, feltételeinek javításához vezetnek-e? 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6. Van-e a tervnek a holisztikus szemléletmódra, rendszerszemléletre való neveléssel kapcsolatban intézkedési terve a különböző intézményi, társadalmi szereplőkre vonatkozóan?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144000" cy="5589240"/>
        </p:xfrm>
        <a:graphic>
          <a:graphicData uri="http://schemas.openxmlformats.org/drawingml/2006/table">
            <a:tbl>
              <a:tblPr/>
              <a:tblGrid>
                <a:gridCol w="2730044"/>
                <a:gridCol w="6413956"/>
              </a:tblGrid>
              <a:tr h="5589240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2. Környezetterhelés, állapotváltozás, rehabilitáció.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: A terv intézkedései csökkentsék a környezeti terhelések jelenlegi mértékét.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Az emberek egészségi állapotának és társadalmi, gazdasági helyzetének védelme, javítása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Az intézkedések biztosítják-e a felszíni és felszín alatti vizek emberi egészséggel kapcsolatos minőségi és mennyiségi jellemzőire vonatkozó közérthető információszolgáltatást? Illetve biztosítják-e a hozzá tartozó felkészítést, szükséges feltételek biztosítását, amely az információk értelmezését segítik?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Biológiai sokféleség, élővilág megőrzése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9. Milyen hatással vannak az intézkedések a védett természeti területek, értékek és a </a:t>
                      </a:r>
                      <a:r>
                        <a:rPr lang="hu-HU" sz="1200" dirty="0" err="1">
                          <a:latin typeface="+mj-lt"/>
                          <a:ea typeface="MS Mincho"/>
                        </a:rPr>
                        <a:t>Natura</a:t>
                      </a:r>
                      <a:r>
                        <a:rPr lang="hu-HU" sz="1200" dirty="0">
                          <a:latin typeface="+mj-lt"/>
                          <a:ea typeface="MS Mincho"/>
                        </a:rPr>
                        <a:t> 2000 területek állapotára, állagára és jellegére, valamint e területeken lévő élőhelyek és fajok kedvező természetvédelmi helyzete megmaradására, fenntartásának, helyreállításának, fejlesztésének?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Talajt érő hatások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3429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    Az intézkedések csökkentik-e az eróziót?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62890" algn="l"/>
                        </a:tabLs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Az intézkedések figyelembe veszik-e a talaj víztároló kapacitását, szerepét a víz visszatartásban?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Tájszerkezet, területhasználat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Van-e a tervnek olyan eleme, amely kiküszöböli az esetleges negatív térszerkezeti változásokat?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Épített környezet, kulturális örökség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Biztosítja-e a terv az intézkedések által érintett területekhez kapcsolódó kulturális, építészeti, régészeti örökség védelmét, megőrzését és fejlesztését?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Vízgazdálkodási infrastruktúra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Vízfolyások és állóvizek </a:t>
                      </a:r>
                      <a:r>
                        <a:rPr lang="hu-HU" sz="1200" dirty="0" err="1">
                          <a:latin typeface="+mj-lt"/>
                          <a:ea typeface="MS Mincho"/>
                        </a:rPr>
                        <a:t>hidromorfológiai</a:t>
                      </a:r>
                      <a:r>
                        <a:rPr lang="hu-HU" sz="1200" dirty="0">
                          <a:latin typeface="+mj-lt"/>
                          <a:ea typeface="MS Mincho"/>
                        </a:rPr>
                        <a:t> állapotát javító intézkedések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Fenntartható vízhasználatok megvalósítása, a vizek mennyiségi állapotának javítása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Levegőminőséget érő hatások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Vizsgálták-e, hogy a tervezett intézkedések hogyan hatnak az érintett terület levegőminőségére?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300475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 jó környezetminőséggel kapcsolatos célkitűzések vizsgálati szempontjai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144000" cy="5589240"/>
        </p:xfrm>
        <a:graphic>
          <a:graphicData uri="http://schemas.openxmlformats.org/drawingml/2006/table">
            <a:tbl>
              <a:tblPr/>
              <a:tblGrid>
                <a:gridCol w="2730044"/>
                <a:gridCol w="6413956"/>
              </a:tblGrid>
              <a:tr h="5589240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2. Környezetterhelés, állapotváltozás, rehabilitáció.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: A terv intézkedései csökkentsék a környezeti terhelések jelenlegi mértékét.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Az emberek egészségi állapotának és társadalmi, gazdasági helyzetének védelme, javítása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Az intézkedések biztosítják-e a felszíni és felszín alatti vizek emberi egészséggel kapcsolatos minőségi és mennyiségi jellemzőire vonatkozó közérthető információszolgáltatást? Illetve biztosítják-e a hozzá tartozó felkészítést, szükséges feltételek biztosítását, amely az információk értelmezését segítik?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Biológiai sokféleség, élővilág megőrzése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9. Milyen hatással vannak az intézkedések a védett természeti területek, értékek és a </a:t>
                      </a:r>
                      <a:r>
                        <a:rPr lang="hu-HU" sz="1200" dirty="0" err="1">
                          <a:latin typeface="+mj-lt"/>
                          <a:ea typeface="MS Mincho"/>
                        </a:rPr>
                        <a:t>Natura</a:t>
                      </a:r>
                      <a:r>
                        <a:rPr lang="hu-HU" sz="1200" dirty="0">
                          <a:latin typeface="+mj-lt"/>
                          <a:ea typeface="MS Mincho"/>
                        </a:rPr>
                        <a:t> 2000 területek állapotára, állagára és jellegére, valamint e területeken lévő élőhelyek és fajok kedvező természetvédelmi helyzete megmaradására, fenntartásának, helyreállításának, fejlesztésének?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Talajt érő hatások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3429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    Az intézkedések csökkentik-e az eróziót?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62890" algn="l"/>
                        </a:tabLs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Az intézkedések figyelembe veszik-e a talaj víztároló kapacitását, szerepét a víz visszatartásban?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Tájszerkezet, területhasználat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Van-e a tervnek olyan eleme, amely kiküszöböli az esetleges negatív térszerkezeti változásokat?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Épített környezet, kulturális örökség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Biztosítja-e a terv az intézkedések által érintett területekhez kapcsolódó kulturális, építészeti, régészeti örökség védelmét, megőrzését és fejlesztését?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Vízgazdálkodási infrastruktúra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3. Vízfolyások és állóvizek </a:t>
                      </a:r>
                      <a:r>
                        <a:rPr lang="hu-HU" sz="1200" dirty="0" err="1">
                          <a:latin typeface="+mj-lt"/>
                          <a:ea typeface="MS Mincho"/>
                        </a:rPr>
                        <a:t>hidromorfológiai</a:t>
                      </a:r>
                      <a:r>
                        <a:rPr lang="hu-HU" sz="1200" dirty="0">
                          <a:latin typeface="+mj-lt"/>
                          <a:ea typeface="MS Mincho"/>
                        </a:rPr>
                        <a:t> állapotát javító intézkedések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4. Fenntartható vízhasználatok megvalósítása, a vizek mennyiségi állapotának javítása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+mj-lt"/>
                          <a:ea typeface="MS Mincho"/>
                        </a:rPr>
                        <a:t>Levegőminőséget érő hatások</a:t>
                      </a:r>
                      <a:endParaRPr lang="hu-HU" sz="12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+mj-lt"/>
                          <a:ea typeface="MS Mincho"/>
                        </a:rPr>
                        <a:t>1. Vizsgálták-e, hogy a tervezett intézkedések hogyan hatnak az érintett terület levegőminőségére?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300475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 jó környezetminőséggel kapcsolatos célkitűzések vizsgálati szempontjai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2" y="1124744"/>
          <a:ext cx="9143998" cy="5733256"/>
        </p:xfrm>
        <a:graphic>
          <a:graphicData uri="http://schemas.openxmlformats.org/drawingml/2006/table">
            <a:tbl>
              <a:tblPr/>
              <a:tblGrid>
                <a:gridCol w="2395616"/>
                <a:gridCol w="6748382"/>
              </a:tblGrid>
              <a:tr h="905252">
                <a:tc>
                  <a:txBody>
                    <a:bodyPr/>
                    <a:lstStyle/>
                    <a:p>
                      <a:pPr marL="279400" algn="ctr">
                        <a:spcAft>
                          <a:spcPts val="0"/>
                        </a:spcAft>
                      </a:pPr>
                      <a:endParaRPr lang="hu-HU" sz="1400" b="1" dirty="0" smtClean="0">
                        <a:latin typeface="+mj-lt"/>
                        <a:ea typeface="MS Mincho"/>
                      </a:endParaRPr>
                    </a:p>
                    <a:p>
                      <a:pPr marL="279400" algn="ctr"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+mj-lt"/>
                          <a:ea typeface="MS Mincho"/>
                        </a:rPr>
                        <a:t>SKV </a:t>
                      </a:r>
                      <a:r>
                        <a:rPr lang="hu-HU" sz="1400" b="1" dirty="0">
                          <a:latin typeface="+mj-lt"/>
                          <a:ea typeface="MS Mincho"/>
                        </a:rPr>
                        <a:t>célok – megfelel a terv az alábbi elvárásoknak?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279400" algn="ctr">
                        <a:spcAft>
                          <a:spcPts val="0"/>
                        </a:spcAft>
                        <a:tabLst>
                          <a:tab pos="1393825" algn="ctr"/>
                        </a:tabLst>
                      </a:pPr>
                      <a:endParaRPr lang="hu-HU" sz="1400" b="1" dirty="0" smtClean="0">
                        <a:latin typeface="+mj-lt"/>
                        <a:ea typeface="MS Mincho"/>
                      </a:endParaRPr>
                    </a:p>
                    <a:p>
                      <a:pPr marL="279400" algn="ctr">
                        <a:spcAft>
                          <a:spcPts val="0"/>
                        </a:spcAft>
                        <a:tabLst>
                          <a:tab pos="1393825" algn="ctr"/>
                        </a:tabLst>
                      </a:pPr>
                      <a:r>
                        <a:rPr lang="hu-HU" sz="1400" b="1" dirty="0" smtClean="0">
                          <a:latin typeface="+mj-lt"/>
                          <a:ea typeface="MS Mincho"/>
                        </a:rPr>
                        <a:t>Példák</a:t>
                      </a:r>
                      <a:r>
                        <a:rPr lang="hu-HU" sz="1400" b="1" baseline="0" dirty="0" smtClean="0">
                          <a:latin typeface="+mj-lt"/>
                          <a:ea typeface="MS Mincho"/>
                        </a:rPr>
                        <a:t> az é</a:t>
                      </a:r>
                      <a:r>
                        <a:rPr lang="hu-HU" sz="1400" b="1" dirty="0" smtClean="0">
                          <a:latin typeface="+mj-lt"/>
                          <a:ea typeface="MS Mincho"/>
                        </a:rPr>
                        <a:t>rtékelési szempontokból– </a:t>
                      </a:r>
                      <a:r>
                        <a:rPr lang="hu-HU" sz="1400" b="1" dirty="0">
                          <a:latin typeface="+mj-lt"/>
                          <a:ea typeface="MS Mincho"/>
                        </a:rPr>
                        <a:t>a terv vagy a tervezett intézkedés…?)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828004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endParaRPr lang="hu-HU" sz="1400" b="1" dirty="0" smtClean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+mj-lt"/>
                          <a:ea typeface="MS Mincho"/>
                        </a:rPr>
                        <a:t>1</a:t>
                      </a:r>
                      <a:r>
                        <a:rPr lang="hu-HU" sz="1400" b="1" dirty="0">
                          <a:latin typeface="+mj-lt"/>
                          <a:ea typeface="MS Mincho"/>
                        </a:rPr>
                        <a:t>. A terv belső összhangjának biztosítása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endParaRPr lang="hu-HU" sz="1400" i="1" u="sng" dirty="0" smtClean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 smtClean="0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: A tervben feltárt probléma kezelésére olyan választ, célt és eszközt kell találni, amely úgy képes az adott problémát kezelni, hogy ne legyen ellentétes hatású más célkitűzések teljesülésével.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endParaRPr lang="hu-HU" sz="1400" dirty="0" smtClean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+mj-lt"/>
                          <a:ea typeface="MS Mincho"/>
                        </a:rPr>
                        <a:t>2</a:t>
                      </a:r>
                      <a:r>
                        <a:rPr lang="hu-HU" sz="1400" dirty="0">
                          <a:latin typeface="+mj-lt"/>
                          <a:ea typeface="MS Mincho"/>
                        </a:rPr>
                        <a:t>. Feltárta-e a terv a problémahálóhoz tartozó ismeret és készség-struktúrát, meghatározta-e az ismereti és készség hiányokat, vagy csak a meglévő ismeretekre, információkra épít?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3. Meghatározza-e a feltárt problémák jelentőségének rangsorát?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4. Meghatároz-e, ha igen áttekinthető szempontok alapján prioritásokat az intézkedések tekintetében?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4. Vizsgálta-e az ésszerűen kialakítható változatok körét?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5. Az okok és célok összhangban vannak-e, van-e minden feltárt jelentős vízgazdálkodási problémára válasz?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6. A célok és eszközök összhangban vannak-e, az eszközök elvezetnek-e célok megvalósulásához, a jelzett problémák megoldásához?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8. A terv a társadalmi és környezeti problémák létrejöttének megelőzését, vagy a problémák kezelését részesíti előnyben?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9. A terv által javasolt megoldások mennyiben vonatkoznak az okokra, és mennyiben az okozatokra?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10. A tervezett intézkedések hatásainak és más kapcsolódó tervekben foglalt intézkedések hatásainak vizsgálata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44624"/>
            <a:ext cx="8964488" cy="864096"/>
          </a:xfrm>
        </p:spPr>
        <p:txBody>
          <a:bodyPr>
            <a:noAutofit/>
          </a:bodyPr>
          <a:lstStyle/>
          <a:p>
            <a:pPr algn="ctr"/>
            <a:r>
              <a:rPr lang="hu-HU" sz="2000" dirty="0" smtClean="0"/>
              <a:t>A integrált vízgazdálkodás megközelítésével és az általános rendszerszemlélet Érvényesítésével kapcsolatos elvárások vizsgálati szempontjai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44624"/>
            <a:ext cx="8964488" cy="864096"/>
          </a:xfrm>
        </p:spPr>
        <p:txBody>
          <a:bodyPr>
            <a:noAutofit/>
          </a:bodyPr>
          <a:lstStyle/>
          <a:p>
            <a:pPr algn="ctr"/>
            <a:r>
              <a:rPr lang="hu-HU" sz="2000" dirty="0" smtClean="0"/>
              <a:t>A integrált vízgazdálkodás megközelítésével és az általános rendszerszemlélet Érvényesítésével kapcsolatos elvárások vizsgálati szempontjai</a:t>
            </a:r>
            <a:endParaRPr lang="hu-HU" sz="2000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1" y="1196752"/>
          <a:ext cx="9143999" cy="5713174"/>
        </p:xfrm>
        <a:graphic>
          <a:graphicData uri="http://schemas.openxmlformats.org/drawingml/2006/table">
            <a:tbl>
              <a:tblPr/>
              <a:tblGrid>
                <a:gridCol w="2395616"/>
                <a:gridCol w="6748383"/>
              </a:tblGrid>
              <a:tr h="2721754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2. A terv külső összhangjának biztosítása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: A terv kezelje egy rendszerben a fejlesztés és a környezet ügyét, azaz teremtsen összhangot, a fejlesztést meghatározó, más ágazati programokkal.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55036" marR="55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+mj-lt"/>
                          <a:ea typeface="MS Mincho"/>
                        </a:rPr>
                        <a:t>1</a:t>
                      </a:r>
                      <a:r>
                        <a:rPr lang="hu-HU" sz="1400" dirty="0">
                          <a:latin typeface="+mj-lt"/>
                          <a:ea typeface="MS Mincho"/>
                        </a:rPr>
                        <a:t>. Kihat-e a terv más ágazati tervekre?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2. Gyakorol-e hatást más ágazati tervek fenntarthatósági és környezeti tartalmára, kapcsolatrendszerére?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3. Figyelembe veszi-e a terv más tervek, programok pozitív és negatív hatásait, együtthatásait? 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3. Figyelembe vette-e a terv tervezési területének külső kapcsolatait, s az azok gyakorolt hatásait?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4. Okoznak-e területi átterheléseket a tervezett intézkedések?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5. Figyelembe veszi-e a terv a szomszédos országok vízgyűjtő-gazdálkodási terveit, foglalkozik-e a tervek összehangolásával?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8. Tartalmaz-e a terv olyan intézkedést, amelynek során, a szektorokon túlmutató intézményrendszert hoz létre, azaz vannak-e a tervnek új javaslatai a megelőző, ágazati intézkedések szabályozók és intézmények leváltására?</a:t>
                      </a:r>
                    </a:p>
                  </a:txBody>
                  <a:tcPr marL="55036" marR="55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494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+mj-lt"/>
                          <a:ea typeface="MS Mincho"/>
                        </a:rPr>
                        <a:t>3</a:t>
                      </a:r>
                      <a:r>
                        <a:rPr lang="hu-HU" sz="1400" b="1" dirty="0">
                          <a:latin typeface="+mj-lt"/>
                          <a:ea typeface="MS Mincho"/>
                        </a:rPr>
                        <a:t>. Rendszerszemlélet érvényesítése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: A negatív és pozitív visszacsatolási folyamatok és </a:t>
                      </a:r>
                      <a:r>
                        <a:rPr lang="hu-HU" sz="1400" i="1" dirty="0" smtClean="0">
                          <a:latin typeface="+mj-lt"/>
                          <a:ea typeface="MS Mincho"/>
                        </a:rPr>
                        <a:t> beavatkozási 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pontok azonosítása, és a legcélravezetőbb intézkedések kiválasztása. Elérhetetlen célok és felesleges finanszírozás elkerülése.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55036" marR="55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1. Vizsgálja-e a terv a meglévő </a:t>
                      </a:r>
                      <a:r>
                        <a:rPr lang="hu-HU" sz="1400" dirty="0" err="1">
                          <a:latin typeface="+mj-lt"/>
                          <a:ea typeface="MS Mincho"/>
                        </a:rPr>
                        <a:t>gazdasági-társadalmi-környezeti</a:t>
                      </a:r>
                      <a:r>
                        <a:rPr lang="hu-HU" sz="1400" dirty="0">
                          <a:latin typeface="+mj-lt"/>
                          <a:ea typeface="MS Mincho"/>
                        </a:rPr>
                        <a:t> folyamatok összekapcsoltságát?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2. Azonosítja-e a terv a különböző típusú negatív és pozitív visszacsatolási köröket, rendszerdinamikai archetípusokat, beavatkozási pontokat a megfelelő intézkedések kiválasztása érdekében?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3. Foglalkozik-e a terv az öngerjesztő, kedvezőtlen folyamatok (pozitív körök) elkerülésével?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4. A folyamatok összekapcsoltsága csökkenti-e a keletkező hulladékok, szennyvíz, szennyezés mennyiségét?</a:t>
                      </a:r>
                    </a:p>
                  </a:txBody>
                  <a:tcPr marL="55036" marR="55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344220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table">
            <a:tbl>
              <a:tblPr/>
              <a:tblGrid>
                <a:gridCol w="2730044"/>
                <a:gridCol w="6413956"/>
              </a:tblGrid>
              <a:tr h="462143">
                <a:tc>
                  <a:txBody>
                    <a:bodyPr/>
                    <a:lstStyle/>
                    <a:p>
                      <a:pPr marL="279400"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SKV célok – megfelel a terv az alábbi elvárásoknak?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279400" algn="ctr">
                        <a:spcAft>
                          <a:spcPts val="0"/>
                        </a:spcAft>
                        <a:tabLst>
                          <a:tab pos="1393825" algn="ctr"/>
                        </a:tabLst>
                      </a:pPr>
                      <a:r>
                        <a:rPr lang="hu-HU" sz="1400" b="1">
                          <a:latin typeface="+mj-lt"/>
                          <a:ea typeface="MS Mincho"/>
                        </a:rPr>
                        <a:t>Értékelési szempontok – a terv vagy a tervezett intézkedés…?)</a:t>
                      </a:r>
                      <a:endParaRPr lang="hu-HU" sz="140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5199105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+mj-lt"/>
                          <a:ea typeface="MS Mincho"/>
                        </a:rPr>
                        <a:t>1. Jó kormányzás és irányítás biztosítása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+mj-lt"/>
                          <a:ea typeface="MS Mincho"/>
                        </a:rPr>
                        <a:t>Elvárás: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 A </a:t>
                      </a:r>
                      <a:r>
                        <a:rPr lang="hu-HU" sz="1400" i="1" dirty="0" err="1" smtClean="0">
                          <a:latin typeface="+mj-lt"/>
                          <a:ea typeface="MS Mincho"/>
                        </a:rPr>
                        <a:t>VGT2</a:t>
                      </a:r>
                      <a:r>
                        <a:rPr lang="hu-HU" sz="1400" i="1" baseline="0" dirty="0" smtClean="0">
                          <a:latin typeface="+mj-lt"/>
                          <a:ea typeface="MS Mincho"/>
                        </a:rPr>
                        <a:t> </a:t>
                      </a:r>
                      <a:r>
                        <a:rPr lang="hu-HU" sz="1400" i="1" dirty="0" smtClean="0">
                          <a:latin typeface="+mj-lt"/>
                          <a:ea typeface="MS Mincho"/>
                        </a:rPr>
                        <a:t>tervezése </a:t>
                      </a:r>
                      <a:r>
                        <a:rPr lang="hu-HU" sz="1400" i="1" dirty="0">
                          <a:latin typeface="+mj-lt"/>
                          <a:ea typeface="MS Mincho"/>
                        </a:rPr>
                        <a:t>és hozzá kapcsolódó végrehajtás, intézményi működés során, biztosítani kell, illetve elő kell segíteni az átláthatóságot, jogkövetést, korrupció mentességet, szubszidiaritást, információhoz való hozzáférést, részvételt, hatékonyságot, koherenciát, állampolgársági felelősséget, elszámoltathatóságot.</a:t>
                      </a:r>
                      <a:endParaRPr lang="hu-HU" sz="1400" dirty="0">
                        <a:latin typeface="+mj-lt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endParaRPr lang="hu-HU" sz="1400" dirty="0">
                        <a:latin typeface="+mj-lt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1. Kik készítették a tervet? (helyi, nem helyi szakértők, együttműködés)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2. Kiket hallgattak meg a terv készítése közben, meghallgatták-e az érintetteket, felkészítették-e a résztvevőket a tervezési folyamatra?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3. Feltárta és bemutatta-e a terv a különböző szereplők érdekeit?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4. Feltárta-e terv a különböző szereplők érdekviszonyainak változását, s a változásból következő konfliktusokat?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5. Megosztották-e a rendelkezésre álló információkat az érintettekkel?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6. Biztosították-e a döntéshozatal átláthatóságát, az érintettek véleményének megfontolását/beépítését a tervbe?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7. Biztosítja-e a terv a végrehajtás során az érintett felelősök döntés-előkészítésben, döntéshozatalban való részvételét?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8. Biztosítja-e a terv megvalósulása közben az információ átadást, a végrehajtásban való részvételt, a végrehajtás átláthatóságát és ellenőrizhetőségét, az elszámoltathatóságot?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9. Vizsgálta-e a terv a vízgazdálkodáshoz kapcsolódó intézményi feladatkörök, felelősség és felkészültség kérdéskörét, elősegíti-e e tekintetben az összehangoltságot, intézményfejlesztést?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10. Az intézkedések és a terv egészének hatásainak integrált </a:t>
                      </a:r>
                      <a:r>
                        <a:rPr lang="hu-HU" sz="1400" dirty="0" err="1">
                          <a:latin typeface="+mj-lt"/>
                          <a:ea typeface="MS Mincho"/>
                        </a:rPr>
                        <a:t>monitoringja</a:t>
                      </a:r>
                      <a:r>
                        <a:rPr lang="hu-HU" sz="1400" dirty="0">
                          <a:latin typeface="+mj-lt"/>
                          <a:ea typeface="MS Mincho"/>
                        </a:rPr>
                        <a:t>, időszakos értékelése és az értékelési eredmények visszacsatolása része-e a tervnek?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11. Erősíti-e a terv a jogbiztonságot, jogérvényesítést és a jogkövetést?</a:t>
                      </a: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j-lt"/>
                          <a:ea typeface="MS Mincho"/>
                        </a:rPr>
                        <a:t>12. Vizsgálja-e a terv az érintettek megelégedettségét az intézkedések megvalósulása kapcsán?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864096"/>
          </a:xfrm>
        </p:spPr>
        <p:txBody>
          <a:bodyPr>
            <a:normAutofit/>
          </a:bodyPr>
          <a:lstStyle/>
          <a:p>
            <a:pPr algn="ctr"/>
            <a:r>
              <a:rPr lang="hu-HU" sz="2000" dirty="0" smtClean="0"/>
              <a:t>A társadalmi igazságossággal, irányítási rendszerrel kapcsolatos célkitűzések vizsgálati szempontjai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0" y="1097280"/>
          <a:ext cx="9144000" cy="5760720"/>
        </p:xfrm>
        <a:graphic>
          <a:graphicData uri="http://schemas.openxmlformats.org/drawingml/2006/table">
            <a:tbl>
              <a:tblPr/>
              <a:tblGrid>
                <a:gridCol w="2730044"/>
                <a:gridCol w="6413956"/>
              </a:tblGrid>
              <a:tr h="2974555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Arial"/>
                          <a:ea typeface="MS Mincho"/>
                        </a:rPr>
                        <a:t>2. </a:t>
                      </a:r>
                      <a:r>
                        <a:rPr lang="hu-HU" sz="1400" b="1" dirty="0">
                          <a:latin typeface="Arial"/>
                          <a:ea typeface="MS Mincho"/>
                        </a:rPr>
                        <a:t>A természeti erőforrásokhoz való hozzáférés biztosítása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Arial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Arial"/>
                          <a:ea typeface="MS Mincho"/>
                        </a:rPr>
                        <a:t>: Az erőforrásokból való részesedés kereteinek meghatározása. A helyi szinten </a:t>
                      </a:r>
                      <a:r>
                        <a:rPr lang="hu-HU" sz="1400" i="1" dirty="0" smtClean="0">
                          <a:latin typeface="Arial"/>
                          <a:ea typeface="MS Mincho"/>
                        </a:rPr>
                        <a:t>kezelhető erőforrások</a:t>
                      </a:r>
                      <a:r>
                        <a:rPr lang="hu-HU" sz="1400" i="1" dirty="0">
                          <a:latin typeface="Arial"/>
                          <a:ea typeface="MS Mincho"/>
                        </a:rPr>
                        <a:t>, vízkészlet és más környezeti adottságok használata elsősorban a helyi közösségek hasznát szolgálja, az erőforrásokkal természetes kapcsolatban állók elsőbbségét biztosítsa.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Arial"/>
                          <a:ea typeface="MS Mincho"/>
                        </a:rPr>
                        <a:t>1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. Vizsgálta-e a terv a természeti erőforrások allokációjának jelenlegi rendszerét?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2. Vizsgálta-e a terv a jelenlegi természeti erőforrás allokáció társadalmi </a:t>
                      </a:r>
                      <a:r>
                        <a:rPr lang="hu-HU" sz="1400" dirty="0" smtClean="0">
                          <a:latin typeface="Arial"/>
                          <a:ea typeface="MS Mincho"/>
                        </a:rPr>
                        <a:t>kihatásait, 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a természeti erőforrások allokációjának társadalmi hatásai következtében létrejövő környezeti hatásokat?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4. Megváltoztatja-e illetve hatással van-e a terv a jelenlegi erőforrás allokációra?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5. Segíti-e a terv az erőforrásokkal természetes kapcsolatban állók elsőbbségének érvényesülését?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6. A környezethez való hozzáférés biztosítását és javítását elősegítik-e a terv intézkedései?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7. A tervben szereplő intézkedések javítják-e az egészséges ivóvízhez való hozzáférést?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93"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b="1" dirty="0">
                          <a:latin typeface="Arial"/>
                          <a:ea typeface="MS Mincho"/>
                        </a:rPr>
                        <a:t>3. Szolidaritáson alapuló közös teherviselés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hu-HU" sz="1400" i="1" u="sng" dirty="0">
                          <a:latin typeface="Arial"/>
                          <a:ea typeface="MS Mincho"/>
                        </a:rPr>
                        <a:t>Elvárás</a:t>
                      </a:r>
                      <a:r>
                        <a:rPr lang="hu-HU" sz="1400" i="1" dirty="0">
                          <a:latin typeface="Arial"/>
                          <a:ea typeface="MS Mincho"/>
                        </a:rPr>
                        <a:t>: A terv biztosítsa, hogy egyik társadalmi csoport, érdekcsoport vagy egyén ne tudja a terheket másra áthárítani.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Arial"/>
                          <a:ea typeface="MS Mincho"/>
                        </a:rPr>
                        <a:t>1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. Foglalkozott-e a terv azzal, hogy megvalósulása esetén milyen negatív </a:t>
                      </a:r>
                      <a:r>
                        <a:rPr lang="hu-HU" sz="1400" dirty="0" err="1">
                          <a:latin typeface="Arial"/>
                          <a:ea typeface="MS Mincho"/>
                        </a:rPr>
                        <a:t>externáliák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 keletkeznek?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2. Megváltoztatja-e a terv, hatással van-e a terv a környezeti terhekben való részesedés elosztásának jelenlegi módjára?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3. Megvizsgálta-e a terv, hogy kik lesznek a program megvalósításának a teherviselői, és milyen terheket fognak </a:t>
                      </a:r>
                      <a:r>
                        <a:rPr lang="hu-HU" sz="1400" dirty="0" smtClean="0">
                          <a:latin typeface="Arial"/>
                          <a:ea typeface="MS Mincho"/>
                        </a:rPr>
                        <a:t>elviselni, 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kik lesznek a teherviselők, hogyan oszlik el a teher?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5. Van-e intézkedés a negatív </a:t>
                      </a:r>
                      <a:r>
                        <a:rPr lang="hu-HU" sz="1400" dirty="0" err="1">
                          <a:latin typeface="Arial"/>
                          <a:ea typeface="MS Mincho"/>
                        </a:rPr>
                        <a:t>externáliák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 csökkentésére, az </a:t>
                      </a:r>
                      <a:r>
                        <a:rPr lang="hu-HU" sz="1400" dirty="0" err="1">
                          <a:latin typeface="Arial"/>
                          <a:ea typeface="MS Mincho"/>
                        </a:rPr>
                        <a:t>externáliák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 átháríthatóságának megszüntetésére?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Arial"/>
                          <a:ea typeface="MS Mincho"/>
                        </a:rPr>
                        <a:t>6. </a:t>
                      </a:r>
                      <a:r>
                        <a:rPr lang="hu-HU" sz="1400" dirty="0">
                          <a:latin typeface="Arial"/>
                          <a:ea typeface="MS Mincho"/>
                        </a:rPr>
                        <a:t>Megvizsgálta-e a terv, hogy a felhasznált víz, mint természeti erőforrás hasznain kik és milyen mértékben fognak osztozni?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  <a:p>
                      <a:pPr marL="160020" indent="-114300"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Arial"/>
                          <a:ea typeface="MS Mincho"/>
                        </a:rPr>
                        <a:t>5. Vizsgálta-e a terv a különböző társadalmi rétegek szociális helyzetének elmozdulását a terv végrehajtása során?</a:t>
                      </a:r>
                      <a:endParaRPr lang="hu-HU" sz="14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864096"/>
          </a:xfrm>
        </p:spPr>
        <p:txBody>
          <a:bodyPr>
            <a:normAutofit/>
          </a:bodyPr>
          <a:lstStyle/>
          <a:p>
            <a:pPr algn="ctr"/>
            <a:r>
              <a:rPr lang="hu-HU" sz="2000" dirty="0" smtClean="0"/>
              <a:t>A társadalmi igazságossággal, irányítási rendszerrel kapcsolatos célkitűzések vizsgálati szempontjai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6910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„A vízgyűjtő-gazdálkodási tervben a hangsúly a fenntartható vízgazdálkodás és a környezetvédelem koncepcionális/stratégiai elképzeléseinek bemutatásán, az egymásra hatások feltárásán és megfelelő kezelésén, a megvalósítás jogi és pénzügyi hátterének biztosításán, a megvalósítás során betartandó technikai feltételek egyértelmű megfogalmazásán, a tervezést meghatározó gazdasági és társadalmi szempontok összefoglalásán van.” VGT2. 6. old. 2. </a:t>
            </a:r>
            <a:r>
              <a:rPr lang="hu-HU" dirty="0" err="1" smtClean="0"/>
              <a:t>bek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Kérdések és Előzetes megállapítások Az SKV jelentéshez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9462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	A környezeti szakértők és az érintettek véleményének az előkészítés és tervezés folyamatába való integrálásának segítésével:</a:t>
            </a:r>
          </a:p>
          <a:p>
            <a:pPr>
              <a:buNone/>
            </a:pPr>
            <a:endParaRPr lang="hu-HU" dirty="0" smtClean="0"/>
          </a:p>
          <a:p>
            <a:pPr>
              <a:buFont typeface="Wingdings" pitchFamily="2" charset="2"/>
              <a:buChar char="§"/>
            </a:pPr>
            <a:r>
              <a:rPr lang="hu-HU" dirty="0" smtClean="0"/>
              <a:t>javítsa a tervezési dokumentumok minőségét, környezeti hatékonyságát, hatásosságát és környezeti szempontú konzisztenciáját,</a:t>
            </a:r>
          </a:p>
          <a:p>
            <a:pPr>
              <a:buFont typeface="Wingdings" pitchFamily="2" charset="2"/>
              <a:buChar char="§"/>
            </a:pPr>
            <a:endParaRPr lang="hu-HU" dirty="0" smtClean="0"/>
          </a:p>
          <a:p>
            <a:pPr>
              <a:buFont typeface="Wingdings" pitchFamily="2" charset="2"/>
              <a:buChar char="§"/>
            </a:pPr>
            <a:r>
              <a:rPr lang="hu-HU" dirty="0" smtClean="0"/>
              <a:t>segítse a terv várható negatív környezeti hatásainak csökkentését és kiküszöbölését,</a:t>
            </a:r>
          </a:p>
          <a:p>
            <a:pPr>
              <a:buFont typeface="Wingdings" pitchFamily="2" charset="2"/>
              <a:buChar char="§"/>
            </a:pPr>
            <a:endParaRPr lang="hu-HU" dirty="0" smtClean="0"/>
          </a:p>
          <a:p>
            <a:pPr>
              <a:buFont typeface="Wingdings" pitchFamily="2" charset="2"/>
              <a:buChar char="§"/>
            </a:pPr>
            <a:r>
              <a:rPr lang="hu-HU" dirty="0" smtClean="0"/>
              <a:t>a terv elvárható pozitív környezeti hatásainak növelését és erősítését, eredményességét.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508387" cy="864096"/>
          </a:xfrm>
        </p:spPr>
        <p:txBody>
          <a:bodyPr/>
          <a:lstStyle/>
          <a:p>
            <a:r>
              <a:rPr lang="hu-HU" dirty="0" smtClean="0"/>
              <a:t>A környezeti vizsgálat (SKV) célja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" y="1124744"/>
            <a:ext cx="8435280" cy="46910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i="1" dirty="0" smtClean="0"/>
              <a:t>Milyen beavatkozási </a:t>
            </a:r>
            <a:r>
              <a:rPr lang="hu-HU" sz="2000" b="1" i="1" u="sng" dirty="0" smtClean="0"/>
              <a:t>prioritásokat </a:t>
            </a:r>
            <a:r>
              <a:rPr lang="hu-HU" sz="2000" i="1" dirty="0" smtClean="0"/>
              <a:t>határoz meg, ajánl a VGT2?</a:t>
            </a:r>
          </a:p>
          <a:p>
            <a:pPr>
              <a:buNone/>
            </a:pPr>
            <a:endParaRPr lang="hu-HU" sz="800" i="1" dirty="0" smtClean="0"/>
          </a:p>
          <a:p>
            <a:pPr>
              <a:buNone/>
            </a:pPr>
            <a:r>
              <a:rPr lang="hu-HU" sz="2000" i="1" dirty="0" smtClean="0"/>
              <a:t>Milyen szempontok alapján? (elérhető eredményesség, veszélyhelyzet, költséghatékonyság, szükségesség, állapot)</a:t>
            </a:r>
          </a:p>
          <a:p>
            <a:pPr>
              <a:buNone/>
            </a:pPr>
            <a:endParaRPr lang="hu-HU" sz="800" i="1" dirty="0" smtClean="0"/>
          </a:p>
          <a:p>
            <a:pPr>
              <a:buNone/>
            </a:pPr>
            <a:r>
              <a:rPr lang="hu-HU" sz="2000" i="1" dirty="0" smtClean="0"/>
              <a:t>A VGT tervezetében nem jelenik meg, hogy az intézkedések rangsorolása céljából kialakított szempontok hogyan, mikor és ki által kerülnek alkalmazásra. Ennek rögzítése nélkülözhetetlen a VGT tervezés későbbi fázisait megelőzően. A prioritások nyilvános és dokumentált megjelenését, következetes szűrőként való alkalmazását javasoljuk számon kérni a terv elfogadása, és a további részletes tervezési, finanszírozási és értékelési döntések során. A szempontrendszer alapján szükséges rangsorolni az országos és az alegységszintű intézkedéseket is. A rangsorolás idejét, módját és eredményét nyilvánosságra kell hozni és a rangsorolás szerinti eljárást folyamatosan ellenőrizni, értékelni szükséges, amely eredményi a nyilvánosság számára hozzáférhetővé kell tenni. A szempontrendszer megjelenítését a jogszabályi szinten is javasoljuk közzétenni.</a:t>
            </a:r>
            <a:endParaRPr lang="hu-HU" sz="20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084451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Kérdések és Előzetes megállapítások Az SKV jelentéshez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268760"/>
            <a:ext cx="8435280" cy="4691063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hu-HU" sz="2000" dirty="0" smtClean="0"/>
              <a:t>ÖNÖNK SZERINT SZÜKSÉGES A PRIORITÁSOK MEGHATÁROZÁSA? TOVÁBBI SZEMPONTOK?</a:t>
            </a:r>
          </a:p>
          <a:p>
            <a:pPr lvl="0">
              <a:buNone/>
            </a:pPr>
            <a:r>
              <a:rPr lang="hu-HU" sz="2000" dirty="0" smtClean="0"/>
              <a:t>Szempontok a prioritások meghatározásához:</a:t>
            </a:r>
          </a:p>
          <a:p>
            <a:pPr lvl="0"/>
            <a:r>
              <a:rPr lang="hu-HU" sz="2000" dirty="0" smtClean="0"/>
              <a:t>A védett területekre vonatkozó VGT keretében vállalt és teljesítendő mérhető eredményeket hozó célkitűzések. Halaszthatatlan feladat a védett területek védelmi céljainak és terveinek elkészítése (lásd pl. </a:t>
            </a:r>
            <a:r>
              <a:rPr lang="hu-HU" sz="2000" dirty="0" err="1" smtClean="0"/>
              <a:t>Natura</a:t>
            </a:r>
            <a:r>
              <a:rPr lang="hu-HU" sz="2000" dirty="0" smtClean="0"/>
              <a:t> 2000 fenntartási tervek), amely a beavatkozások alapjául szolgálhatnak.</a:t>
            </a:r>
          </a:p>
          <a:p>
            <a:pPr lvl="0"/>
            <a:r>
              <a:rPr lang="hu-HU" sz="2000" dirty="0" smtClean="0"/>
              <a:t>A problémák sürgősségének és jelentőségének meghatározása szükséges a tervezési folyamatban.</a:t>
            </a:r>
          </a:p>
          <a:p>
            <a:pPr lvl="0"/>
            <a:r>
              <a:rPr lang="hu-HU" sz="2000" dirty="0" smtClean="0"/>
              <a:t>Az adott víztest rendbehozatalának társadalmi hasznosságának meghatározása szükséges.</a:t>
            </a:r>
          </a:p>
          <a:p>
            <a:pPr lvl="0"/>
            <a:r>
              <a:rPr lang="hu-HU" sz="2000" dirty="0" smtClean="0"/>
              <a:t>A víztest ökológiai hálózatban betöltött szerepének, illetve az intézkedés ökológiai rendszerre gyakorolt hatásának jelentőségének meghatározása szükséges a tervezési folyamatban.</a:t>
            </a:r>
          </a:p>
          <a:p>
            <a:pPr lvl="0"/>
            <a:r>
              <a:rPr lang="hu-HU" sz="2000" dirty="0" smtClean="0"/>
              <a:t>A kiemelten sérülékenynek számító lévő víztestek azonosítása</a:t>
            </a:r>
          </a:p>
          <a:p>
            <a:pPr lvl="0">
              <a:buNone/>
            </a:pPr>
            <a:r>
              <a:rPr lang="hu-HU" sz="2000" dirty="0" smtClean="0"/>
              <a:t>	</a:t>
            </a:r>
          </a:p>
          <a:p>
            <a:pPr>
              <a:buNone/>
            </a:pPr>
            <a:endParaRPr lang="hu-HU" sz="20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084451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Kérdések és Előzetes megállapítások Az SKV jelentéshez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691063"/>
          </a:xfrm>
        </p:spPr>
        <p:txBody>
          <a:bodyPr>
            <a:noAutofit/>
          </a:bodyPr>
          <a:lstStyle/>
          <a:p>
            <a:r>
              <a:rPr lang="hu-HU" sz="1600" b="1" u="sng" dirty="0" smtClean="0"/>
              <a:t>Monitoring</a:t>
            </a:r>
            <a:r>
              <a:rPr lang="hu-HU" sz="1600" dirty="0" smtClean="0"/>
              <a:t> jelentősége felértékelődik</a:t>
            </a:r>
            <a:r>
              <a:rPr lang="hu-HU" sz="1600" dirty="0"/>
              <a:t> </a:t>
            </a:r>
            <a:r>
              <a:rPr lang="hu-HU" sz="1600" dirty="0" smtClean="0"/>
              <a:t>(lásd EU Bizottság ex-ante feltételei között is kiemelte pl. a felszíni vizek vízminőségére vonatkozó monitoring fejlesztését)</a:t>
            </a:r>
          </a:p>
          <a:p>
            <a:r>
              <a:rPr lang="hu-HU" sz="1600" dirty="0" smtClean="0"/>
              <a:t>Alapvető </a:t>
            </a:r>
            <a:r>
              <a:rPr lang="hu-HU" sz="1600" b="1" dirty="0" smtClean="0"/>
              <a:t>követelmény az eredményesség szempontjából</a:t>
            </a:r>
            <a:r>
              <a:rPr lang="hu-HU" sz="1600" dirty="0" smtClean="0"/>
              <a:t>, hogy megfelelő adatokkal rendelkezzünk a megalapozott értékelésekhez, illetve a </a:t>
            </a:r>
            <a:r>
              <a:rPr lang="hu-HU" sz="1600" b="1" dirty="0" smtClean="0"/>
              <a:t>visszacsatolásokhoz (pl. a beavatkozások fejlesztéséhez, megváltoztatásához)</a:t>
            </a:r>
          </a:p>
          <a:p>
            <a:r>
              <a:rPr lang="hu-HU" sz="1600" dirty="0" smtClean="0"/>
              <a:t>A monitoring adatok elemzése és az állapotértékelés jövőbeli elősegítése érdekében, </a:t>
            </a:r>
            <a:r>
              <a:rPr lang="hu-HU" sz="1600" b="1" dirty="0" smtClean="0"/>
              <a:t>javasoljuk erősíteni az összhangot az ágazati, ágazatközi monitoring rendszerek között (pl. mezőgazdaság, természetvédelem, vízgazdálkodás stb.</a:t>
            </a:r>
            <a:r>
              <a:rPr lang="hu-HU" sz="1600" dirty="0" smtClean="0"/>
              <a:t>), annak érdekében, hogy költséghatékonyan előállíthatóan a megfelelő adatok álljanak rendelkezésre az intézkedések eredményességének értékelése céljából.</a:t>
            </a:r>
          </a:p>
          <a:p>
            <a:r>
              <a:rPr lang="hu-HU" sz="1600" dirty="0" smtClean="0"/>
              <a:t>Az egyes ágazatok keretében jelenleg is számos adat (kibocsátás, szennyezés), hátér információ (pl. gazdálkodási, területhasználati tevékenység) gyűjtése folyik, azonban sokszor probléma, hogy a különböző adatbázisok nem kapcsolhatók össze, együttes elemzésük egyéb (intézményi, módszertani) problémák miatt nem lehetséges.</a:t>
            </a:r>
          </a:p>
          <a:p>
            <a:r>
              <a:rPr lang="hu-HU" sz="1600" dirty="0" smtClean="0"/>
              <a:t>A különböző </a:t>
            </a:r>
            <a:r>
              <a:rPr lang="hu-HU" sz="1600" b="1" dirty="0" smtClean="0"/>
              <a:t>fizikai, kémiai és ökológiai információk</a:t>
            </a:r>
            <a:r>
              <a:rPr lang="hu-HU" sz="1600" dirty="0" smtClean="0"/>
              <a:t> mellett az adott víztestet, vízgyűjtőt érintő </a:t>
            </a:r>
            <a:r>
              <a:rPr lang="hu-HU" sz="1600" b="1" dirty="0" smtClean="0"/>
              <a:t>emberi tevékenységekről</a:t>
            </a:r>
            <a:r>
              <a:rPr lang="hu-HU" sz="1600" dirty="0" smtClean="0"/>
              <a:t> és a </a:t>
            </a:r>
            <a:r>
              <a:rPr lang="hu-HU" sz="1600" b="1" dirty="0" smtClean="0"/>
              <a:t>végrehajtási folyamatok teljesítéséről </a:t>
            </a:r>
            <a:r>
              <a:rPr lang="hu-HU" sz="1600" dirty="0" smtClean="0"/>
              <a:t>is megfelelő adatokat szolgáltató indikátor és </a:t>
            </a:r>
            <a:r>
              <a:rPr lang="hu-HU" sz="1600" dirty="0" err="1" smtClean="0"/>
              <a:t>monitoringra</a:t>
            </a:r>
            <a:r>
              <a:rPr lang="hu-HU" sz="1600" dirty="0" smtClean="0"/>
              <a:t> rendszerre van szükség.</a:t>
            </a:r>
          </a:p>
          <a:p>
            <a:r>
              <a:rPr lang="hu-HU" sz="1600" dirty="0" smtClean="0"/>
              <a:t>Felhívjuk a figyelmet a tervezéshez hasonlóan, hogy a monitoring és a társadalmi részvételt, ne értékeljék alul a végrehajtás során sem, kapjanak megfelelő súlyt.</a:t>
            </a:r>
          </a:p>
          <a:p>
            <a:endParaRPr lang="hu-HU" sz="1600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796419" cy="864096"/>
          </a:xfrm>
        </p:spPr>
        <p:txBody>
          <a:bodyPr/>
          <a:lstStyle/>
          <a:p>
            <a:pPr algn="ctr"/>
            <a:r>
              <a:rPr lang="hu-HU" dirty="0" smtClean="0"/>
              <a:t>MONITORING jelentősége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6910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dirty="0" smtClean="0"/>
              <a:t>„a természetes kisvízi készletek meghatározásához nincs elegendő vízrajzi mérés, különösen a forrás és a kisvízfolyás, valamint a csatornahálózat hozam- és a dombvidéki területeken a talajvízszint mérések hiányoznak;</a:t>
            </a:r>
          </a:p>
          <a:p>
            <a:pPr lvl="0"/>
            <a:r>
              <a:rPr lang="hu-HU" dirty="0" smtClean="0"/>
              <a:t>nem rendelkezünk országos hidrológiai modellel, amely a lefolyás, beszivárgás becslésével a hiányzó vízrajzi észlelések egy részét helyettesíthetné;</a:t>
            </a:r>
          </a:p>
          <a:p>
            <a:pPr lvl="0"/>
            <a:r>
              <a:rPr lang="hu-HU" dirty="0" smtClean="0"/>
              <a:t>a vízkivételi, hasznosítási adatok hiányosak, ellentmondásosak.” VGT2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Pl.  A felszíni, a felszín alatti vízkivételek értékelését nehezítő tényezők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79512" y="1435100"/>
            <a:ext cx="8507288" cy="4691063"/>
          </a:xfrm>
        </p:spPr>
        <p:txBody>
          <a:bodyPr>
            <a:normAutofit fontScale="92500" lnSpcReduction="10000"/>
          </a:bodyPr>
          <a:lstStyle/>
          <a:p>
            <a:r>
              <a:rPr lang="hu-HU" b="1" i="1" dirty="0" smtClean="0"/>
              <a:t>„Egy víztest állapotának téves meghatározása azt eredményezheti, hogy az állapot javítására irányuló intézkedések hatástalanok, vagy céltalanok lesznek. A javító intézkedések költségei nagyságrendekkel magasabbak, mint a megbízható monitoring költségei. A kellően részletes </a:t>
            </a:r>
            <a:r>
              <a:rPr lang="hu-HU" b="1" i="1" dirty="0" err="1" smtClean="0"/>
              <a:t>monitoringra</a:t>
            </a:r>
            <a:r>
              <a:rPr lang="hu-HU" b="1" i="1" dirty="0" smtClean="0"/>
              <a:t> úgy kell tekinteni, mint befektetésre, mely a nagy költségű javító intézkedésekről hozandó döntéseket alapozza meg.” VGT2 177. old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864096"/>
          </a:xfrm>
        </p:spPr>
        <p:txBody>
          <a:bodyPr/>
          <a:lstStyle/>
          <a:p>
            <a:pPr algn="ctr"/>
            <a:r>
              <a:rPr lang="hu-HU" dirty="0" smtClean="0"/>
              <a:t>MONITORING jelentősége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435100"/>
            <a:ext cx="8238811" cy="4691063"/>
          </a:xfrm>
        </p:spPr>
        <p:txBody>
          <a:bodyPr/>
          <a:lstStyle/>
          <a:p>
            <a:r>
              <a:rPr lang="hu-HU" dirty="0" smtClean="0"/>
              <a:t>Milyen területeken és témakörökben várható el és milyen feltételekkel a települések, közösségek, civil szervezetek részvétele?</a:t>
            </a:r>
          </a:p>
          <a:p>
            <a:pPr lvl="1"/>
            <a:r>
              <a:rPr lang="hu-HU" dirty="0" smtClean="0"/>
              <a:t>Beavatkozási területek szerint pl. csapadékvíz gazdálkodás, szennyvízkezelés stb.?</a:t>
            </a:r>
          </a:p>
          <a:p>
            <a:pPr lvl="1"/>
            <a:r>
              <a:rPr lang="hu-HU" dirty="0" smtClean="0"/>
              <a:t>Átfogó intézkedések szerint pl. képzések, tudatosítás stb.?</a:t>
            </a:r>
          </a:p>
          <a:p>
            <a:pPr lvl="1"/>
            <a:r>
              <a:rPr lang="hu-HU" dirty="0" smtClean="0"/>
              <a:t>Monitoring, értékelések </a:t>
            </a:r>
            <a:r>
              <a:rPr lang="hu-HU" dirty="0" err="1" smtClean="0"/>
              <a:t>stb</a:t>
            </a:r>
            <a:r>
              <a:rPr lang="hu-HU" dirty="0" smtClean="0"/>
              <a:t>?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796419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Települési, közösségi és civil részvétel lehetőségei</a:t>
            </a:r>
            <a:endParaRPr lang="hu-H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691063"/>
          </a:xfrm>
        </p:spPr>
        <p:txBody>
          <a:bodyPr>
            <a:normAutofit fontScale="92500" lnSpcReduction="10000"/>
          </a:bodyPr>
          <a:lstStyle/>
          <a:p>
            <a:r>
              <a:rPr lang="hu-HU" sz="2000" dirty="0" smtClean="0"/>
              <a:t>egymással kölcsönhatásban álló természetes területek (köztük mezőgazdasági területek) hálózata, például zöldsávok, vizes területek, parkok, erdők és természetes növénytársulások, valamint tengeri területek, amelyek befolyásolják a viharok útját, a hőmérsékletet, az árvízveszélyt és a víz, a levegő és az ökoszisztémák minőségét. </a:t>
            </a:r>
            <a:r>
              <a:rPr lang="hu-HU" sz="2000" u="sng" dirty="0" smtClean="0">
                <a:hlinkClick r:id="rId2"/>
              </a:rPr>
              <a:t>http://ec.europa.eu/environment/nature/ecosystems/background.htm</a:t>
            </a:r>
            <a:r>
              <a:rPr lang="hu-HU" sz="2000" dirty="0" smtClean="0"/>
              <a:t> </a:t>
            </a:r>
          </a:p>
          <a:p>
            <a:r>
              <a:rPr lang="hu-HU" sz="2000" smtClean="0"/>
              <a:t>VGT2 </a:t>
            </a:r>
            <a:r>
              <a:rPr lang="hu-HU" sz="2000" dirty="0" smtClean="0"/>
              <a:t>kifizetések és a területalapú kifizetésekhez kapcsolódó zöldítés lehetőségeinek áttekintése</a:t>
            </a:r>
          </a:p>
          <a:p>
            <a:r>
              <a:rPr lang="hu-HU" sz="2000" dirty="0" smtClean="0"/>
              <a:t>Erózió, mezőgazdasági pontszerű és diffúz szennyezések mérséklése a birtoktervezés és a tájszintű programok készítésével</a:t>
            </a:r>
          </a:p>
          <a:p>
            <a:r>
              <a:rPr lang="hu-HU" sz="2000" dirty="0" smtClean="0"/>
              <a:t>A birtok vagy táji szintű tervek és programok támogatása, összekapcsolása az egyedi kifizetésekkel jelentős mértékben eredményesebbé és hatékonyabbá tehetné a környezeti eredmények elérését, ehhez környezeti szempontú felkészítés és nyomon követés egyaránt szükséges az egyes programokhoz igazítva.</a:t>
            </a:r>
          </a:p>
          <a:p>
            <a:r>
              <a:rPr lang="hu-HU" sz="2000" dirty="0" smtClean="0"/>
              <a:t>  </a:t>
            </a:r>
          </a:p>
          <a:p>
            <a:endParaRPr lang="hu-HU" sz="2000" dirty="0" smtClean="0"/>
          </a:p>
          <a:p>
            <a:endParaRPr lang="hu-HU" sz="20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Zöld infrastruktúra, zöldítés, területhasználat, tájgazdálkodás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435100"/>
            <a:ext cx="8238811" cy="4691063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 döntéshozói és a hatósági munka megalapozása érdekében a különböző hatásvizsgálatok intézményrendszereken belüli alkalmazása és összekapcsolása</a:t>
            </a:r>
          </a:p>
          <a:p>
            <a:r>
              <a:rPr lang="hu-HU" dirty="0" smtClean="0"/>
              <a:t>PL. a magasabb szinten készülő </a:t>
            </a:r>
            <a:r>
              <a:rPr lang="hu-HU" b="1" dirty="0" err="1" smtClean="0"/>
              <a:t>SKV</a:t>
            </a:r>
            <a:r>
              <a:rPr lang="hu-HU" dirty="0" err="1" smtClean="0"/>
              <a:t>-k</a:t>
            </a:r>
            <a:r>
              <a:rPr lang="hu-HU" dirty="0" smtClean="0"/>
              <a:t> és az alacsonyabb szinten pl. megyei </a:t>
            </a:r>
            <a:r>
              <a:rPr lang="hu-HU" dirty="0" err="1" smtClean="0"/>
              <a:t>SKV-k</a:t>
            </a:r>
            <a:r>
              <a:rPr lang="hu-HU" dirty="0" smtClean="0"/>
              <a:t>, illetve </a:t>
            </a:r>
            <a:r>
              <a:rPr lang="hu-HU" b="1" dirty="0" err="1" smtClean="0"/>
              <a:t>KHV</a:t>
            </a:r>
            <a:r>
              <a:rPr lang="hu-HU" dirty="0" err="1" smtClean="0"/>
              <a:t>-k</a:t>
            </a:r>
            <a:r>
              <a:rPr lang="hu-HU" dirty="0" smtClean="0"/>
              <a:t> és </a:t>
            </a:r>
            <a:r>
              <a:rPr lang="hu-HU" b="1" dirty="0" err="1" smtClean="0"/>
              <a:t>Natura</a:t>
            </a:r>
            <a:r>
              <a:rPr lang="hu-HU" b="1" dirty="0" smtClean="0"/>
              <a:t> 2000 hatásbecslések </a:t>
            </a:r>
            <a:r>
              <a:rPr lang="hu-HU" dirty="0" smtClean="0"/>
              <a:t>összekapcsolása.</a:t>
            </a:r>
          </a:p>
          <a:p>
            <a:r>
              <a:rPr lang="hu-HU" dirty="0" smtClean="0"/>
              <a:t>Fontosnak tartjuk a jogalkotásban </a:t>
            </a:r>
            <a:r>
              <a:rPr lang="hu-HU" b="1" dirty="0" smtClean="0"/>
              <a:t>a jogszabályok előzetes hatásvizsgálatának</a:t>
            </a:r>
            <a:r>
              <a:rPr lang="hu-HU" dirty="0" smtClean="0"/>
              <a:t> alkalmazását jogszabályok VKI szempontjából is célravezető és koherens megalkotását és érvényesítését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012443" cy="864096"/>
          </a:xfrm>
        </p:spPr>
        <p:txBody>
          <a:bodyPr/>
          <a:lstStyle/>
          <a:p>
            <a:r>
              <a:rPr lang="hu-HU" dirty="0" smtClean="0"/>
              <a:t>Hatásvizsgálati lánc ésszerű alkalmazása</a:t>
            </a:r>
            <a:endParaRPr lang="hu-H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435100"/>
            <a:ext cx="8363272" cy="4691063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Javasoljuk a beavatkozások ökoszisztéma szolgáltatásokra és a szerves kultúra fenntartására és fejlesztésére gyakorolt hatásait figyelembe venni a megalapozó elemzések és az indikátorok kialakítása során. Emellett kiemelten javasoljuk figyelembe venni és előnyben részesíteni azokat a megoldásokat, amelyek helyi erőforrásokra építve helyi megoldásokat kialakítva, a helyiek számára jelenít meg hasznot, megtakarítást (pl. helyi szennyvíztisztítási megoldások, időszakos elöntések biztosításával együtt járó megfelelő területhasználat stb.).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Helyi erőforrások és ökoszisztéma szolgáltatások</a:t>
            </a:r>
            <a:endParaRPr lang="hu-H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435100"/>
            <a:ext cx="8238811" cy="4691063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Felhívjuk a figyelmet arra, hogy a VGT egészét tekintetbe véve hatásukban és szükségességükben nem lehet alábecsült intézkedési elem a monitoring, a társadalmi ellenőrzés, részvétel mellett az intézményfejlesztés, a készségfejlesztés, a tájékoztatás, tanácsadás, felkészítés (pl. a jó gyakorlat kialakítását és bevezetését, ami számos helyen szerepel a dokumentumokban, azért erősítése szükséges a tervben is). Lényeges, hogy ezen intézkedések jelentőségüknek megfelelő súllyal jelenjenek meg a tervben (VGT2-ben)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6716299" cy="864096"/>
          </a:xfrm>
        </p:spPr>
        <p:txBody>
          <a:bodyPr/>
          <a:lstStyle/>
          <a:p>
            <a:pPr algn="ctr"/>
            <a:r>
              <a:rPr lang="hu-HU" dirty="0" smtClean="0"/>
              <a:t>Intézményi és humán kompetenciák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712968" cy="5162252"/>
          </a:xfrm>
        </p:spPr>
        <p:txBody>
          <a:bodyPr>
            <a:normAutofit fontScale="32500" lnSpcReduction="20000"/>
          </a:bodyPr>
          <a:lstStyle/>
          <a:p>
            <a:pPr marL="742950" indent="-742950">
              <a:buAutoNum type="arabicPeriod"/>
            </a:pPr>
            <a:r>
              <a:rPr lang="hu-HU" sz="4300" b="1" dirty="0" smtClean="0"/>
              <a:t>A környezeti értékelés kidolgozási és partnerségi folyamatának ismertetése</a:t>
            </a:r>
          </a:p>
          <a:p>
            <a:pPr marL="742950" indent="-742950">
              <a:buNone/>
            </a:pPr>
            <a:endParaRPr lang="hu-HU" sz="4300" b="1" dirty="0" smtClean="0"/>
          </a:p>
          <a:p>
            <a:r>
              <a:rPr lang="hu-HU" sz="4300" dirty="0" smtClean="0"/>
              <a:t>1.1. előzmények, különösen a tematika tartalma;</a:t>
            </a:r>
          </a:p>
          <a:p>
            <a:r>
              <a:rPr lang="hu-HU" sz="4300" dirty="0" smtClean="0"/>
              <a:t>1.2. a </a:t>
            </a:r>
            <a:r>
              <a:rPr lang="hu-HU" sz="4300" b="1" dirty="0" smtClean="0"/>
              <a:t>tervezési folyamathoz és az ex-ante értékeléshez való kapcsolódása;</a:t>
            </a:r>
          </a:p>
          <a:p>
            <a:r>
              <a:rPr lang="hu-HU" sz="4300" dirty="0" smtClean="0"/>
              <a:t>1.3. a környezeti értékelés készítése során tett </a:t>
            </a:r>
            <a:r>
              <a:rPr lang="hu-HU" sz="4300" b="1" dirty="0" smtClean="0"/>
              <a:t>javaslatok figyelembevétele és hatása a</a:t>
            </a:r>
          </a:p>
          <a:p>
            <a:r>
              <a:rPr lang="hu-HU" sz="4300" dirty="0" smtClean="0"/>
              <a:t>VGT2 alakulására;</a:t>
            </a:r>
          </a:p>
          <a:p>
            <a:r>
              <a:rPr lang="hu-HU" sz="4300" dirty="0" smtClean="0"/>
              <a:t>1.4. a környezet védelméért </a:t>
            </a:r>
            <a:r>
              <a:rPr lang="hu-HU" sz="4300" b="1" dirty="0" smtClean="0"/>
              <a:t>felelős szervek és az érintett nyilvánosság bevonása, az</a:t>
            </a:r>
          </a:p>
          <a:p>
            <a:r>
              <a:rPr lang="hu-HU" sz="4300" dirty="0" smtClean="0"/>
              <a:t>általuk adott véleményeknek, szempontoknak a környezeti értékelés készítése során</a:t>
            </a:r>
          </a:p>
          <a:p>
            <a:r>
              <a:rPr lang="hu-HU" sz="4300" dirty="0" smtClean="0"/>
              <a:t>történő figyelembevétele, az indokok összefoglalása;</a:t>
            </a:r>
          </a:p>
          <a:p>
            <a:r>
              <a:rPr lang="hu-HU" sz="4300" dirty="0" smtClean="0"/>
              <a:t>1.5. a környezeti értékelés készítéséhez </a:t>
            </a:r>
            <a:r>
              <a:rPr lang="hu-HU" sz="4300" b="1" dirty="0" smtClean="0"/>
              <a:t>felhasznált adatok forrása, az alkalmazott</a:t>
            </a:r>
          </a:p>
          <a:p>
            <a:r>
              <a:rPr lang="hu-HU" sz="4300" dirty="0" smtClean="0"/>
              <a:t>módszer korlátai, nehézségek (mint pl. technikai hiányosságok, bizonyos ismeretek</a:t>
            </a:r>
          </a:p>
          <a:p>
            <a:r>
              <a:rPr lang="hu-HU" sz="4300" dirty="0" smtClean="0"/>
              <a:t>hiánya stb.), az előrejelzések érvényességi határai, a felmerült bizonytalanságok.</a:t>
            </a:r>
          </a:p>
          <a:p>
            <a:endParaRPr lang="hu-HU" sz="4300" dirty="0" smtClean="0"/>
          </a:p>
          <a:p>
            <a:pPr>
              <a:buNone/>
            </a:pPr>
            <a:r>
              <a:rPr lang="hu-HU" sz="4300" b="1" dirty="0" smtClean="0"/>
              <a:t>2. A VGT2 és a kidolgozásakor vizsgált változatok rövid ismertetése</a:t>
            </a:r>
          </a:p>
          <a:p>
            <a:pPr>
              <a:buNone/>
            </a:pPr>
            <a:endParaRPr lang="hu-HU" sz="4300" b="1" dirty="0" smtClean="0"/>
          </a:p>
          <a:p>
            <a:r>
              <a:rPr lang="hu-HU" sz="4300" dirty="0" smtClean="0"/>
              <a:t>2.1. a VGT2 céljainak, tartalmának és a készítés folyamatának összefoglaló ismertetése,</a:t>
            </a:r>
          </a:p>
          <a:p>
            <a:r>
              <a:rPr lang="hu-HU" sz="4300" dirty="0" smtClean="0"/>
              <a:t>kiemelve a környezeti értékelés készítése szempontjából fontos részeket;</a:t>
            </a:r>
          </a:p>
          <a:p>
            <a:r>
              <a:rPr lang="hu-HU" sz="4300" dirty="0" smtClean="0"/>
              <a:t>2.2. a VGT2 összefüggése más releváns tervekkel, illetve programokkal (2014-20 időszak</a:t>
            </a:r>
          </a:p>
          <a:p>
            <a:r>
              <a:rPr lang="hu-HU" sz="4300" dirty="0" smtClean="0"/>
              <a:t>operatív programjai és más a VGT2 megvalósításával összefüggő tervek, programok pl.</a:t>
            </a:r>
          </a:p>
          <a:p>
            <a:r>
              <a:rPr lang="hu-HU" sz="4300" dirty="0" smtClean="0"/>
              <a:t>NFFS, Vidékfejlesztési Program, zöldítés </a:t>
            </a:r>
            <a:r>
              <a:rPr lang="hu-HU" sz="4300" dirty="0" err="1" smtClean="0"/>
              <a:t>stb</a:t>
            </a:r>
            <a:r>
              <a:rPr lang="hu-HU" sz="4300" dirty="0" smtClean="0"/>
              <a:t>;</a:t>
            </a:r>
          </a:p>
          <a:p>
            <a:r>
              <a:rPr lang="hu-HU" sz="4300" dirty="0" smtClean="0"/>
              <a:t>2.3. a változatok közötti választás indokai (amennyiben a tervezés során változatok</a:t>
            </a:r>
          </a:p>
          <a:p>
            <a:r>
              <a:rPr lang="hu-HU" sz="4300" dirty="0" smtClean="0"/>
              <a:t>kialakításra kerülnek), a választást alátámasztó vizsgálat rövid leírása;</a:t>
            </a:r>
          </a:p>
          <a:p>
            <a:r>
              <a:rPr lang="hu-HU" sz="4300" dirty="0" smtClean="0"/>
              <a:t>2.4. a VGT2 tervezési és végrehajtási intézményi kereteinek áttekintése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012443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SKV Tematika tartalmi keretei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79512" y="1435100"/>
            <a:ext cx="8712968" cy="4691063"/>
          </a:xfrm>
        </p:spPr>
        <p:txBody>
          <a:bodyPr>
            <a:normAutofit/>
          </a:bodyPr>
          <a:lstStyle/>
          <a:p>
            <a:r>
              <a:rPr lang="hu-HU" dirty="0" smtClean="0"/>
              <a:t>VGT2 elfogadásával és végrehajtásával kapcsolatos döntéshozatali folyamatok átláthatóságának biztosítása érdekében a döntéshozatal időpontjának, a döntéshozók és a döntés dokumentumok megnevezését, illesztve tervezési és megvalósítási folyamatba, és hozzáférhetővé téve a teles VGT2 készítési folyamattal együtt a </a:t>
            </a:r>
            <a:r>
              <a:rPr lang="hu-HU" u="sng" dirty="0" err="1" smtClean="0">
                <a:hlinkClick r:id="rId2"/>
              </a:rPr>
              <a:t>www.vizeink.hu</a:t>
            </a:r>
            <a:r>
              <a:rPr lang="hu-HU" dirty="0" smtClean="0"/>
              <a:t> oldalon.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580395" cy="864096"/>
          </a:xfrm>
        </p:spPr>
        <p:txBody>
          <a:bodyPr/>
          <a:lstStyle/>
          <a:p>
            <a:pPr algn="ctr"/>
            <a:r>
              <a:rPr lang="hu-HU" dirty="0" smtClean="0"/>
              <a:t>Átláthatóság Folyamatos biztosítása</a:t>
            </a:r>
            <a:endParaRPr lang="hu-H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0" descr="ovf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521" y="5371777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74" y="5415444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200" b="1" dirty="0" smtClean="0"/>
              <a:t>3. A </a:t>
            </a:r>
            <a:r>
              <a:rPr lang="hu-HU" sz="1200" b="1" dirty="0" err="1" smtClean="0"/>
              <a:t>VGT</a:t>
            </a:r>
            <a:r>
              <a:rPr lang="hu-HU" sz="1200" b="1" dirty="0" err="1"/>
              <a:t>2</a:t>
            </a:r>
            <a:r>
              <a:rPr lang="hu-HU" sz="1200" b="1" dirty="0" smtClean="0"/>
              <a:t> </a:t>
            </a:r>
            <a:r>
              <a:rPr lang="hu-HU" sz="1200" b="1" dirty="0" smtClean="0"/>
              <a:t>megvalósítása környezeti hatásainak, következményeinek feltárása:</a:t>
            </a:r>
          </a:p>
          <a:p>
            <a:endParaRPr lang="hu-HU" sz="1200" dirty="0" smtClean="0"/>
          </a:p>
          <a:p>
            <a:r>
              <a:rPr lang="hu-HU" sz="1200" dirty="0" smtClean="0"/>
              <a:t>3.1. a </a:t>
            </a:r>
            <a:r>
              <a:rPr lang="hu-HU" sz="1200" i="1" dirty="0" smtClean="0"/>
              <a:t>fenntarthatósági értékrend, kritériumrendszer meghatározása, illetve a hazai </a:t>
            </a:r>
            <a:r>
              <a:rPr lang="hu-HU" sz="1200" dirty="0" smtClean="0"/>
              <a:t>és EU-s </a:t>
            </a:r>
            <a:r>
              <a:rPr lang="hu-HU" sz="1200" i="1" dirty="0" smtClean="0"/>
              <a:t>környezetpolitikai célok azonosítása;</a:t>
            </a:r>
          </a:p>
          <a:p>
            <a:endParaRPr lang="hu-HU" sz="1200" dirty="0" smtClean="0"/>
          </a:p>
          <a:p>
            <a:r>
              <a:rPr lang="hu-HU" sz="1200" dirty="0" smtClean="0"/>
              <a:t>3.2. a VGT2 céljainak összevetése fenntarthatósági, környezet- és természetvédelmi célokkal, fenntarthatósági kritériumokkal;</a:t>
            </a:r>
          </a:p>
          <a:p>
            <a:r>
              <a:rPr lang="hu-HU" sz="1200" dirty="0" smtClean="0"/>
              <a:t>3.3. a VGT2 céljainak egymás közti, illetve a releváns tervek, illetve programok (2.2.) céljaival való konzisztenciája környezeti szempontból;</a:t>
            </a:r>
          </a:p>
          <a:p>
            <a:endParaRPr lang="hu-HU" sz="1200" dirty="0" smtClean="0"/>
          </a:p>
          <a:p>
            <a:r>
              <a:rPr lang="hu-HU" sz="1200" dirty="0" smtClean="0"/>
              <a:t>3.4. a </a:t>
            </a:r>
            <a:r>
              <a:rPr lang="hu-HU" sz="1200" b="1" dirty="0" smtClean="0"/>
              <a:t>jelenlegi környezeti állapot releváns, a VGT2-vel összefüggésben lévő elemeinek </a:t>
            </a:r>
            <a:r>
              <a:rPr lang="hu-HU" sz="1200" dirty="0" smtClean="0"/>
              <a:t>ismertetése;</a:t>
            </a:r>
          </a:p>
          <a:p>
            <a:r>
              <a:rPr lang="hu-HU" sz="1200" dirty="0" smtClean="0"/>
              <a:t>3.4.1. a hatásterület azon környezeti jellemzőinek azonosítása, amelyeket a VGT2 megvalósítása valószínűleg jelentősen befolyásol,</a:t>
            </a:r>
          </a:p>
          <a:p>
            <a:r>
              <a:rPr lang="hu-HU" sz="1200" dirty="0" smtClean="0"/>
              <a:t>3.4.2. a környezeti állapot egyéb jellemzőinek leírása,</a:t>
            </a:r>
          </a:p>
          <a:p>
            <a:r>
              <a:rPr lang="hu-HU" sz="1200" dirty="0" smtClean="0"/>
              <a:t>3.4.3. környezetvédelmi érdekek érvényesítésének főbb akadályai, ezzel kapcsolatos konfliktusok összefoglalása,</a:t>
            </a:r>
          </a:p>
          <a:p>
            <a:r>
              <a:rPr lang="hu-HU" sz="1200" dirty="0" smtClean="0"/>
              <a:t>3.4.4. a fennálló környezeti konfliktusok, problémák leírása és mindezek várható </a:t>
            </a:r>
            <a:r>
              <a:rPr lang="nn-NO" sz="1200" dirty="0" smtClean="0"/>
              <a:t>alakulása, ha a VGT2 nem valósulna meg;</a:t>
            </a:r>
          </a:p>
          <a:p>
            <a:endParaRPr lang="hu-HU" sz="1200" dirty="0" smtClean="0"/>
          </a:p>
          <a:p>
            <a:r>
              <a:rPr lang="hu-HU" sz="1200" dirty="0" smtClean="0"/>
              <a:t>3.5. a VGT2 megvalósulásával közvetlenül vagy közvetve környezeti hatást kiváltó tényezők, okok feltárása, különös tekintettel azokra a  tervelemekre, tervezett intézkedésekre, amelyek:</a:t>
            </a:r>
          </a:p>
          <a:p>
            <a:r>
              <a:rPr lang="hu-HU" sz="1200" dirty="0" smtClean="0"/>
              <a:t>3.5.1</a:t>
            </a:r>
            <a:r>
              <a:rPr lang="hu-HU" sz="1200" b="1" dirty="0" smtClean="0"/>
              <a:t>. természeti erőforrás közvetlen igénybevételét vagy környezetterhelés közvetlen </a:t>
            </a:r>
            <a:r>
              <a:rPr lang="hu-HU" sz="1200" dirty="0" smtClean="0"/>
              <a:t>előidézését jelentik,</a:t>
            </a:r>
          </a:p>
          <a:p>
            <a:r>
              <a:rPr lang="hu-HU" sz="1200" dirty="0" smtClean="0"/>
              <a:t>3.5.2. olyan </a:t>
            </a:r>
            <a:r>
              <a:rPr lang="hu-HU" sz="1200" b="1" dirty="0" smtClean="0"/>
              <a:t>társadalmi, gazdasági folyamatokat váltanak ki, vagy ösztönöznek, </a:t>
            </a:r>
            <a:r>
              <a:rPr lang="hu-HU" sz="1200" dirty="0" smtClean="0"/>
              <a:t>amelyek közvetett módon környezeti következménnyel járhatnak (különösen azok, amelyek</a:t>
            </a:r>
          </a:p>
          <a:p>
            <a:r>
              <a:rPr lang="hu-HU" sz="1200" dirty="0" smtClean="0"/>
              <a:t>· olyan befektetői, termelői vagy fogyasztói magatartást váltanak ki, vagy ösztönöznek, illetve egyéb olyan tendenciákat erősítenek, amelyek természeti erőforrás igénybevételéhez vagy környezetterheléshez vezethetnek,</a:t>
            </a:r>
          </a:p>
          <a:p>
            <a:r>
              <a:rPr lang="hu-HU" sz="1200" dirty="0" smtClean="0"/>
              <a:t>· olyan fajta beruházásokat, fejlesztési irányokat részesítenek előnyben, amelyek további környezetterhelő vagy igénybevevő fejlesztéseket vonzanak, ösztönöznek vagy ha kumulatív hatások léphetnek fel);</a:t>
            </a:r>
          </a:p>
          <a:p>
            <a:endParaRPr lang="hu-HU" sz="1200" dirty="0" smtClean="0"/>
          </a:p>
          <a:p>
            <a:endParaRPr lang="hu-HU" sz="1200" dirty="0" smtClean="0"/>
          </a:p>
          <a:p>
            <a:endParaRPr lang="hu-HU" sz="12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/>
          <a:lstStyle/>
          <a:p>
            <a:r>
              <a:rPr lang="hu-HU" dirty="0" smtClean="0"/>
              <a:t>SKV Tematika tartalmi keretei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54229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u-HU" sz="3400" dirty="0" smtClean="0"/>
              <a:t>3.6. A VGT2 megvalósítása esetén várható, a környezetet érő hatások, környezeti következmények előrejelzése:</a:t>
            </a:r>
          </a:p>
          <a:p>
            <a:endParaRPr lang="hu-HU" sz="3400" dirty="0" smtClean="0"/>
          </a:p>
          <a:p>
            <a:r>
              <a:rPr lang="hu-HU" sz="3400" dirty="0" smtClean="0"/>
              <a:t>3.6.1. jól azonosítható </a:t>
            </a:r>
            <a:r>
              <a:rPr lang="hu-HU" sz="3400" b="1" dirty="0" smtClean="0"/>
              <a:t>környezet igénybevétel vagy terhelés esetén különös tekintettel:</a:t>
            </a:r>
          </a:p>
          <a:p>
            <a:endParaRPr lang="hu-HU" sz="3400" b="1" dirty="0" smtClean="0"/>
          </a:p>
          <a:p>
            <a:r>
              <a:rPr lang="hu-HU" sz="3400" dirty="0" smtClean="0"/>
              <a:t>3.6.1.1. a </a:t>
            </a:r>
            <a:r>
              <a:rPr lang="hu-HU" sz="3400" b="1" dirty="0" smtClean="0"/>
              <a:t>környezeti elemekre (földre, levegőre, vízre, élővilágra, épített </a:t>
            </a:r>
            <a:r>
              <a:rPr lang="hu-HU" sz="3400" dirty="0" smtClean="0"/>
              <a:t>környezetre, ez utóbbi részeként az építészeti és régészeti örökségre),</a:t>
            </a:r>
          </a:p>
          <a:p>
            <a:endParaRPr lang="hu-HU" sz="3400" dirty="0" smtClean="0"/>
          </a:p>
          <a:p>
            <a:r>
              <a:rPr lang="hu-HU" sz="3400" dirty="0" smtClean="0"/>
              <a:t>3.6.1.2. a </a:t>
            </a:r>
            <a:r>
              <a:rPr lang="hu-HU" sz="3400" b="1" dirty="0" smtClean="0"/>
              <a:t>környezeti elemek rendszereire, folyamataira, szerkezetére, különösen </a:t>
            </a:r>
            <a:r>
              <a:rPr lang="hu-HU" sz="3400" dirty="0" smtClean="0"/>
              <a:t>a tájra, településre, klímára, természeti (ökológiai) rendszerre, a </a:t>
            </a:r>
            <a:r>
              <a:rPr lang="hu-HU" sz="3400" dirty="0" err="1" smtClean="0"/>
              <a:t>biodiverzitásra</a:t>
            </a:r>
            <a:r>
              <a:rPr lang="hu-HU" sz="3400" dirty="0" smtClean="0"/>
              <a:t>,</a:t>
            </a:r>
          </a:p>
          <a:p>
            <a:endParaRPr lang="hu-HU" sz="3400" dirty="0" smtClean="0"/>
          </a:p>
          <a:p>
            <a:r>
              <a:rPr lang="hu-HU" sz="3400" dirty="0" smtClean="0"/>
              <a:t>3.6.1.3. a természetvédelmi oltalom alatt álló és </a:t>
            </a:r>
            <a:r>
              <a:rPr lang="hu-HU" sz="3400" b="1" dirty="0" err="1" smtClean="0"/>
              <a:t>Natura</a:t>
            </a:r>
            <a:r>
              <a:rPr lang="hu-HU" sz="3400" b="1" dirty="0" smtClean="0"/>
              <a:t> 2000 területek állapotára és jellegére, valamint e területeken </a:t>
            </a:r>
            <a:r>
              <a:rPr lang="hu-HU" sz="3400" dirty="0" smtClean="0"/>
              <a:t>lévő élőhelyek és fajok kedvező természetvédelmi  helyzete megmaradásának, fenntartásának, helyreállításának, fejlesztésének lehetőségeire, továbbá</a:t>
            </a:r>
          </a:p>
          <a:p>
            <a:endParaRPr lang="hu-HU" sz="3400" dirty="0" smtClean="0"/>
          </a:p>
          <a:p>
            <a:r>
              <a:rPr lang="hu-HU" sz="3400" dirty="0" smtClean="0"/>
              <a:t>3.6.1.4. az előbbi hatások következtében az </a:t>
            </a:r>
            <a:r>
              <a:rPr lang="hu-HU" sz="3400" b="1" dirty="0" smtClean="0"/>
              <a:t>érintett emberek egészségi állapotában, valamint társadalmi, gazdasági helyzetében – különösen </a:t>
            </a:r>
            <a:r>
              <a:rPr lang="hu-HU" sz="3400" dirty="0" smtClean="0"/>
              <a:t>életminőségében, kulturális örökségében, területhasználat feltételeiben – várhatóan fellépő változásokra;</a:t>
            </a:r>
          </a:p>
          <a:p>
            <a:endParaRPr lang="hu-HU" sz="3400" dirty="0" smtClean="0"/>
          </a:p>
          <a:p>
            <a:r>
              <a:rPr lang="hu-HU" sz="3400" dirty="0" smtClean="0"/>
              <a:t>3.6.1.5. a hulladékképződésre, illetve a képződő hulladék káros hatásaira, veszélyességére, környezetre gyakorolt hatására.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/>
          <a:lstStyle/>
          <a:p>
            <a:r>
              <a:rPr lang="hu-HU" dirty="0" smtClean="0"/>
              <a:t>SKV Tematika tartalmi keretei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46910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600" dirty="0" smtClean="0"/>
              <a:t>3.6.2. a közvetett módon hatást kiváltó tényezők fellépése esetén különös tekintettel:</a:t>
            </a:r>
          </a:p>
          <a:p>
            <a:pPr>
              <a:buNone/>
            </a:pPr>
            <a:endParaRPr lang="hu-HU" sz="1600" dirty="0" smtClean="0"/>
          </a:p>
          <a:p>
            <a:r>
              <a:rPr lang="hu-HU" sz="1600" dirty="0" smtClean="0"/>
              <a:t>3.6.2.1. </a:t>
            </a:r>
            <a:r>
              <a:rPr lang="hu-HU" sz="1600" b="1" dirty="0" smtClean="0"/>
              <a:t>új környezeti konfliktusok, problémák megjelenésére, meglévők </a:t>
            </a:r>
            <a:r>
              <a:rPr lang="hu-HU" sz="1600" dirty="0" smtClean="0"/>
              <a:t>felerősödésére,</a:t>
            </a:r>
          </a:p>
          <a:p>
            <a:endParaRPr lang="hu-HU" sz="1600" dirty="0" smtClean="0"/>
          </a:p>
          <a:p>
            <a:r>
              <a:rPr lang="hu-HU" sz="1600" dirty="0" smtClean="0"/>
              <a:t>3.6.2.2. </a:t>
            </a:r>
            <a:r>
              <a:rPr lang="hu-HU" sz="1600" b="1" dirty="0" smtClean="0"/>
              <a:t>környezettudatos, környezetbarát magatartás, életmód lehetőségeinek,</a:t>
            </a:r>
          </a:p>
          <a:p>
            <a:r>
              <a:rPr lang="hu-HU" sz="1600" dirty="0" smtClean="0"/>
              <a:t>feltételeinek gyengítésére vagy korlátozására,</a:t>
            </a:r>
          </a:p>
          <a:p>
            <a:endParaRPr lang="hu-HU" sz="1600" dirty="0" smtClean="0"/>
          </a:p>
          <a:p>
            <a:r>
              <a:rPr lang="hu-HU" sz="1600" dirty="0" smtClean="0"/>
              <a:t>3.6.2.3. a </a:t>
            </a:r>
            <a:r>
              <a:rPr lang="hu-HU" sz="1600" b="1" dirty="0" smtClean="0"/>
              <a:t>helyi adottságoknak megfelelő optimális térszerkezettől, </a:t>
            </a:r>
            <a:r>
              <a:rPr lang="hu-HU" sz="1600" dirty="0" err="1" smtClean="0"/>
              <a:t>területfelhasználási</a:t>
            </a:r>
            <a:r>
              <a:rPr lang="hu-HU" sz="1600" dirty="0" smtClean="0"/>
              <a:t> módtól való eltérés fenntartására vagy létrehozására,</a:t>
            </a:r>
          </a:p>
          <a:p>
            <a:endParaRPr lang="hu-HU" sz="1600" dirty="0" smtClean="0"/>
          </a:p>
          <a:p>
            <a:r>
              <a:rPr lang="hu-HU" sz="1600" dirty="0" smtClean="0"/>
              <a:t>3.6.2.4. olyan </a:t>
            </a:r>
            <a:r>
              <a:rPr lang="hu-HU" sz="1600" b="1" dirty="0" smtClean="0"/>
              <a:t>helyi társadalmi-kulturális, gazdasági-gazdálkodási hagyományok gyengítésére, amelyek a táj eltartó képességéhez alkalmazkodtak,</a:t>
            </a:r>
          </a:p>
          <a:p>
            <a:endParaRPr lang="hu-HU" sz="1600" dirty="0" smtClean="0"/>
          </a:p>
          <a:p>
            <a:r>
              <a:rPr lang="hu-HU" sz="1600" dirty="0" smtClean="0"/>
              <a:t>3.6.2.5. a </a:t>
            </a:r>
            <a:r>
              <a:rPr lang="hu-HU" sz="1600" b="1" dirty="0" smtClean="0"/>
              <a:t>természeti erőforrások megújulásának korlátozására,</a:t>
            </a:r>
          </a:p>
          <a:p>
            <a:endParaRPr lang="hu-HU" sz="1600" dirty="0" smtClean="0"/>
          </a:p>
          <a:p>
            <a:r>
              <a:rPr lang="hu-HU" sz="1600" dirty="0" smtClean="0"/>
              <a:t>3.6.2.6. a </a:t>
            </a:r>
            <a:r>
              <a:rPr lang="hu-HU" sz="1600" b="1" dirty="0" smtClean="0"/>
              <a:t>nem helyi természeti erőforrások jelentős mértékű használatára vagy </a:t>
            </a:r>
            <a:r>
              <a:rPr lang="hu-HU" sz="1600" dirty="0" smtClean="0"/>
              <a:t>a helyi természeti erőforrások túlnyomóan más területen való hasznosítására;</a:t>
            </a:r>
          </a:p>
          <a:p>
            <a:endParaRPr lang="hu-HU" sz="1600" dirty="0" smtClean="0"/>
          </a:p>
          <a:p>
            <a:r>
              <a:rPr lang="hu-HU" sz="1600" dirty="0" smtClean="0"/>
              <a:t>3.7. A környezeti következmények alapján a VGT2 és a változatok értékelése, a környezeti szempontból elfogadható változatok meghatározása.</a:t>
            </a:r>
          </a:p>
          <a:p>
            <a:endParaRPr lang="hu-HU" sz="16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/>
          <a:lstStyle/>
          <a:p>
            <a:r>
              <a:rPr lang="hu-HU" dirty="0" smtClean="0"/>
              <a:t>SKV Tematika tartalmi keretei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342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600" b="1" dirty="0" smtClean="0"/>
              <a:t>4. A VGT2 környezeti hatásosságának értékelése és a várható negatív hatások elkerülését célzó javaslatok</a:t>
            </a:r>
          </a:p>
          <a:p>
            <a:pPr>
              <a:buNone/>
            </a:pPr>
            <a:r>
              <a:rPr lang="hu-HU" sz="800" dirty="0" smtClean="0"/>
              <a:t>	</a:t>
            </a:r>
          </a:p>
          <a:p>
            <a:pPr>
              <a:buNone/>
            </a:pPr>
            <a:r>
              <a:rPr lang="hu-HU" sz="1600" dirty="0" smtClean="0"/>
              <a:t>	A VGT2 megvalósítása következtében várhatóan fellépő környezetre káros hatások elkerülésére</a:t>
            </a:r>
            <a:r>
              <a:rPr lang="hu-HU" sz="1600" b="1" dirty="0" smtClean="0"/>
              <a:t>, csökkentésére vagy ellentételezésére vonatkozó, a VGT2-ben szereplő </a:t>
            </a:r>
            <a:r>
              <a:rPr lang="hu-HU" sz="1600" dirty="0" smtClean="0"/>
              <a:t>intézkedések környezeti hatékonyságának értékelése, javaslatok egyéb szükséges intézkedésekre.</a:t>
            </a:r>
          </a:p>
          <a:p>
            <a:pPr>
              <a:buNone/>
            </a:pPr>
            <a:endParaRPr lang="hu-HU" sz="800" b="1" dirty="0" smtClean="0"/>
          </a:p>
          <a:p>
            <a:pPr>
              <a:buNone/>
            </a:pPr>
            <a:r>
              <a:rPr lang="hu-HU" sz="1600" b="1" dirty="0" smtClean="0"/>
              <a:t>5. A VGT2-vel összefüggésben megvalósuló vagy egyéb tervekre vonatkozó javaslatok</a:t>
            </a:r>
          </a:p>
          <a:p>
            <a:pPr>
              <a:buNone/>
            </a:pPr>
            <a:r>
              <a:rPr lang="hu-HU" sz="800" dirty="0" smtClean="0"/>
              <a:t>	</a:t>
            </a:r>
          </a:p>
          <a:p>
            <a:pPr>
              <a:buNone/>
            </a:pPr>
            <a:r>
              <a:rPr lang="hu-HU" sz="1600" dirty="0" smtClean="0"/>
              <a:t>	Javaslat olyan környezeti szempontú intézkedésekre, előírásokra, feltételekre, szempontokra, amelyeket a VGT2 által befolyásolt más tervben, illetve programban figyelembe kell venni.</a:t>
            </a:r>
          </a:p>
          <a:p>
            <a:pPr>
              <a:buNone/>
            </a:pPr>
            <a:endParaRPr lang="hu-HU" sz="800" b="1" dirty="0" smtClean="0"/>
          </a:p>
          <a:p>
            <a:pPr>
              <a:buNone/>
            </a:pPr>
            <a:r>
              <a:rPr lang="hu-HU" sz="1600" b="1" dirty="0" smtClean="0"/>
              <a:t>6. Monitoring, értékelési és a megvalósítása során szükséges intézményi kapacitásokra, kompetenciákra és intézkedésekre vonatkozó javaslatok</a:t>
            </a:r>
          </a:p>
          <a:p>
            <a:pPr>
              <a:buNone/>
            </a:pPr>
            <a:r>
              <a:rPr lang="hu-HU" sz="800" dirty="0" smtClean="0"/>
              <a:t>	</a:t>
            </a:r>
          </a:p>
          <a:p>
            <a:pPr>
              <a:buNone/>
            </a:pPr>
            <a:r>
              <a:rPr lang="hu-HU" sz="1600" dirty="0" smtClean="0"/>
              <a:t>	A VGT2 megvalósítása következtében várhatóan fellépő környezeti hatásokra tekintettel a</a:t>
            </a:r>
          </a:p>
          <a:p>
            <a:pPr>
              <a:buNone/>
            </a:pPr>
            <a:r>
              <a:rPr lang="hu-HU" sz="1600" dirty="0" smtClean="0"/>
              <a:t>	VGT2-ben szereplő monitorozási javaslatok értékelése, javaslatok megfogalmazása a</a:t>
            </a:r>
          </a:p>
          <a:p>
            <a:pPr>
              <a:buNone/>
            </a:pPr>
            <a:r>
              <a:rPr lang="hu-HU" sz="1600" dirty="0" smtClean="0"/>
              <a:t>	monitoring rendszer kialakítására, a környezeti és fenntarthatósági indikátorok kialakítására, valamint egyéb a program megvalósítása során szükséges intézkedésekre, intézményi kapacitásra, kompetenciákra vonatkozóan.</a:t>
            </a:r>
          </a:p>
          <a:p>
            <a:endParaRPr lang="hu-HU" sz="16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/>
          <a:lstStyle/>
          <a:p>
            <a:r>
              <a:rPr lang="hu-HU" dirty="0" smtClean="0"/>
              <a:t>SKV Tematika tartalmi keretei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6910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400" dirty="0" smtClean="0"/>
              <a:t>VGT2 SKV elvégzése</a:t>
            </a:r>
          </a:p>
          <a:p>
            <a:pPr>
              <a:buNone/>
            </a:pPr>
            <a:endParaRPr lang="hu-HU" sz="2400" dirty="0" smtClean="0"/>
          </a:p>
          <a:p>
            <a:r>
              <a:rPr lang="hu-HU" sz="2400" dirty="0" smtClean="0"/>
              <a:t>2015.05-2016.03. közötti időszakban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r>
              <a:rPr lang="hu-HU" sz="2400" dirty="0" smtClean="0"/>
              <a:t>VGT2 SKV tematika véleményezése</a:t>
            </a:r>
          </a:p>
          <a:p>
            <a:pPr>
              <a:buNone/>
            </a:pPr>
            <a:endParaRPr lang="hu-HU" sz="2400" dirty="0" smtClean="0"/>
          </a:p>
          <a:p>
            <a:r>
              <a:rPr lang="hu-HU" sz="2400" dirty="0" smtClean="0"/>
              <a:t>2015.06.30-08.30 között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r>
              <a:rPr lang="hu-HU" sz="2400" dirty="0" smtClean="0"/>
              <a:t>VGT2 SKV jelentés tervezetének véleményezése</a:t>
            </a:r>
          </a:p>
          <a:p>
            <a:pPr>
              <a:buNone/>
            </a:pPr>
            <a:endParaRPr lang="hu-HU" sz="2400" dirty="0" smtClean="0"/>
          </a:p>
          <a:p>
            <a:r>
              <a:rPr lang="hu-HU" sz="2400" dirty="0" smtClean="0"/>
              <a:t>2015.08.01-09.01 között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864096"/>
          </a:xfrm>
        </p:spPr>
        <p:txBody>
          <a:bodyPr/>
          <a:lstStyle/>
          <a:p>
            <a:r>
              <a:rPr lang="hu-HU" dirty="0" smtClean="0"/>
              <a:t>SKV időbeli keretei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784976" cy="53062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b="1" i="1" dirty="0" smtClean="0"/>
              <a:t>Környezeti szempontok</a:t>
            </a:r>
          </a:p>
          <a:p>
            <a:pPr>
              <a:buNone/>
            </a:pPr>
            <a:endParaRPr lang="hu-HU" b="1" i="1" dirty="0" smtClean="0"/>
          </a:p>
          <a:p>
            <a:r>
              <a:rPr lang="hu-HU" dirty="0" smtClean="0"/>
              <a:t>1. A </a:t>
            </a:r>
            <a:r>
              <a:rPr lang="hu-HU" b="1" dirty="0" smtClean="0"/>
              <a:t>jó környezetminőséggel kapcsolatos célkitűzések vizsgálati szempontjai</a:t>
            </a:r>
          </a:p>
          <a:p>
            <a:pPr>
              <a:buNone/>
            </a:pPr>
            <a:endParaRPr lang="hu-HU" b="1" i="1" dirty="0" smtClean="0"/>
          </a:p>
          <a:p>
            <a:pPr>
              <a:buNone/>
            </a:pPr>
            <a:r>
              <a:rPr lang="hu-HU" b="1" i="1" dirty="0" smtClean="0"/>
              <a:t>A környezeti szempontok érvényesítésének alapfeltételét, vagy keretét képező fenntarthatósági szempontok</a:t>
            </a:r>
          </a:p>
          <a:p>
            <a:pPr>
              <a:buNone/>
            </a:pPr>
            <a:endParaRPr lang="hu-HU" b="1" i="1" dirty="0" smtClean="0"/>
          </a:p>
          <a:p>
            <a:r>
              <a:rPr lang="hu-HU" dirty="0" smtClean="0"/>
              <a:t>2. Az </a:t>
            </a:r>
            <a:r>
              <a:rPr lang="hu-HU" b="1" dirty="0" smtClean="0"/>
              <a:t>integrált vízgazdálkodás megközelítésével és az általános rendszerszemlélet </a:t>
            </a:r>
            <a:r>
              <a:rPr lang="hu-HU" dirty="0" smtClean="0"/>
              <a:t>érvényesítésével kapcsolatos elvárások vizsgálati szempontjai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3. A </a:t>
            </a:r>
            <a:r>
              <a:rPr lang="hu-HU" b="1" dirty="0" smtClean="0"/>
              <a:t>társadalmi igazságossággal, irányítási rendszerrel kapcsolatos célkitűzések </a:t>
            </a:r>
            <a:r>
              <a:rPr lang="hu-HU" dirty="0" smtClean="0"/>
              <a:t>vizsgálati szempontjai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868427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SKV Tematika módszertani szempontjai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4196</Words>
  <Application>Microsoft Office PowerPoint</Application>
  <PresentationFormat>Diavetítés a képernyőre (4:3 oldalarány)</PresentationFormat>
  <Paragraphs>335</Paragraphs>
  <Slides>31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7" baseType="lpstr">
      <vt:lpstr>MS Mincho</vt:lpstr>
      <vt:lpstr>Arial</vt:lpstr>
      <vt:lpstr>Calibri</vt:lpstr>
      <vt:lpstr>Times New Roman</vt:lpstr>
      <vt:lpstr>Wingdings</vt:lpstr>
      <vt:lpstr>Office-téma</vt:lpstr>
      <vt:lpstr> A második Országos Vízgyűjtő -gazdálkodási Terv Stratégiai Környezeti Vizsgálata   országos fórum    A környezeti vizsgálat tematikája</vt:lpstr>
      <vt:lpstr>A környezeti vizsgálat (SKV) célja</vt:lpstr>
      <vt:lpstr>SKV Tematika tartalmi keretei</vt:lpstr>
      <vt:lpstr>SKV Tematika tartalmi keretei</vt:lpstr>
      <vt:lpstr>SKV Tematika tartalmi keretei</vt:lpstr>
      <vt:lpstr>SKV Tematika tartalmi keretei</vt:lpstr>
      <vt:lpstr>SKV Tematika tartalmi keretei</vt:lpstr>
      <vt:lpstr>SKV időbeli keretei</vt:lpstr>
      <vt:lpstr>SKV Tematika módszertani szempontjai</vt:lpstr>
      <vt:lpstr>A jó környezetminőséggel kapcsolatos célkitűzések vizsgálati szempontjai</vt:lpstr>
      <vt:lpstr>A jó környezetminőséggel kapcsolatos célkitűzések vizsgálati szempontjai</vt:lpstr>
      <vt:lpstr>A jó környezetminőséggel kapcsolatos célkitűzések vizsgálati szempontjai</vt:lpstr>
      <vt:lpstr>A jó környezetminőséggel kapcsolatos célkitűzések vizsgálati szempontjai</vt:lpstr>
      <vt:lpstr>A jó környezetminőséggel kapcsolatos célkitűzések vizsgálati szempontjai</vt:lpstr>
      <vt:lpstr>A integrált vízgazdálkodás megközelítésével és az általános rendszerszemlélet Érvényesítésével kapcsolatos elvárások vizsgálati szempontjai</vt:lpstr>
      <vt:lpstr>A integrált vízgazdálkodás megközelítésével és az általános rendszerszemlélet Érvényesítésével kapcsolatos elvárások vizsgálati szempontjai</vt:lpstr>
      <vt:lpstr>A társadalmi igazságossággal, irányítási rendszerrel kapcsolatos célkitűzések vizsgálati szempontjai</vt:lpstr>
      <vt:lpstr>A társadalmi igazságossággal, irányítási rendszerrel kapcsolatos célkitűzések vizsgálati szempontjai</vt:lpstr>
      <vt:lpstr>Kérdések és Előzetes megállapítások Az SKV jelentéshez</vt:lpstr>
      <vt:lpstr>Kérdések és Előzetes megállapítások Az SKV jelentéshez</vt:lpstr>
      <vt:lpstr>Kérdések és Előzetes megállapítások Az SKV jelentéshez</vt:lpstr>
      <vt:lpstr>MONITORING jelentősége</vt:lpstr>
      <vt:lpstr>Pl.  A felszíni, a felszín alatti vízkivételek értékelését nehezítő tényezők</vt:lpstr>
      <vt:lpstr>MONITORING jelentősége</vt:lpstr>
      <vt:lpstr>Települési, közösségi és civil részvétel lehetőségei</vt:lpstr>
      <vt:lpstr>Zöld infrastruktúra, zöldítés, területhasználat, tájgazdálkodás</vt:lpstr>
      <vt:lpstr>Hatásvizsgálati lánc ésszerű alkalmazása</vt:lpstr>
      <vt:lpstr>Helyi erőforrások és ökoszisztéma szolgáltatások</vt:lpstr>
      <vt:lpstr>Intézményi és humán kompetenciák</vt:lpstr>
      <vt:lpstr>Átláthatóság Folyamatos biztosítása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Major Veronika</cp:lastModifiedBy>
  <cp:revision>96</cp:revision>
  <dcterms:created xsi:type="dcterms:W3CDTF">2014-03-03T11:13:53Z</dcterms:created>
  <dcterms:modified xsi:type="dcterms:W3CDTF">2015-07-30T06:26:55Z</dcterms:modified>
</cp:coreProperties>
</file>