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69" r:id="rId3"/>
    <p:sldId id="270" r:id="rId4"/>
    <p:sldId id="271" r:id="rId5"/>
    <p:sldId id="276" r:id="rId6"/>
    <p:sldId id="272" r:id="rId7"/>
    <p:sldId id="277" r:id="rId8"/>
    <p:sldId id="273" r:id="rId9"/>
    <p:sldId id="260" r:id="rId10"/>
    <p:sldId id="278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CC99"/>
    <a:srgbClr val="66FF99"/>
    <a:srgbClr val="008080"/>
    <a:srgbClr val="00009E"/>
    <a:srgbClr val="00339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65" d="100"/>
          <a:sy n="65" d="100"/>
        </p:scale>
        <p:origin x="-28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32848" cy="3888432"/>
          </a:xfrm>
        </p:spPr>
        <p:txBody>
          <a:bodyPr/>
          <a:lstStyle/>
          <a:p>
            <a:r>
              <a:rPr lang="hu-HU" sz="2800" dirty="0" smtClean="0"/>
              <a:t>MAGYAR Hidrológiai társaság </a:t>
            </a:r>
            <a:br>
              <a:rPr lang="hu-HU" sz="2800" dirty="0" smtClean="0"/>
            </a:br>
            <a:r>
              <a:rPr lang="hu-HU" sz="2800" dirty="0" err="1" smtClean="0"/>
              <a:t>Xxxiii</a:t>
            </a:r>
            <a:r>
              <a:rPr lang="hu-HU" sz="2800" dirty="0" smtClean="0"/>
              <a:t>. Országos vándorgyűlése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szombathely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 VGT2 </a:t>
            </a:r>
            <a:r>
              <a:rPr lang="hu-HU" sz="2800" dirty="0" smtClean="0"/>
              <a:t>hidrológiai intézkedései </a:t>
            </a:r>
            <a:r>
              <a:rPr lang="hu-HU" sz="2000" i="1" dirty="0" err="1" smtClean="0"/>
              <a:t>simonffy</a:t>
            </a:r>
            <a:r>
              <a:rPr lang="hu-HU" sz="2000" i="1" dirty="0" smtClean="0"/>
              <a:t> </a:t>
            </a:r>
            <a:r>
              <a:rPr lang="hu-HU" sz="2000" i="1" dirty="0" smtClean="0"/>
              <a:t>Zoltán </a:t>
            </a:r>
            <a:endParaRPr lang="hu-HU" sz="2000" i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VGT2  Ütemezés,  projektek  </a:t>
            </a:r>
            <a:endParaRPr lang="hu-HU" cap="none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4481" y="1340768"/>
            <a:ext cx="8699519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Ütemezés:</a:t>
            </a: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400" dirty="0" smtClean="0"/>
              <a:t>2021-ig: konkrét, finanszírozható intézkedések </a:t>
            </a:r>
          </a:p>
          <a:p>
            <a:pPr lvl="2"/>
            <a:endParaRPr lang="hu-HU" sz="2000" dirty="0" smtClean="0"/>
          </a:p>
          <a:p>
            <a:pPr lvl="2"/>
            <a:r>
              <a:rPr lang="hu-HU" sz="2000" dirty="0" smtClean="0"/>
              <a:t> „</a:t>
            </a:r>
            <a:r>
              <a:rPr lang="hu-HU" sz="2000" dirty="0"/>
              <a:t>Visszafogott” finanszírozási </a:t>
            </a:r>
            <a:r>
              <a:rPr lang="hu-HU" sz="2000" dirty="0" smtClean="0"/>
              <a:t>lehetőségek, </a:t>
            </a:r>
            <a:r>
              <a:rPr lang="hu-HU" sz="2000" dirty="0"/>
              <a:t>EU források, 2014 </a:t>
            </a:r>
            <a:r>
              <a:rPr lang="hu-HU" sz="2000" dirty="0" smtClean="0"/>
              <a:t>-2020</a:t>
            </a:r>
            <a:endParaRPr lang="hu-HU" sz="2000" dirty="0"/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 smtClean="0"/>
              <a:t>Projektek </a:t>
            </a:r>
            <a:r>
              <a:rPr lang="hu-HU" sz="2000" dirty="0"/>
              <a:t>(nem közvetlenül egy  HM intézkedés, hanem.. egy térség vízgazdálkodási terve vagy  területfejlesztés, településfejlesztés része… </a:t>
            </a:r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/>
              <a:t>KEHOP  (árvíz és belvízvédelem </a:t>
            </a:r>
            <a:r>
              <a:rPr lang="hu-HU" sz="2000" dirty="0">
                <a:sym typeface="Wingdings" pitchFamily="2" charset="2"/>
              </a:rPr>
              <a:t>  összehangolás!!!</a:t>
            </a:r>
            <a:r>
              <a:rPr lang="hu-HU" sz="2000" dirty="0"/>
              <a:t>)</a:t>
            </a:r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/>
              <a:t>OP-k  (Települések)</a:t>
            </a:r>
          </a:p>
          <a:p>
            <a:pPr marL="1714500" lvl="3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/>
              <a:t>(Vidékfejlesztési Program) </a:t>
            </a:r>
          </a:p>
          <a:p>
            <a:pPr lvl="1"/>
            <a:endParaRPr lang="hu-HU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400" dirty="0" smtClean="0"/>
              <a:t>2027-ig: a többi … 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600" y="6358497"/>
            <a:ext cx="4831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De mit foguk  beírni 2021-ben?  </a:t>
            </a:r>
            <a:endParaRPr lang="hu-HU" sz="2400" b="1" dirty="0">
              <a:solidFill>
                <a:srgbClr val="0070C0"/>
              </a:solidFill>
            </a:endParaRP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149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kösZÖNÖM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DPSIR   </a:t>
            </a:r>
            <a:r>
              <a:rPr lang="hu-HU" cap="none" dirty="0" smtClean="0">
                <a:solidFill>
                  <a:srgbClr val="FF0000"/>
                </a:solidFill>
              </a:rPr>
              <a:t>D</a:t>
            </a:r>
            <a:r>
              <a:rPr lang="hu-HU" cap="none" dirty="0" smtClean="0"/>
              <a:t>river </a:t>
            </a:r>
            <a:r>
              <a:rPr lang="hu-HU" cap="none" dirty="0" err="1" smtClean="0">
                <a:solidFill>
                  <a:srgbClr val="FF0000"/>
                </a:solidFill>
              </a:rPr>
              <a:t>P</a:t>
            </a:r>
            <a:r>
              <a:rPr lang="hu-HU" cap="none" dirty="0" err="1" smtClean="0"/>
              <a:t>ressure</a:t>
            </a:r>
            <a:r>
              <a:rPr lang="hu-HU" cap="none" dirty="0" smtClean="0"/>
              <a:t> </a:t>
            </a:r>
            <a:r>
              <a:rPr lang="hu-HU" cap="none" dirty="0" smtClean="0">
                <a:solidFill>
                  <a:srgbClr val="FF0000"/>
                </a:solidFill>
              </a:rPr>
              <a:t>S</a:t>
            </a:r>
            <a:r>
              <a:rPr lang="hu-HU" cap="none" dirty="0" smtClean="0"/>
              <a:t>tatus </a:t>
            </a:r>
            <a:r>
              <a:rPr lang="hu-HU" cap="none" dirty="0" err="1" smtClean="0">
                <a:solidFill>
                  <a:srgbClr val="FF0000"/>
                </a:solidFill>
              </a:rPr>
              <a:t>I</a:t>
            </a:r>
            <a:r>
              <a:rPr lang="hu-HU" cap="none" dirty="0" err="1" smtClean="0"/>
              <a:t>mpact</a:t>
            </a:r>
            <a:r>
              <a:rPr lang="hu-HU" cap="none" dirty="0" smtClean="0"/>
              <a:t> </a:t>
            </a:r>
            <a:r>
              <a:rPr lang="hu-HU" cap="none" dirty="0" err="1" smtClean="0">
                <a:solidFill>
                  <a:srgbClr val="FF0000"/>
                </a:solidFill>
              </a:rPr>
              <a:t>R</a:t>
            </a:r>
            <a:r>
              <a:rPr lang="hu-HU" cap="none" dirty="0" err="1" smtClean="0"/>
              <a:t>esponse</a:t>
            </a:r>
            <a:endParaRPr lang="hu-HU" cap="none" dirty="0"/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2339975" y="2096158"/>
            <a:ext cx="4248150" cy="417671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1619250" y="3175658"/>
            <a:ext cx="1514475" cy="1489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675729" y="3555071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Hajtóerő</a:t>
            </a:r>
          </a:p>
          <a:p>
            <a:pPr algn="ctr"/>
            <a:r>
              <a:rPr lang="hu-HU" sz="2000" b="1" i="1" dirty="0"/>
              <a:t>Driver</a:t>
            </a: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3059113" y="1448458"/>
            <a:ext cx="1565275" cy="1544637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5580063" y="2456520"/>
            <a:ext cx="1516062" cy="1447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5292725" y="4615520"/>
            <a:ext cx="1514475" cy="14478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2627313" y="5191783"/>
            <a:ext cx="1516062" cy="1447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236108" y="1819933"/>
            <a:ext cx="1282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Terhelés</a:t>
            </a:r>
          </a:p>
          <a:p>
            <a:pPr algn="ctr"/>
            <a:r>
              <a:rPr lang="hu-HU" sz="2000" b="1" i="1" dirty="0" err="1"/>
              <a:t>Pressure</a:t>
            </a:r>
            <a:endParaRPr lang="hu-HU" sz="2000" b="1" i="1" dirty="0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349354" y="2826477"/>
            <a:ext cx="2016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Állapot</a:t>
            </a:r>
          </a:p>
          <a:p>
            <a:pPr algn="ctr"/>
            <a:r>
              <a:rPr lang="hu-HU" sz="2000" b="1" i="1" dirty="0" smtClean="0"/>
              <a:t>Status</a:t>
            </a:r>
            <a:endParaRPr lang="hu-HU" sz="2000" b="1" i="1" dirty="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544855" y="4993836"/>
            <a:ext cx="1010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Hatás</a:t>
            </a:r>
            <a:endParaRPr lang="hu-HU" sz="2000" b="1" dirty="0"/>
          </a:p>
          <a:p>
            <a:pPr algn="ctr"/>
            <a:r>
              <a:rPr lang="hu-HU" sz="2000" b="1" i="1" dirty="0" err="1"/>
              <a:t>Impact</a:t>
            </a:r>
            <a:endParaRPr lang="hu-HU" sz="2000" b="1" i="1" dirty="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2630488" y="5636283"/>
            <a:ext cx="151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Intézkedés</a:t>
            </a:r>
          </a:p>
          <a:p>
            <a:pPr algn="ctr"/>
            <a:r>
              <a:rPr lang="hu-HU" sz="2000" b="1" i="1" dirty="0" err="1"/>
              <a:t>Respons</a:t>
            </a:r>
            <a:endParaRPr lang="hu-HU" sz="2000" b="1" i="1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 flipV="1">
            <a:off x="4625279" y="2598048"/>
            <a:ext cx="792087" cy="265455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5400000">
            <a:off x="2770188" y="4048782"/>
            <a:ext cx="1785938" cy="214313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2685058" y="2755491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5205338" y="2251435"/>
            <a:ext cx="28803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6573490" y="4195651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4701282" y="6139867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 flipV="1">
            <a:off x="2469034" y="4987739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3877469" y="3747159"/>
            <a:ext cx="1539897" cy="147337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 flipV="1">
            <a:off x="4283968" y="3020947"/>
            <a:ext cx="1065387" cy="172730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4571206" y="2878796"/>
            <a:ext cx="1008857" cy="1736726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Kép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3" y="3020947"/>
            <a:ext cx="2553163" cy="24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DPSIR   </a:t>
            </a:r>
            <a:r>
              <a:rPr lang="hu-HU" cap="none" dirty="0" smtClean="0">
                <a:solidFill>
                  <a:srgbClr val="FF0000"/>
                </a:solidFill>
              </a:rPr>
              <a:t>D</a:t>
            </a:r>
            <a:r>
              <a:rPr lang="hu-HU" cap="none" dirty="0" smtClean="0"/>
              <a:t>river </a:t>
            </a:r>
            <a:r>
              <a:rPr lang="hu-HU" cap="none" dirty="0" err="1" smtClean="0">
                <a:solidFill>
                  <a:srgbClr val="FF0000"/>
                </a:solidFill>
              </a:rPr>
              <a:t>P</a:t>
            </a:r>
            <a:r>
              <a:rPr lang="hu-HU" cap="none" dirty="0" err="1" smtClean="0"/>
              <a:t>ressure</a:t>
            </a:r>
            <a:r>
              <a:rPr lang="hu-HU" cap="none" dirty="0" smtClean="0"/>
              <a:t> </a:t>
            </a:r>
            <a:r>
              <a:rPr lang="hu-HU" cap="none" dirty="0" smtClean="0">
                <a:solidFill>
                  <a:srgbClr val="FF0000"/>
                </a:solidFill>
              </a:rPr>
              <a:t>S</a:t>
            </a:r>
            <a:r>
              <a:rPr lang="hu-HU" cap="none" dirty="0" smtClean="0"/>
              <a:t>tatus </a:t>
            </a:r>
            <a:r>
              <a:rPr lang="hu-HU" cap="none" dirty="0" err="1" smtClean="0">
                <a:solidFill>
                  <a:srgbClr val="FF0000"/>
                </a:solidFill>
              </a:rPr>
              <a:t>I</a:t>
            </a:r>
            <a:r>
              <a:rPr lang="hu-HU" cap="none" dirty="0" err="1" smtClean="0"/>
              <a:t>mpact</a:t>
            </a:r>
            <a:r>
              <a:rPr lang="hu-HU" cap="none" dirty="0" smtClean="0"/>
              <a:t> </a:t>
            </a:r>
            <a:r>
              <a:rPr lang="hu-HU" cap="none" dirty="0" err="1" smtClean="0">
                <a:solidFill>
                  <a:srgbClr val="FF0000"/>
                </a:solidFill>
              </a:rPr>
              <a:t>R</a:t>
            </a:r>
            <a:r>
              <a:rPr lang="hu-HU" cap="none" dirty="0" err="1" smtClean="0"/>
              <a:t>esponse</a:t>
            </a:r>
            <a:endParaRPr lang="hu-HU" cap="none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788906" y="5501167"/>
            <a:ext cx="757237" cy="7445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75005" y="5727521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D</a:t>
            </a:r>
            <a:endParaRPr lang="hu-HU" sz="2000" dirty="0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128239" y="5206185"/>
            <a:ext cx="832487" cy="7651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359175" y="5388717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R</a:t>
            </a:r>
            <a:endParaRPr lang="hu-HU" sz="2000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1082706" y="2636764"/>
            <a:ext cx="21546" cy="2153800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1350099" y="3792260"/>
            <a:ext cx="311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Intézkedést igénylő  </a:t>
            </a:r>
          </a:p>
          <a:p>
            <a:r>
              <a:rPr lang="hu-HU" b="1" dirty="0">
                <a:solidFill>
                  <a:srgbClr val="0070C0"/>
                </a:solidFill>
              </a:rPr>
              <a:t>t</a:t>
            </a:r>
            <a:r>
              <a:rPr lang="hu-HU" b="1" dirty="0" smtClean="0">
                <a:solidFill>
                  <a:srgbClr val="0070C0"/>
                </a:solidFill>
              </a:rPr>
              <a:t>erhelés/beavatkozás  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38623" y="4865547"/>
            <a:ext cx="782637" cy="7723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89431" y="5051651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P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443992" y="4988607"/>
            <a:ext cx="505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Az intézkedéseket  a terhelések/beavatkozások 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alapján  tervezzük </a:t>
            </a:r>
            <a:endParaRPr lang="hu-HU" sz="2400" b="1" dirty="0">
              <a:solidFill>
                <a:srgbClr val="0070C0"/>
              </a:solidFill>
            </a:endParaRPr>
          </a:p>
        </p:txBody>
      </p:sp>
      <p:grpSp>
        <p:nvGrpSpPr>
          <p:cNvPr id="52" name="Csoportba foglalás 51"/>
          <p:cNvGrpSpPr/>
          <p:nvPr/>
        </p:nvGrpSpPr>
        <p:grpSpPr>
          <a:xfrm>
            <a:off x="712934" y="1209076"/>
            <a:ext cx="2562971" cy="1856866"/>
            <a:chOff x="712934" y="1209076"/>
            <a:chExt cx="2562971" cy="1856866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2542462" y="1209076"/>
              <a:ext cx="733443" cy="7239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51" name="Csoportba foglalás 50"/>
            <p:cNvGrpSpPr/>
            <p:nvPr/>
          </p:nvGrpSpPr>
          <p:grpSpPr>
            <a:xfrm>
              <a:off x="712934" y="1404218"/>
              <a:ext cx="2415305" cy="1661724"/>
              <a:chOff x="712934" y="1404218"/>
              <a:chExt cx="2415305" cy="1661724"/>
            </a:xfrm>
          </p:grpSpPr>
          <p:sp>
            <p:nvSpPr>
              <p:cNvPr id="7" name="Oval 18"/>
              <p:cNvSpPr>
                <a:spLocks noChangeArrowheads="1"/>
              </p:cNvSpPr>
              <p:nvPr/>
            </p:nvSpPr>
            <p:spPr bwMode="auto">
              <a:xfrm>
                <a:off x="712934" y="1604273"/>
                <a:ext cx="782637" cy="772319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8" name="Oval 19"/>
              <p:cNvSpPr>
                <a:spLocks noChangeArrowheads="1"/>
              </p:cNvSpPr>
              <p:nvPr/>
            </p:nvSpPr>
            <p:spPr bwMode="auto">
              <a:xfrm>
                <a:off x="2063591" y="2313598"/>
                <a:ext cx="805402" cy="75234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951848" y="1790377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b="1" dirty="0" smtClean="0"/>
                  <a:t>P</a:t>
                </a: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725538" y="1404218"/>
                <a:ext cx="4027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000" b="1" dirty="0" smtClean="0"/>
                  <a:t>S</a:t>
                </a:r>
                <a:endParaRPr lang="hu-HU" sz="2000" b="1" dirty="0"/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313995" y="2489715"/>
                <a:ext cx="255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dirty="0" smtClean="0"/>
                  <a:t>I</a:t>
                </a:r>
                <a:endParaRPr lang="hu-HU" sz="2000" dirty="0"/>
              </a:p>
            </p:txBody>
          </p:sp>
          <p:cxnSp>
            <p:nvCxnSpPr>
              <p:cNvPr id="26" name="Egyenes összekötő nyíllal 25"/>
              <p:cNvCxnSpPr>
                <a:stCxn id="7" idx="6"/>
              </p:cNvCxnSpPr>
              <p:nvPr/>
            </p:nvCxnSpPr>
            <p:spPr>
              <a:xfrm flipV="1">
                <a:off x="1495571" y="1604274"/>
                <a:ext cx="1013289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nyíllal 26"/>
              <p:cNvCxnSpPr/>
              <p:nvPr/>
            </p:nvCxnSpPr>
            <p:spPr>
              <a:xfrm flipH="1">
                <a:off x="2569193" y="1990433"/>
                <a:ext cx="156345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nyíllal 38"/>
              <p:cNvCxnSpPr>
                <a:endCxn id="7" idx="5"/>
              </p:cNvCxnSpPr>
              <p:nvPr/>
            </p:nvCxnSpPr>
            <p:spPr>
              <a:xfrm flipH="1" flipV="1">
                <a:off x="1380956" y="2263489"/>
                <a:ext cx="621259" cy="37327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Egyenes összekötő nyíllal 48"/>
          <p:cNvCxnSpPr/>
          <p:nvPr/>
        </p:nvCxnSpPr>
        <p:spPr>
          <a:xfrm>
            <a:off x="1570985" y="5531178"/>
            <a:ext cx="1440160" cy="0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4" grpId="0"/>
      <p:bldP spid="28" grpId="0"/>
      <p:bldP spid="29" grpId="0" animBg="1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EU Jelentési útmutató  </a:t>
            </a:r>
            <a:r>
              <a:rPr lang="hu-HU" cap="none" dirty="0" smtClean="0">
                <a:sym typeface="Wingdings" pitchFamily="2" charset="2"/>
              </a:rPr>
              <a:t>  Sablonok 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44762"/>
            <a:ext cx="3984075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Terhelés/beavatkozás típusok</a:t>
            </a:r>
          </a:p>
          <a:p>
            <a:r>
              <a:rPr lang="hu-HU" sz="2000" b="1" dirty="0" err="1" smtClean="0">
                <a:solidFill>
                  <a:srgbClr val="FF0000"/>
                </a:solidFill>
              </a:rPr>
              <a:t>Hajróerő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függvéyében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 </a:t>
            </a:r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265665" y="5969328"/>
            <a:ext cx="877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8.2 fejezet a terhelési csoportokat, Az intézkedési csomagokat és az intézkedéseket tartalmazza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303837" y="2382751"/>
            <a:ext cx="260411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Terhelés részletezése 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Intézkedési csomagok 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070884" y="2382751"/>
            <a:ext cx="30295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Intézkedések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Alap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További alap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Kiegészítő 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479553" y="3854654"/>
            <a:ext cx="308289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 smtClean="0"/>
              <a:t>Intézkedési elemek </a:t>
            </a:r>
          </a:p>
          <a:p>
            <a:pPr lvl="1"/>
            <a:r>
              <a:rPr lang="hu-HU" dirty="0" smtClean="0"/>
              <a:t>Jogszabályok</a:t>
            </a:r>
          </a:p>
          <a:p>
            <a:pPr lvl="1"/>
            <a:r>
              <a:rPr lang="hu-HU" dirty="0" smtClean="0"/>
              <a:t>Ösztönzés, támogatás</a:t>
            </a:r>
          </a:p>
          <a:p>
            <a:pPr lvl="1"/>
            <a:r>
              <a:rPr lang="hu-HU" dirty="0" smtClean="0"/>
              <a:t>Műszaki intézkedések 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22712" y="5485874"/>
            <a:ext cx="398407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Indikátorok a terhelésekre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4581073" y="5485874"/>
            <a:ext cx="43062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Indikátorok az intézkedésekre 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44762"/>
            <a:ext cx="3984075" cy="43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3. Vízkivételek, átvezetések  </a:t>
            </a:r>
          </a:p>
          <a:p>
            <a:endParaRPr lang="hu-HU" b="1" dirty="0"/>
          </a:p>
          <a:p>
            <a:r>
              <a:rPr lang="hu-HU" b="1" dirty="0" smtClean="0"/>
              <a:t>	3.1  Mezőgazdaság</a:t>
            </a:r>
          </a:p>
          <a:p>
            <a:endParaRPr lang="hu-HU" b="1" dirty="0"/>
          </a:p>
          <a:p>
            <a:pPr lvl="1"/>
            <a:r>
              <a:rPr lang="hu-HU" b="1" dirty="0" smtClean="0"/>
              <a:t>3.2  Közüzemi vízellátás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3.3. Ipar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3.4  </a:t>
            </a:r>
            <a:r>
              <a:rPr lang="hu-HU" b="1" dirty="0" err="1" smtClean="0"/>
              <a:t>Hútővíz</a:t>
            </a:r>
            <a:endParaRPr lang="hu-HU" b="1" dirty="0" smtClean="0"/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3.5  Halgazdaság, horgászat </a:t>
            </a:r>
          </a:p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7a.Ökológiai </a:t>
            </a:r>
            <a:r>
              <a:rPr lang="hu-HU" b="1" dirty="0"/>
              <a:t>szempontok érvényesítése a fenntartható vízhasználatok megvalósításában</a:t>
            </a:r>
            <a:r>
              <a:rPr lang="hu-HU" b="1" dirty="0" smtClean="0"/>
              <a:t>. (nyilvántartás, felülvizsgálat, engedélyezés, ösztönzés, bírság)</a:t>
            </a:r>
          </a:p>
          <a:p>
            <a:endParaRPr lang="hu-HU" b="1" dirty="0" smtClean="0"/>
          </a:p>
          <a:p>
            <a:r>
              <a:rPr lang="hu-HU" dirty="0" smtClean="0"/>
              <a:t> </a:t>
            </a:r>
            <a:r>
              <a:rPr lang="hu-HU" b="1" dirty="0" smtClean="0"/>
              <a:t>9., 10., 11:  Árpolitika, költség-megtérülés a szolgáltatásban</a:t>
            </a:r>
          </a:p>
          <a:p>
            <a:endParaRPr lang="hu-HU" b="1" dirty="0" smtClean="0"/>
          </a:p>
          <a:p>
            <a:r>
              <a:rPr lang="hu-HU" b="1" dirty="0" smtClean="0"/>
              <a:t>8. Víztakarékosság  </a:t>
            </a:r>
          </a:p>
          <a:p>
            <a:pPr lvl="1"/>
            <a:r>
              <a:rPr lang="hu-HU" b="1" dirty="0"/>
              <a:t>8.1 </a:t>
            </a:r>
            <a:r>
              <a:rPr lang="hu-HU" b="1" dirty="0" smtClean="0"/>
              <a:t>A növénytermesztésben  </a:t>
            </a:r>
            <a:endParaRPr lang="hu-HU" b="1" dirty="0"/>
          </a:p>
          <a:p>
            <a:pPr lvl="1"/>
            <a:r>
              <a:rPr lang="hu-HU" b="1" dirty="0" smtClean="0"/>
              <a:t>8.2, 8.3 Közüzemi vízellátásban </a:t>
            </a:r>
          </a:p>
          <a:p>
            <a:pPr lvl="1"/>
            <a:r>
              <a:rPr lang="hu-HU" b="1" dirty="0" smtClean="0"/>
              <a:t>8.4 Ipari vízellátásban </a:t>
            </a:r>
          </a:p>
          <a:p>
            <a:endParaRPr lang="hu-HU" b="1" dirty="0" smtClean="0"/>
          </a:p>
          <a:p>
            <a:r>
              <a:rPr lang="hu-HU" b="1" dirty="0"/>
              <a:t> </a:t>
            </a:r>
            <a:r>
              <a:rPr lang="hu-HU" b="1" dirty="0" smtClean="0"/>
              <a:t>       </a:t>
            </a:r>
          </a:p>
          <a:p>
            <a:r>
              <a:rPr lang="hu-HU" b="1" dirty="0" smtClean="0"/>
              <a:t>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961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98398" y="1282843"/>
            <a:ext cx="3984075" cy="50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4.1.1 Vonalvezetés/mederforma/ parti sáv/ morfológiai </a:t>
            </a:r>
            <a:r>
              <a:rPr lang="hu-HU" b="1" dirty="0" smtClean="0"/>
              <a:t>módosítása</a:t>
            </a:r>
          </a:p>
          <a:p>
            <a:r>
              <a:rPr lang="hu-HU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u-HU" b="1" dirty="0" smtClean="0"/>
              <a:t>Árvízvédelem </a:t>
            </a:r>
          </a:p>
          <a:p>
            <a:r>
              <a:rPr lang="hu-HU" b="1" dirty="0"/>
              <a:t> </a:t>
            </a:r>
            <a:r>
              <a:rPr lang="hu-HU" b="1" dirty="0" smtClean="0"/>
              <a:t>   (átvágás, parterősítés, </a:t>
            </a:r>
          </a:p>
          <a:p>
            <a:pPr marL="285750" indent="-285750">
              <a:buFontTx/>
              <a:buChar char="-"/>
            </a:pPr>
            <a:endParaRPr lang="hu-HU" b="1" dirty="0"/>
          </a:p>
          <a:p>
            <a:pPr marL="285750" indent="-285750">
              <a:buFontTx/>
              <a:buChar char="-"/>
            </a:pPr>
            <a:r>
              <a:rPr lang="hu-HU" b="1" dirty="0" smtClean="0"/>
              <a:t>Mezőgazdaság</a:t>
            </a:r>
          </a:p>
          <a:p>
            <a:pPr marL="285750" indent="-285750">
              <a:buFontTx/>
              <a:buChar char="-"/>
            </a:pPr>
            <a:endParaRPr lang="hu-HU" b="1" dirty="0"/>
          </a:p>
          <a:p>
            <a:pPr marL="285750" indent="-285750">
              <a:buFontTx/>
              <a:buChar char="-"/>
            </a:pPr>
            <a:r>
              <a:rPr lang="hu-HU" b="1" dirty="0" smtClean="0"/>
              <a:t>Hajózás 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-   Település </a:t>
            </a:r>
          </a:p>
          <a:p>
            <a:r>
              <a:rPr lang="hu-HU" sz="2000" b="1" dirty="0"/>
              <a:t>	</a:t>
            </a:r>
            <a:endParaRPr lang="hu-HU" sz="2000" b="1" dirty="0" smtClean="0"/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 smtClean="0"/>
          </a:p>
          <a:p>
            <a:endParaRPr lang="hu-HU" sz="2000" b="1" dirty="0"/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341769"/>
            <a:ext cx="4522258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6 A </a:t>
            </a:r>
            <a:r>
              <a:rPr lang="hu-HU" b="1" dirty="0" err="1"/>
              <a:t>hidromorfológiai</a:t>
            </a:r>
            <a:r>
              <a:rPr lang="hu-HU" b="1" dirty="0"/>
              <a:t> viszonyok javítása, a hosszirányú átjárhatóságon </a:t>
            </a:r>
            <a:r>
              <a:rPr lang="hu-HU" b="1" dirty="0" smtClean="0"/>
              <a:t>kívül</a:t>
            </a:r>
          </a:p>
          <a:p>
            <a:endParaRPr lang="hu-HU" b="1" dirty="0"/>
          </a:p>
          <a:p>
            <a:pPr lvl="1"/>
            <a:r>
              <a:rPr lang="hu-HU" b="1" dirty="0" smtClean="0"/>
              <a:t>6.1. Hosszirányú szabályozás csökkentése</a:t>
            </a:r>
          </a:p>
          <a:p>
            <a:pPr lvl="1"/>
            <a:r>
              <a:rPr lang="hu-HU" b="1" dirty="0" smtClean="0"/>
              <a:t>6.2  Mederforma és növényzóna rehabilitációja</a:t>
            </a:r>
          </a:p>
          <a:p>
            <a:pPr lvl="1"/>
            <a:r>
              <a:rPr lang="hu-HU" b="1" dirty="0" smtClean="0"/>
              <a:t>6.3   Oldalirányú átjárhatóság rehabilitációja (hullámtér szélesítése mellékágak vízellátása </a:t>
            </a:r>
          </a:p>
          <a:p>
            <a:pPr lvl="1"/>
            <a:r>
              <a:rPr lang="hu-HU" b="1" dirty="0" smtClean="0"/>
              <a:t>6.4 Műtárgyak bontása</a:t>
            </a:r>
          </a:p>
          <a:p>
            <a:pPr lvl="1"/>
            <a:r>
              <a:rPr lang="hu-HU" b="1" dirty="0" smtClean="0"/>
              <a:t>6.5. Síkvidéki csatornázott vízfolyások </a:t>
            </a:r>
          </a:p>
          <a:p>
            <a:endParaRPr lang="hu-HU" b="1" dirty="0" smtClean="0"/>
          </a:p>
          <a:p>
            <a:r>
              <a:rPr lang="hu-HU" b="1" dirty="0" smtClean="0"/>
              <a:t>Ha nem, a hatást csökkentő intézkedések (mentett oldali vízpótlás,)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163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44762"/>
            <a:ext cx="3984075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4.2  Hátak, fenékküszöbök, zsilipek, elzárások </a:t>
            </a:r>
          </a:p>
          <a:p>
            <a:endParaRPr lang="hu-HU" b="1" dirty="0"/>
          </a:p>
          <a:p>
            <a:r>
              <a:rPr lang="hu-HU" b="1" dirty="0" smtClean="0"/>
              <a:t>	Árvízvédelem</a:t>
            </a:r>
          </a:p>
          <a:p>
            <a:endParaRPr lang="hu-HU" b="1" dirty="0" smtClean="0"/>
          </a:p>
          <a:p>
            <a:pPr lvl="1"/>
            <a:r>
              <a:rPr lang="hu-HU" b="1" dirty="0" smtClean="0"/>
              <a:t>Energiatermelés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Közüzemi vízellátás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Mezőgazdaság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Ipar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Rekreáció (horgászat) </a:t>
            </a:r>
          </a:p>
          <a:p>
            <a:pPr lvl="1"/>
            <a:endParaRPr lang="hu-HU" b="1" dirty="0" smtClean="0"/>
          </a:p>
          <a:p>
            <a:pPr lvl="1"/>
            <a:r>
              <a:rPr lang="hu-HU" b="1" dirty="0" smtClean="0"/>
              <a:t>Halászat</a:t>
            </a:r>
            <a:endParaRPr lang="hu-HU" sz="2000" b="1" dirty="0" smtClean="0"/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514238" y="1412776"/>
            <a:ext cx="437307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5. Hosszirányú átjárhatóság helyreállítása , duzzasztás csökkentése </a:t>
            </a:r>
          </a:p>
          <a:p>
            <a:endParaRPr lang="hu-HU" b="1" dirty="0" smtClean="0"/>
          </a:p>
          <a:p>
            <a:r>
              <a:rPr lang="hu-HU" b="1" dirty="0"/>
              <a:t>	</a:t>
            </a:r>
            <a:r>
              <a:rPr lang="hu-HU" b="1" dirty="0" smtClean="0"/>
              <a:t>5.2. Műtárgyak bontása átépítése</a:t>
            </a:r>
          </a:p>
          <a:p>
            <a:endParaRPr lang="hu-HU" b="1" dirty="0" smtClean="0"/>
          </a:p>
          <a:p>
            <a:r>
              <a:rPr lang="hu-HU" b="1" dirty="0"/>
              <a:t>Ha nem, a hatást csökkentő intézkedések </a:t>
            </a:r>
            <a:r>
              <a:rPr lang="hu-HU" b="1" dirty="0" smtClean="0"/>
              <a:t>(pl. hallépcső, megkerülő csatorna, üzemeltetés…) </a:t>
            </a:r>
            <a:endParaRPr lang="hu-HU" b="1" dirty="0"/>
          </a:p>
          <a:p>
            <a:r>
              <a:rPr lang="hu-HU" b="1" dirty="0" smtClean="0"/>
              <a:t>       </a:t>
            </a:r>
          </a:p>
          <a:p>
            <a:r>
              <a:rPr lang="hu-HU" b="1" dirty="0" smtClean="0"/>
              <a:t> </a:t>
            </a:r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19459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Hogyan lesz ebből intézkedési program </a:t>
            </a:r>
            <a:endParaRPr lang="hu-HU" cap="none" dirty="0"/>
          </a:p>
        </p:txBody>
      </p:sp>
      <p:sp>
        <p:nvSpPr>
          <p:cNvPr id="10" name="Szövegdoboz 10"/>
          <p:cNvSpPr txBox="1"/>
          <p:nvPr/>
        </p:nvSpPr>
        <p:spPr>
          <a:xfrm>
            <a:off x="5033287" y="4348400"/>
            <a:ext cx="3550160" cy="2090189"/>
          </a:xfrm>
          <a:prstGeom prst="rect">
            <a:avLst/>
          </a:prstGeom>
          <a:solidFill>
            <a:srgbClr val="DDFFDD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effectLst/>
                <a:latin typeface="Arial Narrow" pitchFamily="34" charset="0"/>
                <a:ea typeface="MS Mincho"/>
              </a:rPr>
              <a:t> </a:t>
            </a: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hu-HU" sz="1600" dirty="0">
              <a:effectLst/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effectLst/>
                <a:latin typeface="Arial Narrow" pitchFamily="34" charset="0"/>
                <a:ea typeface="MS Mincho"/>
              </a:rPr>
              <a:t> </a:t>
            </a:r>
            <a:endParaRPr lang="hu-HU" sz="1600" dirty="0" smtClean="0">
              <a:effectLst/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hu-HU" sz="1600" dirty="0"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hu-HU" sz="1600" dirty="0" smtClean="0">
              <a:effectLst/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hu-HU" sz="1600" dirty="0"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hu-HU" sz="1600" dirty="0" smtClean="0">
              <a:effectLst/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latin typeface="Arial Narrow" pitchFamily="34" charset="0"/>
                <a:ea typeface="MS Mincho"/>
              </a:rPr>
              <a:t> </a:t>
            </a:r>
            <a:r>
              <a:rPr lang="hu-HU" sz="1600" dirty="0" smtClean="0">
                <a:latin typeface="Arial Narrow" pitchFamily="34" charset="0"/>
                <a:ea typeface="MS Mincho"/>
              </a:rPr>
              <a:t>                                       </a:t>
            </a:r>
            <a:r>
              <a:rPr lang="hu-HU" sz="2000" b="1" dirty="0" smtClean="0">
                <a:effectLst/>
                <a:latin typeface="Arial Narrow" pitchFamily="34" charset="0"/>
                <a:ea typeface="MS Mincho"/>
              </a:rPr>
              <a:t>országos szint </a:t>
            </a:r>
            <a:endParaRPr lang="hu-HU" sz="2000" b="1" dirty="0">
              <a:effectLst/>
              <a:latin typeface="Arial Narrow" pitchFamily="34" charset="0"/>
              <a:ea typeface="MS Mincho"/>
            </a:endParaRP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effectLst/>
                <a:latin typeface="Arial Narrow" pitchFamily="34" charset="0"/>
                <a:ea typeface="MS Mincho"/>
              </a:rPr>
              <a:t> </a:t>
            </a: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effectLst/>
                <a:latin typeface="Arial Narrow" pitchFamily="34" charset="0"/>
                <a:ea typeface="MS Mincho"/>
              </a:rPr>
              <a:t> </a:t>
            </a:r>
          </a:p>
          <a:p>
            <a:pPr algn="l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1600" dirty="0">
                <a:effectLst/>
                <a:latin typeface="Arial Narrow" pitchFamily="34" charset="0"/>
                <a:ea typeface="MS Mincho"/>
              </a:rPr>
              <a:t> </a:t>
            </a:r>
          </a:p>
        </p:txBody>
      </p:sp>
      <p:sp>
        <p:nvSpPr>
          <p:cNvPr id="11" name="Szövegdoboz 1"/>
          <p:cNvSpPr txBox="1"/>
          <p:nvPr/>
        </p:nvSpPr>
        <p:spPr>
          <a:xfrm>
            <a:off x="5169231" y="5472611"/>
            <a:ext cx="1447705" cy="57720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b="1" dirty="0" smtClean="0">
                <a:effectLst/>
                <a:latin typeface="Arial Narrow" pitchFamily="34" charset="0"/>
                <a:ea typeface="MS Mincho"/>
              </a:rPr>
              <a:t>Terhelés </a:t>
            </a:r>
            <a:r>
              <a:rPr lang="hu-HU" b="1" dirty="0">
                <a:effectLst/>
                <a:latin typeface="Arial Narrow" pitchFamily="34" charset="0"/>
                <a:ea typeface="MS Mincho"/>
              </a:rPr>
              <a:t>típusok </a:t>
            </a:r>
            <a:endParaRPr lang="hu-HU" dirty="0">
              <a:effectLst/>
              <a:latin typeface="Arial Narrow" pitchFamily="34" charset="0"/>
              <a:ea typeface="MS Mincho"/>
            </a:endParaRPr>
          </a:p>
        </p:txBody>
      </p:sp>
      <p:sp>
        <p:nvSpPr>
          <p:cNvPr id="12" name="Szövegdoboz 2"/>
          <p:cNvSpPr txBox="1"/>
          <p:nvPr/>
        </p:nvSpPr>
        <p:spPr>
          <a:xfrm>
            <a:off x="5836608" y="4587946"/>
            <a:ext cx="1943518" cy="5153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b="1" dirty="0" smtClean="0">
                <a:effectLst/>
                <a:latin typeface="Arial Narrow" pitchFamily="34" charset="0"/>
                <a:ea typeface="MS Mincho"/>
              </a:rPr>
              <a:t>Intézkedések </a:t>
            </a:r>
            <a:r>
              <a:rPr lang="hu-HU" b="1" dirty="0">
                <a:effectLst/>
                <a:latin typeface="Arial Narrow" pitchFamily="34" charset="0"/>
                <a:ea typeface="MS Mincho"/>
              </a:rPr>
              <a:t>listája </a:t>
            </a:r>
            <a:endParaRPr lang="hu-HU" b="1" dirty="0" smtClean="0">
              <a:effectLst/>
              <a:latin typeface="Arial Narrow" pitchFamily="34" charset="0"/>
              <a:ea typeface="MS Mincho"/>
            </a:endParaRPr>
          </a:p>
          <a:p>
            <a:pPr algn="ctr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b="1" dirty="0" smtClean="0">
                <a:effectLst/>
                <a:latin typeface="Arial Narrow" pitchFamily="34" charset="0"/>
                <a:ea typeface="MS Mincho"/>
              </a:rPr>
              <a:t>(</a:t>
            </a:r>
            <a:r>
              <a:rPr lang="hu-HU" b="1" dirty="0">
                <a:effectLst/>
                <a:latin typeface="Arial Narrow" pitchFamily="34" charset="0"/>
                <a:ea typeface="MS Mincho"/>
              </a:rPr>
              <a:t>a terhelés </a:t>
            </a:r>
            <a:r>
              <a:rPr lang="hu-HU" b="1" dirty="0" err="1">
                <a:effectLst/>
                <a:latin typeface="Arial Narrow" pitchFamily="34" charset="0"/>
                <a:ea typeface="MS Mincho"/>
              </a:rPr>
              <a:t>fv.-ében</a:t>
            </a:r>
            <a:r>
              <a:rPr lang="hu-HU" b="1" dirty="0">
                <a:effectLst/>
                <a:latin typeface="Arial Narrow" pitchFamily="34" charset="0"/>
                <a:ea typeface="MS Mincho"/>
              </a:rPr>
              <a:t>)</a:t>
            </a:r>
            <a:endParaRPr lang="hu-HU" dirty="0">
              <a:effectLst/>
              <a:latin typeface="Arial Narrow" pitchFamily="34" charset="0"/>
              <a:ea typeface="MS Mincho"/>
            </a:endParaRPr>
          </a:p>
        </p:txBody>
      </p:sp>
      <p:sp>
        <p:nvSpPr>
          <p:cNvPr id="13" name="Szövegdoboz 3"/>
          <p:cNvSpPr txBox="1"/>
          <p:nvPr/>
        </p:nvSpPr>
        <p:spPr>
          <a:xfrm>
            <a:off x="6960068" y="5514528"/>
            <a:ext cx="1490030" cy="5067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b="1" dirty="0" smtClean="0">
                <a:effectLst/>
                <a:latin typeface="Arial Narrow" pitchFamily="34" charset="0"/>
                <a:ea typeface="MS Mincho"/>
              </a:rPr>
              <a:t>Intézkedési </a:t>
            </a:r>
            <a:r>
              <a:rPr lang="hu-HU" b="1" dirty="0">
                <a:effectLst/>
                <a:latin typeface="Arial Narrow" pitchFamily="34" charset="0"/>
                <a:ea typeface="MS Mincho"/>
              </a:rPr>
              <a:t>csomagok </a:t>
            </a:r>
            <a:endParaRPr lang="hu-HU" dirty="0">
              <a:effectLst/>
              <a:latin typeface="Arial Narrow" pitchFamily="34" charset="0"/>
              <a:ea typeface="MS Mincho"/>
            </a:endParaRPr>
          </a:p>
        </p:txBody>
      </p:sp>
      <p:cxnSp>
        <p:nvCxnSpPr>
          <p:cNvPr id="29" name="Egyenes összekötő nyíllal 28"/>
          <p:cNvCxnSpPr>
            <a:endCxn id="11" idx="0"/>
          </p:cNvCxnSpPr>
          <p:nvPr/>
        </p:nvCxnSpPr>
        <p:spPr>
          <a:xfrm flipH="1">
            <a:off x="5893084" y="5103246"/>
            <a:ext cx="915284" cy="369365"/>
          </a:xfrm>
          <a:prstGeom prst="straightConnector1">
            <a:avLst/>
          </a:prstGeom>
          <a:ln w="539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endCxn id="13" idx="0"/>
          </p:cNvCxnSpPr>
          <p:nvPr/>
        </p:nvCxnSpPr>
        <p:spPr>
          <a:xfrm>
            <a:off x="6808367" y="5103246"/>
            <a:ext cx="896716" cy="411282"/>
          </a:xfrm>
          <a:prstGeom prst="straightConnector1">
            <a:avLst/>
          </a:prstGeom>
          <a:ln w="539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41669" y="836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zh-CN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8.2.1 ábra   Intézkedések tervezésének módszertana a VGT2-ben</a:t>
            </a:r>
            <a:endParaRPr kumimoji="0" lang="hu-H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450340" y="1268761"/>
            <a:ext cx="5509401" cy="5169828"/>
            <a:chOff x="450340" y="1268761"/>
            <a:chExt cx="5509401" cy="5169828"/>
          </a:xfrm>
        </p:grpSpPr>
        <p:sp>
          <p:nvSpPr>
            <p:cNvPr id="7" name="Téglalap 6"/>
            <p:cNvSpPr/>
            <p:nvPr/>
          </p:nvSpPr>
          <p:spPr>
            <a:xfrm>
              <a:off x="450340" y="4234627"/>
              <a:ext cx="3550160" cy="193693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621790" y="4339402"/>
              <a:ext cx="3550160" cy="193693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9" name="Szövegdoboz 11"/>
            <p:cNvSpPr txBox="1"/>
            <p:nvPr/>
          </p:nvSpPr>
          <p:spPr>
            <a:xfrm>
              <a:off x="736090" y="4348400"/>
              <a:ext cx="3550160" cy="209018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1600" dirty="0">
                  <a:effectLst/>
                  <a:latin typeface="Arial Narrow" pitchFamily="34" charset="0"/>
                  <a:ea typeface="MS Mincho"/>
                </a:rPr>
                <a:t> </a:t>
              </a: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endParaRPr lang="hu-HU" sz="1600" dirty="0" smtClean="0">
                <a:effectLst/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endParaRPr lang="hu-HU" sz="1600" dirty="0"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endParaRPr lang="hu-HU" sz="1600" dirty="0" smtClean="0">
                <a:effectLst/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endParaRPr lang="hu-HU" sz="1600" dirty="0"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endParaRPr lang="hu-HU" sz="1600" dirty="0" smtClean="0">
                <a:effectLst/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1600" dirty="0">
                  <a:effectLst/>
                  <a:latin typeface="Arial Narrow" pitchFamily="34" charset="0"/>
                  <a:ea typeface="MS Mincho"/>
                </a:rPr>
                <a:t> </a:t>
              </a:r>
              <a:endParaRPr lang="hu-HU" sz="1600" dirty="0" smtClean="0">
                <a:effectLst/>
                <a:latin typeface="Arial Narrow" pitchFamily="34" charset="0"/>
                <a:ea typeface="MS Mincho"/>
              </a:endParaRPr>
            </a:p>
            <a:p>
              <a:pPr algn="l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 smtClean="0">
                  <a:effectLst/>
                  <a:latin typeface="Arial Narrow" pitchFamily="34" charset="0"/>
                  <a:ea typeface="MS Mincho"/>
                </a:rPr>
                <a:t>víztestek</a:t>
              </a:r>
              <a:endParaRPr lang="hu-HU" sz="2000" b="1" dirty="0">
                <a:effectLst/>
                <a:latin typeface="Arial Narrow" pitchFamily="34" charset="0"/>
                <a:ea typeface="MS Mincho"/>
              </a:endParaRPr>
            </a:p>
          </p:txBody>
        </p:sp>
        <p:sp>
          <p:nvSpPr>
            <p:cNvPr id="14" name="Szövegdoboz 4"/>
            <p:cNvSpPr txBox="1"/>
            <p:nvPr/>
          </p:nvSpPr>
          <p:spPr>
            <a:xfrm>
              <a:off x="3368875" y="3180228"/>
              <a:ext cx="2590866" cy="99939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hu-HU" sz="1600" b="1" dirty="0">
                  <a:effectLst/>
                  <a:latin typeface="Arial Narrow" pitchFamily="34" charset="0"/>
                  <a:ea typeface="MS Mincho"/>
                </a:rPr>
                <a:t> 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A terheléseket és az intézkedéseket </a:t>
              </a:r>
              <a:r>
                <a:rPr lang="hu-HU" b="1" dirty="0" smtClean="0">
                  <a:effectLst/>
                  <a:latin typeface="Arial Narrow" pitchFamily="34" charset="0"/>
                  <a:ea typeface="MS Mincho"/>
                </a:rPr>
                <a:t>jellemző indikátorok 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kiválasztása</a:t>
              </a:r>
              <a:endParaRPr lang="hu-HU" dirty="0">
                <a:effectLst/>
                <a:latin typeface="Arial Narrow" pitchFamily="34" charset="0"/>
                <a:ea typeface="MS Mincho"/>
              </a:endParaRPr>
            </a:p>
          </p:txBody>
        </p:sp>
        <p:sp>
          <p:nvSpPr>
            <p:cNvPr id="15" name="Szövegdoboz 7"/>
            <p:cNvSpPr txBox="1"/>
            <p:nvPr/>
          </p:nvSpPr>
          <p:spPr>
            <a:xfrm>
              <a:off x="2830490" y="5444088"/>
              <a:ext cx="1300861" cy="5772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b="1" dirty="0" smtClean="0">
                  <a:effectLst/>
                  <a:latin typeface="Arial Narrow" pitchFamily="34" charset="0"/>
                  <a:ea typeface="MS Mincho"/>
                </a:rPr>
                <a:t>Terhelések 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elemzése</a:t>
              </a:r>
              <a:endParaRPr lang="hu-HU" dirty="0">
                <a:effectLst/>
                <a:latin typeface="Arial Narrow" pitchFamily="34" charset="0"/>
                <a:ea typeface="MS Mincho"/>
              </a:endParaRPr>
            </a:p>
          </p:txBody>
        </p:sp>
        <p:sp>
          <p:nvSpPr>
            <p:cNvPr id="16" name="Szövegdoboz 8"/>
            <p:cNvSpPr txBox="1"/>
            <p:nvPr/>
          </p:nvSpPr>
          <p:spPr>
            <a:xfrm>
              <a:off x="865658" y="5444087"/>
              <a:ext cx="1645512" cy="57720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b="1" dirty="0" smtClean="0">
                  <a:effectLst/>
                  <a:latin typeface="Arial Narrow" pitchFamily="34" charset="0"/>
                  <a:ea typeface="MS Mincho"/>
                </a:rPr>
                <a:t>Állapotértékelés 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(</a:t>
              </a:r>
              <a:r>
                <a:rPr lang="hu-HU" b="1" dirty="0" smtClean="0">
                  <a:effectLst/>
                  <a:latin typeface="Arial Narrow" pitchFamily="34" charset="0"/>
                  <a:ea typeface="MS Mincho"/>
                </a:rPr>
                <a:t>minősítés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)</a:t>
              </a:r>
              <a:endParaRPr lang="hu-HU" dirty="0">
                <a:effectLst/>
                <a:latin typeface="Arial Narrow" pitchFamily="34" charset="0"/>
                <a:ea typeface="MS Mincho"/>
              </a:endParaRPr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3368875" y="3124945"/>
              <a:ext cx="2565444" cy="1034471"/>
            </a:xfrm>
            <a:prstGeom prst="roundRect">
              <a:avLst>
                <a:gd name="adj" fmla="val 270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18" name="Szövegdoboz 13"/>
            <p:cNvSpPr txBox="1"/>
            <p:nvPr/>
          </p:nvSpPr>
          <p:spPr>
            <a:xfrm>
              <a:off x="1909303" y="4592099"/>
              <a:ext cx="1459572" cy="51588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90000" rIns="91440" bIns="9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b="1" dirty="0" smtClean="0">
                  <a:effectLst/>
                  <a:latin typeface="Arial Narrow" pitchFamily="34" charset="0"/>
                  <a:ea typeface="MS Mincho"/>
                </a:rPr>
                <a:t>Intézkedések </a:t>
              </a:r>
              <a:r>
                <a:rPr lang="hu-HU" b="1" dirty="0">
                  <a:effectLst/>
                  <a:latin typeface="Arial Narrow" pitchFamily="34" charset="0"/>
                  <a:ea typeface="MS Mincho"/>
                </a:rPr>
                <a:t>allokációja </a:t>
              </a:r>
              <a:endParaRPr lang="hu-HU" dirty="0">
                <a:effectLst/>
                <a:latin typeface="Arial Narrow" pitchFamily="34" charset="0"/>
                <a:ea typeface="MS Mincho"/>
              </a:endParaRPr>
            </a:p>
          </p:txBody>
        </p:sp>
        <p:sp>
          <p:nvSpPr>
            <p:cNvPr id="20" name="Lekerekített téglalap 19"/>
            <p:cNvSpPr/>
            <p:nvPr/>
          </p:nvSpPr>
          <p:spPr>
            <a:xfrm>
              <a:off x="1682967" y="1268761"/>
              <a:ext cx="4133215" cy="1571076"/>
            </a:xfrm>
            <a:prstGeom prst="roundRect">
              <a:avLst>
                <a:gd name="adj" fmla="val 2703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22" name="Szalagnyíl felfelé 21"/>
            <p:cNvSpPr/>
            <p:nvPr/>
          </p:nvSpPr>
          <p:spPr>
            <a:xfrm>
              <a:off x="3868395" y="3979637"/>
              <a:ext cx="1728192" cy="775037"/>
            </a:xfrm>
            <a:prstGeom prst="curvedUpArrow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23" name="Szalagnyíl felfelé 22"/>
            <p:cNvSpPr/>
            <p:nvPr/>
          </p:nvSpPr>
          <p:spPr>
            <a:xfrm rot="10800000">
              <a:off x="3727073" y="3383281"/>
              <a:ext cx="1728192" cy="761726"/>
            </a:xfrm>
            <a:prstGeom prst="curvedUpArrow">
              <a:avLst/>
            </a:prstGeom>
            <a:solidFill>
              <a:schemeClr val="tx2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cxnSp>
          <p:nvCxnSpPr>
            <p:cNvPr id="25" name="Egyenes összekötő nyíllal 24"/>
            <p:cNvCxnSpPr/>
            <p:nvPr/>
          </p:nvCxnSpPr>
          <p:spPr>
            <a:xfrm>
              <a:off x="4171950" y="5707886"/>
              <a:ext cx="984716" cy="0"/>
            </a:xfrm>
            <a:prstGeom prst="straightConnector1">
              <a:avLst/>
            </a:prstGeom>
            <a:ln w="5397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 flipV="1">
              <a:off x="3691269" y="4850042"/>
              <a:ext cx="0" cy="589127"/>
            </a:xfrm>
            <a:prstGeom prst="straightConnector1">
              <a:avLst/>
            </a:prstGeom>
            <a:ln w="53975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/>
            <p:cNvCxnSpPr/>
            <p:nvPr/>
          </p:nvCxnSpPr>
          <p:spPr>
            <a:xfrm flipH="1">
              <a:off x="3368875" y="4850625"/>
              <a:ext cx="2441777" cy="1"/>
            </a:xfrm>
            <a:prstGeom prst="straightConnector1">
              <a:avLst/>
            </a:prstGeom>
            <a:ln w="539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Lefelé nyíl 31"/>
            <p:cNvSpPr/>
            <p:nvPr/>
          </p:nvSpPr>
          <p:spPr>
            <a:xfrm rot="5400000">
              <a:off x="2583069" y="3208560"/>
              <a:ext cx="494843" cy="8672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sp>
          <p:nvSpPr>
            <p:cNvPr id="33" name="Lefelé nyíl 32"/>
            <p:cNvSpPr/>
            <p:nvPr/>
          </p:nvSpPr>
          <p:spPr>
            <a:xfrm rot="10800000">
              <a:off x="1952679" y="2959576"/>
              <a:ext cx="545482" cy="13652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sz="1600">
                <a:latin typeface="Arial Narrow" pitchFamily="34" charset="0"/>
              </a:endParaRPr>
            </a:p>
          </p:txBody>
        </p:sp>
        <p:cxnSp>
          <p:nvCxnSpPr>
            <p:cNvPr id="34" name="Egyenes összekötő nyíllal 33"/>
            <p:cNvCxnSpPr/>
            <p:nvPr/>
          </p:nvCxnSpPr>
          <p:spPr>
            <a:xfrm flipV="1">
              <a:off x="1682967" y="4850625"/>
              <a:ext cx="209357" cy="1"/>
            </a:xfrm>
            <a:prstGeom prst="straightConnector1">
              <a:avLst/>
            </a:prstGeom>
            <a:ln w="44450"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>
              <a:off x="1682967" y="4850625"/>
              <a:ext cx="0" cy="542869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4"/>
            <p:cNvSpPr txBox="1"/>
            <p:nvPr/>
          </p:nvSpPr>
          <p:spPr>
            <a:xfrm>
              <a:off x="1682967" y="1373849"/>
              <a:ext cx="4016604" cy="1435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Részvízgyűjtő és országos szinten: 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 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Terhelések,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intézkedések 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és indikátorok összesítése</a:t>
              </a:r>
            </a:p>
            <a:p>
              <a:pPr algn="ctr">
                <a:lnSpc>
                  <a:spcPts val="14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hu-HU" sz="2000" b="1" dirty="0">
                  <a:solidFill>
                    <a:srgbClr val="FFFF99"/>
                  </a:solidFill>
                  <a:effectLst/>
                  <a:latin typeface="Arial Narrow" pitchFamily="34" charset="0"/>
                  <a:ea typeface="MS Mincho"/>
                </a:rPr>
                <a:t>ütemezéssel (jelen, 2021, 2027)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0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/>
          <p:cNvSpPr txBox="1">
            <a:spLocks/>
          </p:cNvSpPr>
          <p:nvPr/>
        </p:nvSpPr>
        <p:spPr>
          <a:xfrm>
            <a:off x="486900" y="142183"/>
            <a:ext cx="6552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VGT </a:t>
            </a:r>
            <a:r>
              <a:rPr lang="hu-HU" cap="none" dirty="0" smtClean="0"/>
              <a:t>és</a:t>
            </a:r>
            <a:r>
              <a:rPr lang="hu-HU" dirty="0" smtClean="0"/>
              <a:t> ÁKK </a:t>
            </a:r>
            <a:r>
              <a:rPr lang="hu-HU" cap="none" dirty="0" smtClean="0"/>
              <a:t>összehangolása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62777" y="2142148"/>
            <a:ext cx="3005951" cy="369332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Intézkedések azonos céllal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914073" y="2708920"/>
            <a:ext cx="2954655" cy="646331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Kompromisszumot igénylő </a:t>
            </a:r>
          </a:p>
          <a:p>
            <a:pPr algn="ctr"/>
            <a:r>
              <a:rPr lang="hu-HU" dirty="0" smtClean="0"/>
              <a:t>intézkedések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76055" y="3704519"/>
            <a:ext cx="2955433" cy="646331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Ökológia prioritása: </a:t>
            </a:r>
          </a:p>
          <a:p>
            <a:pPr algn="ctr"/>
            <a:r>
              <a:rPr lang="hu-HU" dirty="0" smtClean="0"/>
              <a:t>Alternatív </a:t>
            </a:r>
            <a:r>
              <a:rPr lang="hu-HU" dirty="0" smtClean="0"/>
              <a:t>megoldások </a:t>
            </a:r>
            <a:endParaRPr lang="hu-HU" dirty="0" smtClean="0"/>
          </a:p>
        </p:txBody>
      </p:sp>
      <p:sp>
        <p:nvSpPr>
          <p:cNvPr id="12" name="Szövegdoboz 11"/>
          <p:cNvSpPr txBox="1"/>
          <p:nvPr/>
        </p:nvSpPr>
        <p:spPr>
          <a:xfrm>
            <a:off x="2001245" y="15818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VGT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228184" y="15818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ÁKKT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36849" y="4638550"/>
            <a:ext cx="2787943" cy="92333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Árvízvédelem prioritása:</a:t>
            </a:r>
          </a:p>
          <a:p>
            <a:pPr algn="ctr"/>
            <a:r>
              <a:rPr lang="hu-HU" dirty="0" smtClean="0"/>
              <a:t>Meglévő létesítmények</a:t>
            </a:r>
          </a:p>
          <a:p>
            <a:pPr algn="ctr"/>
            <a:r>
              <a:rPr lang="hu-HU" dirty="0" smtClean="0"/>
              <a:t>Erősen módosított </a:t>
            </a:r>
            <a:r>
              <a:rPr lang="hu-HU" dirty="0" smtClean="0"/>
              <a:t>jelleg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852382" y="6093296"/>
            <a:ext cx="3026738" cy="646331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Hatáscsökkentő intézkedések </a:t>
            </a:r>
            <a:endParaRPr lang="hu-HU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5076056" y="4638550"/>
            <a:ext cx="2955433" cy="923330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Árvízvédelem prioritása:</a:t>
            </a:r>
          </a:p>
          <a:p>
            <a:pPr algn="ctr"/>
            <a:r>
              <a:rPr lang="hu-HU" dirty="0" smtClean="0"/>
              <a:t>Új létesítmény</a:t>
            </a:r>
          </a:p>
          <a:p>
            <a:pPr algn="ctr"/>
            <a:r>
              <a:rPr lang="hu-HU" dirty="0"/>
              <a:t>(</a:t>
            </a:r>
            <a:r>
              <a:rPr lang="hu-HU" dirty="0" smtClean="0"/>
              <a:t>VKI 4.7 cikk)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2282247" y="5561880"/>
            <a:ext cx="1161059" cy="53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6" idx="2"/>
          </p:cNvCxnSpPr>
          <p:nvPr/>
        </p:nvCxnSpPr>
        <p:spPr>
          <a:xfrm flipH="1">
            <a:off x="5292080" y="5561880"/>
            <a:ext cx="1261693" cy="53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898377" y="3704519"/>
            <a:ext cx="2864887" cy="646331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Ökológia prioritása:</a:t>
            </a:r>
          </a:p>
          <a:p>
            <a:pPr algn="ctr"/>
            <a:r>
              <a:rPr lang="hu-HU" dirty="0" smtClean="0"/>
              <a:t>Állapotjavító intézkedések </a:t>
            </a:r>
          </a:p>
        </p:txBody>
      </p:sp>
      <p:cxnSp>
        <p:nvCxnSpPr>
          <p:cNvPr id="17" name="Egyenes összekötő nyíllal 16"/>
          <p:cNvCxnSpPr>
            <a:endCxn id="23" idx="0"/>
          </p:cNvCxnSpPr>
          <p:nvPr/>
        </p:nvCxnSpPr>
        <p:spPr>
          <a:xfrm flipH="1">
            <a:off x="2330821" y="3355251"/>
            <a:ext cx="1112485" cy="34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endCxn id="10" idx="0"/>
          </p:cNvCxnSpPr>
          <p:nvPr/>
        </p:nvCxnSpPr>
        <p:spPr>
          <a:xfrm>
            <a:off x="5292080" y="3355251"/>
            <a:ext cx="1261692" cy="349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398</Words>
  <Application>Microsoft Office PowerPoint</Application>
  <PresentationFormat>Diavetítés a képernyőre (4:3 oldalarány)</PresentationFormat>
  <Paragraphs>204</Paragraphs>
  <Slides>11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MAGYAR Hidrológiai társaság  Xxxiii. Országos vándorgyűlése  szombathely  A VGT2 hidrológiai intézkedései simonffy Zoltán </vt:lpstr>
      <vt:lpstr>DPSIR   Driver Pressure Status Impact Response</vt:lpstr>
      <vt:lpstr>DPSIR   Driver Pressure Status Impact Response</vt:lpstr>
      <vt:lpstr>EU Jelentési útmutató    Sablonok </vt:lpstr>
      <vt:lpstr>VGT2   Hidromorfológiai beavatkozások és intézkedések</vt:lpstr>
      <vt:lpstr>VGT2   Hidromorfológiai beavatkozások és intézkedések</vt:lpstr>
      <vt:lpstr>VGT2   Hidromorfológiai beavatkozások és intézkedések</vt:lpstr>
      <vt:lpstr>VGT2   Hogyan lesz ebből intézkedési program </vt:lpstr>
      <vt:lpstr>PowerPoint bemutató</vt:lpstr>
      <vt:lpstr>VGT2  Ütemezés,  projektek 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96</cp:revision>
  <dcterms:created xsi:type="dcterms:W3CDTF">2014-03-03T11:13:53Z</dcterms:created>
  <dcterms:modified xsi:type="dcterms:W3CDTF">2015-07-02T05:46:02Z</dcterms:modified>
</cp:coreProperties>
</file>