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  <p:sldMasterId id="2147483816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2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43" autoAdjust="0"/>
  </p:normalViewPr>
  <p:slideViewPr>
    <p:cSldViewPr>
      <p:cViewPr varScale="1">
        <p:scale>
          <a:sx n="68" d="100"/>
          <a:sy n="68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_A_A_OKIR\statisztik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ldii\Documents\MHT\2015\cs&#243;v&#225;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ldii\Documents\MHT\2015\cs&#243;v&#225;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ldii\Documents\MHT\2015\cs&#243;v&#225;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irma\Documents\DELL\Diplomaterv\M&#225;solat%20eredetijecs&#243;v&#225;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434252096989225E-2"/>
          <c:y val="1.4405958536483196E-2"/>
          <c:w val="0.800776259235085"/>
          <c:h val="0.90513167025157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Munka1!$A$4</c:f>
              <c:strCache>
                <c:ptCount val="1"/>
                <c:pt idx="0">
                  <c:v>B1</c:v>
                </c:pt>
              </c:strCache>
            </c:strRef>
          </c:tx>
          <c:invertIfNegative val="0"/>
          <c:cat>
            <c:numRef>
              <c:f>Munka1!$B$3:$I$3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Munka1!$B$4:$I$4</c:f>
              <c:numCache>
                <c:formatCode>General</c:formatCode>
                <c:ptCount val="8"/>
                <c:pt idx="0">
                  <c:v>3</c:v>
                </c:pt>
                <c:pt idx="1">
                  <c:v>6</c:v>
                </c:pt>
                <c:pt idx="2">
                  <c:v>23</c:v>
                </c:pt>
                <c:pt idx="3">
                  <c:v>41</c:v>
                </c:pt>
                <c:pt idx="4">
                  <c:v>13</c:v>
                </c:pt>
                <c:pt idx="5">
                  <c:v>8</c:v>
                </c:pt>
                <c:pt idx="6">
                  <c:v>6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Munka1!$A$5</c:f>
              <c:strCache>
                <c:ptCount val="1"/>
                <c:pt idx="0">
                  <c:v>B2</c:v>
                </c:pt>
              </c:strCache>
            </c:strRef>
          </c:tx>
          <c:invertIfNegative val="0"/>
          <c:cat>
            <c:numRef>
              <c:f>Munka1!$B$3:$I$3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Munka1!$B$5:$I$5</c:f>
              <c:numCache>
                <c:formatCode>General</c:formatCode>
                <c:ptCount val="8"/>
                <c:pt idx="0">
                  <c:v>5</c:v>
                </c:pt>
                <c:pt idx="1">
                  <c:v>53</c:v>
                </c:pt>
                <c:pt idx="2">
                  <c:v>121</c:v>
                </c:pt>
                <c:pt idx="3">
                  <c:v>222</c:v>
                </c:pt>
                <c:pt idx="4">
                  <c:v>46</c:v>
                </c:pt>
                <c:pt idx="5">
                  <c:v>31</c:v>
                </c:pt>
                <c:pt idx="6">
                  <c:v>22</c:v>
                </c:pt>
                <c:pt idx="7">
                  <c:v>12</c:v>
                </c:pt>
              </c:numCache>
            </c:numRef>
          </c:val>
        </c:ser>
        <c:ser>
          <c:idx val="2"/>
          <c:order val="2"/>
          <c:tx>
            <c:strRef>
              <c:f>Munka1!$A$6</c:f>
              <c:strCache>
                <c:ptCount val="1"/>
                <c:pt idx="0">
                  <c:v>B3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numRef>
              <c:f>Munka1!$B$3:$I$3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Munka1!$B$6:$I$6</c:f>
              <c:numCache>
                <c:formatCode>General</c:formatCode>
                <c:ptCount val="8"/>
                <c:pt idx="0">
                  <c:v>1</c:v>
                </c:pt>
                <c:pt idx="1">
                  <c:v>27</c:v>
                </c:pt>
                <c:pt idx="2">
                  <c:v>63</c:v>
                </c:pt>
                <c:pt idx="3">
                  <c:v>162</c:v>
                </c:pt>
                <c:pt idx="4">
                  <c:v>35</c:v>
                </c:pt>
                <c:pt idx="5">
                  <c:v>15</c:v>
                </c:pt>
                <c:pt idx="6">
                  <c:v>16</c:v>
                </c:pt>
                <c:pt idx="7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69120"/>
        <c:axId val="32070656"/>
      </c:barChart>
      <c:catAx>
        <c:axId val="3206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hu-HU"/>
          </a:p>
        </c:txPr>
        <c:crossAx val="32070656"/>
        <c:crosses val="autoZero"/>
        <c:auto val="1"/>
        <c:lblAlgn val="ctr"/>
        <c:lblOffset val="100"/>
        <c:noMultiLvlLbl val="0"/>
      </c:catAx>
      <c:valAx>
        <c:axId val="32070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hu-HU"/>
          </a:p>
        </c:txPr>
        <c:crossAx val="320691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sz="1600"/>
              <a:t>Nem szennyezett víztest típusok aránya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643919510061239"/>
          <c:y val="0.16585447652376784"/>
          <c:w val="0.44156605424321954"/>
          <c:h val="0.73594342373869925"/>
        </c:manualLayout>
      </c:layout>
      <c:pie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Munka2!$J$5:$J$9</c:f>
              <c:strCache>
                <c:ptCount val="5"/>
                <c:pt idx="0">
                  <c:v>Sekély porózus</c:v>
                </c:pt>
                <c:pt idx="1">
                  <c:v>Karszt</c:v>
                </c:pt>
                <c:pt idx="2">
                  <c:v>Sekély hegyvidéki</c:v>
                </c:pt>
                <c:pt idx="3">
                  <c:v>Hegyvidéki</c:v>
                </c:pt>
                <c:pt idx="4">
                  <c:v>Porózus</c:v>
                </c:pt>
              </c:strCache>
            </c:strRef>
          </c:cat>
          <c:val>
            <c:numRef>
              <c:f>Munka2!$K$5:$K$9</c:f>
              <c:numCache>
                <c:formatCode>General</c:formatCode>
                <c:ptCount val="5"/>
                <c:pt idx="0">
                  <c:v>3</c:v>
                </c:pt>
                <c:pt idx="1">
                  <c:v>11</c:v>
                </c:pt>
                <c:pt idx="2">
                  <c:v>5</c:v>
                </c:pt>
                <c:pt idx="3">
                  <c:v>19</c:v>
                </c:pt>
                <c:pt idx="4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/>
              <a:t>Víztest típus szerinti megoszlás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Pt>
            <c:idx val="3"/>
            <c:bubble3D val="0"/>
            <c:spPr>
              <a:solidFill>
                <a:srgbClr val="7030A0"/>
              </a:solidFill>
            </c:spPr>
          </c:dPt>
          <c:dLbls>
            <c:dLbl>
              <c:idx val="2"/>
              <c:layout>
                <c:manualLayout>
                  <c:x val="2.611712598425197E-2"/>
                  <c:y val="6.67424905220180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Munka3!$K$6:$K$9</c:f>
              <c:strCache>
                <c:ptCount val="4"/>
                <c:pt idx="0">
                  <c:v>Sekély porózus</c:v>
                </c:pt>
                <c:pt idx="1">
                  <c:v>Karszt</c:v>
                </c:pt>
                <c:pt idx="2">
                  <c:v>Sekély hegyvidéki</c:v>
                </c:pt>
                <c:pt idx="3">
                  <c:v>Hegyvidéki</c:v>
                </c:pt>
              </c:strCache>
            </c:strRef>
          </c:cat>
          <c:val>
            <c:numRef>
              <c:f>Munka3!$L$6:$L$9</c:f>
              <c:numCache>
                <c:formatCode>General</c:formatCode>
                <c:ptCount val="4"/>
                <c:pt idx="0">
                  <c:v>470</c:v>
                </c:pt>
                <c:pt idx="1">
                  <c:v>12</c:v>
                </c:pt>
                <c:pt idx="2">
                  <c:v>110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r">
              <a:defRPr/>
            </a:pPr>
            <a:r>
              <a:rPr lang="hu-HU" sz="1600"/>
              <a:t>Vizsgált időszak kármentesítési szakaszok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700514060919656"/>
          <c:y val="0.19191089878902345"/>
          <c:w val="0.5090219913564501"/>
          <c:h val="0.80808910121097655"/>
        </c:manualLayout>
      </c:layout>
      <c:pieChart>
        <c:varyColors val="1"/>
        <c:ser>
          <c:idx val="0"/>
          <c:order val="0"/>
          <c:explosion val="25"/>
          <c:dLbls>
            <c:dLbl>
              <c:idx val="3"/>
              <c:layout>
                <c:manualLayout>
                  <c:x val="-9.9331146106736656E-2"/>
                  <c:y val="4.06419510061242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Munka4!$M$20:$M$23</c:f>
              <c:strCache>
                <c:ptCount val="4"/>
                <c:pt idx="0">
                  <c:v>Tényfeltárás</c:v>
                </c:pt>
                <c:pt idx="1">
                  <c:v>Beavatkozás</c:v>
                </c:pt>
                <c:pt idx="2">
                  <c:v>Utómonitoring</c:v>
                </c:pt>
                <c:pt idx="3">
                  <c:v>Befejezett</c:v>
                </c:pt>
              </c:strCache>
            </c:strRef>
          </c:cat>
          <c:val>
            <c:numRef>
              <c:f>Munka4!$N$20:$N$23</c:f>
              <c:numCache>
                <c:formatCode>General</c:formatCode>
                <c:ptCount val="4"/>
                <c:pt idx="0">
                  <c:v>79</c:v>
                </c:pt>
                <c:pt idx="1">
                  <c:v>197</c:v>
                </c:pt>
                <c:pt idx="2">
                  <c:v>295</c:v>
                </c:pt>
                <c:pt idx="3">
                  <c:v>29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/>
              <a:t>Szennyezési csóvák helyzete</a:t>
            </a:r>
          </a:p>
        </c:rich>
      </c:tx>
      <c:layout>
        <c:manualLayout>
          <c:xMode val="edge"/>
          <c:yMode val="edge"/>
          <c:x val="0.21943744531933509"/>
          <c:y val="4.39965634180385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>
                    <a:solidFill>
                      <a:srgbClr val="FFFF00"/>
                    </a:solidFill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Munka5!$L$27:$L$31</c:f>
              <c:strCache>
                <c:ptCount val="5"/>
                <c:pt idx="0">
                  <c:v>Nincs adat</c:v>
                </c:pt>
                <c:pt idx="1">
                  <c:v>Csökken</c:v>
                </c:pt>
                <c:pt idx="2">
                  <c:v>Egyensúlyi állapot</c:v>
                </c:pt>
                <c:pt idx="3">
                  <c:v>Megszünt</c:v>
                </c:pt>
                <c:pt idx="4">
                  <c:v>Növekszik</c:v>
                </c:pt>
              </c:strCache>
            </c:strRef>
          </c:cat>
          <c:val>
            <c:numRef>
              <c:f>Munka5!$M$27:$M$31</c:f>
              <c:numCache>
                <c:formatCode>General</c:formatCode>
                <c:ptCount val="5"/>
                <c:pt idx="0">
                  <c:v>273</c:v>
                </c:pt>
                <c:pt idx="1">
                  <c:v>3</c:v>
                </c:pt>
                <c:pt idx="2">
                  <c:v>141</c:v>
                </c:pt>
                <c:pt idx="3">
                  <c:v>134</c:v>
                </c:pt>
                <c:pt idx="4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7F701-F6CB-4E93-9FCE-A94C7DDBB485}" type="datetimeFigureOut">
              <a:rPr lang="hu-HU" smtClean="0"/>
              <a:t>2015.06.30.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B4255-B94D-44CB-87F1-18D34761E6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7037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3F6E010-573E-4AFC-A56D-4A6BBF89F19A}" type="datetime1">
              <a:rPr lang="hu-HU" smtClean="0"/>
              <a:t>2015.06.30.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D7AE317-0D70-43F0-95ED-2F805E9A922A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DA00-ABB4-4C7A-A0BC-7FBF11011B08}" type="datetime1">
              <a:rPr lang="hu-HU" smtClean="0"/>
              <a:t>2015.06.30.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317-0D70-43F0-95ED-2F805E9A922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0118-6CF6-4525-AD5D-2CF04946B3C8}" type="datetime1">
              <a:rPr lang="hu-HU" smtClean="0"/>
              <a:t>2015.06.30.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317-0D70-43F0-95ED-2F805E9A922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35739F1-D0E4-496D-BEBB-3C10739C622E}" type="datetime1">
              <a:rPr lang="hu-HU" smtClean="0"/>
              <a:t>2015.06.30.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D7AE317-0D70-43F0-95ED-2F805E9A922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74CBB3-82AB-4C7D-B068-F5ED982A0007}" type="datetime1">
              <a:rPr lang="hu-HU" smtClean="0"/>
              <a:t>2015.06.30.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D7AE317-0D70-43F0-95ED-2F805E9A922A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FADB261-7B19-445B-9D07-DFB6D6671291}" type="datetime1">
              <a:rPr lang="hu-HU" smtClean="0"/>
              <a:t>2015.06.30.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D7AE317-0D70-43F0-95ED-2F805E9A922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77B8-D185-469A-95AE-15A1B9C1DB34}" type="datetime1">
              <a:rPr lang="hu-HU" smtClean="0"/>
              <a:t>2015.06.30.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317-0D70-43F0-95ED-2F805E9A922A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EF8D-4A97-424A-B404-CA63C0F9E8DA}" type="datetime1">
              <a:rPr lang="hu-HU" smtClean="0"/>
              <a:t>2015.06.30.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317-0D70-43F0-95ED-2F805E9A922A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A7653A-F642-4D60-935C-8720927CE3DE}" type="datetime1">
              <a:rPr lang="hu-HU" smtClean="0"/>
              <a:t>2015.06.30.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7AE317-0D70-43F0-95ED-2F805E9A922A}" type="slidenum">
              <a:rPr lang="hu-HU" smtClean="0"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6B7C-C5BE-479C-887D-1E1D3454559C}" type="datetime1">
              <a:rPr lang="hu-HU" smtClean="0"/>
              <a:t>2015.06.30.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317-0D70-43F0-95ED-2F805E9A922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36F987-13DF-470B-BA14-1A7F083332BA}" type="datetime1">
              <a:rPr lang="hu-HU" smtClean="0"/>
              <a:t>2015.06.30.</a:t>
            </a:fld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D7AE317-0D70-43F0-95ED-2F805E9A922A}" type="slidenum">
              <a:rPr lang="hu-HU" smtClean="0"/>
              <a:t>‹#›</a:t>
            </a:fld>
            <a:endParaRPr lang="hu-HU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69DDDC-F039-454D-A408-6411C259FEDF}" type="datetime1">
              <a:rPr lang="hu-HU" smtClean="0"/>
              <a:t>2015.06.30.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D7AE317-0D70-43F0-95ED-2F805E9A922A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A5E1E0-4DCC-4187-AF37-3E45379E0BC9}" type="datetime1">
              <a:rPr lang="hu-HU" smtClean="0"/>
              <a:t>2015.06.30.</a:t>
            </a:fld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7AE317-0D70-43F0-95ED-2F805E9A922A}" type="slidenum">
              <a:rPr lang="hu-HU" smtClean="0"/>
              <a:t>‹#›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EC29-AF6F-49C0-9109-2633D578578C}" type="datetime1">
              <a:rPr lang="hu-HU" smtClean="0"/>
              <a:t>2015.06.30.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317-0D70-43F0-95ED-2F805E9A922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33BA-85CE-442B-8045-5F24E74F9744}" type="datetime1">
              <a:rPr lang="hu-HU" smtClean="0"/>
              <a:t>2015.06.30.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317-0D70-43F0-95ED-2F805E9A922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9E8AAE2-08DA-4052-9CA2-FA1A65669B10}" type="datetime1">
              <a:rPr lang="hu-HU" smtClean="0"/>
              <a:t>2015.06.30.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D7AE317-0D70-43F0-95ED-2F805E9A922A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E727-5F8F-451A-A608-CA18A006BA38}" type="datetime1">
              <a:rPr lang="hu-HU" smtClean="0"/>
              <a:t>2015.06.30.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317-0D70-43F0-95ED-2F805E9A922A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EF1C-8D59-449F-A6DB-51AD66BF58D3}" type="datetime1">
              <a:rPr lang="hu-HU" smtClean="0"/>
              <a:t>2015.06.30.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317-0D70-43F0-95ED-2F805E9A922A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5A4F2B-8E85-4A04-ABDE-4B8139812E17}" type="datetime1">
              <a:rPr lang="hu-HU" smtClean="0"/>
              <a:t>2015.06.30.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7AE317-0D70-43F0-95ED-2F805E9A922A}" type="slidenum">
              <a:rPr lang="hu-HU" smtClean="0"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6BBF-C558-4EA4-84E6-F6F3AD74FA90}" type="datetime1">
              <a:rPr lang="hu-HU" smtClean="0"/>
              <a:t>2015.06.30.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317-0D70-43F0-95ED-2F805E9A922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44B7D1-E8F9-477E-9E59-3FEC67F9CE8A}" type="datetime1">
              <a:rPr lang="hu-HU" smtClean="0"/>
              <a:t>2015.06.30.</a:t>
            </a:fld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D7AE317-0D70-43F0-95ED-2F805E9A922A}" type="slidenum">
              <a:rPr lang="hu-HU" smtClean="0"/>
              <a:t>‹#›</a:t>
            </a:fld>
            <a:endParaRPr lang="hu-HU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7F9398C-77EA-4FC7-B362-ADFE6307B85C}" type="datetime1">
              <a:rPr lang="hu-HU" smtClean="0"/>
              <a:t>2015.06.30.</a:t>
            </a:fld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7AE317-0D70-43F0-95ED-2F805E9A922A}" type="slidenum">
              <a:rPr lang="hu-HU" smtClean="0"/>
              <a:t>‹#›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DED5FB-A333-4E2F-B0AC-810D6439542E}" type="datetime1">
              <a:rPr lang="hu-HU" smtClean="0"/>
              <a:t>2015.06.30.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D7AE317-0D70-43F0-95ED-2F805E9A922A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E6F1AB-3426-43D9-BBCE-A7C8BA39E838}" type="datetime1">
              <a:rPr lang="hu-HU" smtClean="0"/>
              <a:t>2015.06.30.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D7AE317-0D70-43F0-95ED-2F805E9A922A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Felszín alatti vizek szennyezési </a:t>
            </a:r>
            <a:r>
              <a:rPr lang="hu-HU" dirty="0" smtClean="0"/>
              <a:t>csóváiról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Zöldi Irma</a:t>
            </a:r>
          </a:p>
          <a:p>
            <a:r>
              <a:rPr lang="hu-HU" dirty="0" smtClean="0"/>
              <a:t>OVF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771800" y="1916832"/>
            <a:ext cx="45576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XXXIII. ORSZÁGOS VÁNDORGYŰLÉS </a:t>
            </a:r>
            <a:endParaRPr lang="hu-HU" dirty="0" smtClean="0"/>
          </a:p>
          <a:p>
            <a:pPr algn="ctr"/>
            <a:r>
              <a:rPr lang="hu-HU" dirty="0" smtClean="0"/>
              <a:t>Szombathely</a:t>
            </a:r>
          </a:p>
          <a:p>
            <a:pPr algn="ctr"/>
            <a:r>
              <a:rPr lang="hu-HU" dirty="0" smtClean="0"/>
              <a:t>2015. július 1-3.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68199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186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Ismert szennyező forrás víztest típus szerinti megoszlása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7AE317-0D70-43F0-95ED-2F805E9A922A}" type="slidenum">
              <a:rPr lang="hu-HU" smtClean="0"/>
              <a:t>10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graphicFrame>
        <p:nvGraphicFramePr>
          <p:cNvPr id="11" name="Tartalom helye 10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65002366"/>
              </p:ext>
            </p:extLst>
          </p:nvPr>
        </p:nvGraphicFramePr>
        <p:xfrm>
          <a:off x="3203848" y="1268760"/>
          <a:ext cx="536902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037930"/>
              </p:ext>
            </p:extLst>
          </p:nvPr>
        </p:nvGraphicFramePr>
        <p:xfrm>
          <a:off x="539552" y="2996953"/>
          <a:ext cx="3243312" cy="2320757"/>
        </p:xfrm>
        <a:graphic>
          <a:graphicData uri="http://schemas.openxmlformats.org/drawingml/2006/table">
            <a:tbl>
              <a:tblPr/>
              <a:tblGrid>
                <a:gridCol w="1711716"/>
                <a:gridCol w="1531596"/>
              </a:tblGrid>
              <a:tr h="744138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Víztest típus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Szennyező forrás </a:t>
                      </a:r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száma (db)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68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Sekély porózus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68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Karszt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68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Sekély hegyvidéki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68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Hegyvidéki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7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7AE317-0D70-43F0-95ED-2F805E9A922A}" type="slidenum">
              <a:rPr lang="hu-HU" smtClean="0"/>
              <a:t>11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072396"/>
              </p:ext>
            </p:extLst>
          </p:nvPr>
        </p:nvGraphicFramePr>
        <p:xfrm>
          <a:off x="2987824" y="332656"/>
          <a:ext cx="572412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930782"/>
              </p:ext>
            </p:extLst>
          </p:nvPr>
        </p:nvGraphicFramePr>
        <p:xfrm>
          <a:off x="251520" y="260648"/>
          <a:ext cx="3384376" cy="2551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2173"/>
                <a:gridCol w="1472203"/>
              </a:tblGrid>
              <a:tr h="109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Kármentesítési szakasz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Szennyezett terület száma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4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Tényfeltárás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4953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79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4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Beavatkozás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4953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197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4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err="1">
                          <a:effectLst/>
                        </a:rPr>
                        <a:t>Utómonitoring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4953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295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4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Befejezett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4953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29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57585"/>
              </p:ext>
            </p:extLst>
          </p:nvPr>
        </p:nvGraphicFramePr>
        <p:xfrm>
          <a:off x="539552" y="4005064"/>
          <a:ext cx="4320480" cy="2355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0"/>
                <a:gridCol w="2160240"/>
              </a:tblGrid>
              <a:tr h="673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Részvízgyűjtő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db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43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Duna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191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161925" marT="0" marB="0" anchor="b"/>
                </a:tc>
              </a:tr>
              <a:tr h="343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Tisza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289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161925" marT="0" marB="0" anchor="b"/>
                </a:tc>
              </a:tr>
              <a:tr h="343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Dráva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73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161925" marT="0" marB="0" anchor="b"/>
                </a:tc>
              </a:tr>
              <a:tr h="343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Balaton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47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16192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91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rtalom helye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21405460"/>
              </p:ext>
            </p:extLst>
          </p:nvPr>
        </p:nvGraphicFramePr>
        <p:xfrm>
          <a:off x="323528" y="260648"/>
          <a:ext cx="4104456" cy="1892808"/>
        </p:xfrm>
        <a:graphic>
          <a:graphicData uri="http://schemas.openxmlformats.org/drawingml/2006/table">
            <a:tbl>
              <a:tblPr firstRow="1" firstCol="1" bandRow="1"/>
              <a:tblGrid>
                <a:gridCol w="1707040"/>
                <a:gridCol w="1192739"/>
                <a:gridCol w="1204677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Szennyezett terület nagysága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m2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ha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átlag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48756,19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4,88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minimum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10,00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hu-HU" sz="1800" baseline="30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maximum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4230000,00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423,00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medián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1770,00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0,17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7AE317-0D70-43F0-95ED-2F805E9A922A}" type="slidenum">
              <a:rPr lang="hu-HU" smtClean="0"/>
              <a:t>12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1907704" y="285293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737077"/>
              </p:ext>
            </p:extLst>
          </p:nvPr>
        </p:nvGraphicFramePr>
        <p:xfrm>
          <a:off x="323529" y="2204864"/>
          <a:ext cx="7992886" cy="4256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288"/>
                <a:gridCol w="2227145"/>
                <a:gridCol w="903402"/>
                <a:gridCol w="799288"/>
                <a:gridCol w="1998222"/>
                <a:gridCol w="1265541"/>
              </a:tblGrid>
              <a:tr h="915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VOR kód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A víztest neve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err="1" smtClean="0">
                          <a:effectLst/>
                        </a:rPr>
                        <a:t>Rész-vizgyüjtő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Víztest kódja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Település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Szennyezett terület felszíni vetülete (m2)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7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AIQ570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Feketevíz-vízgyűjtő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Dráva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sp.3.3.1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Aranyosgadány Bicsérd Pellérd községek külterülete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    4 230 000,00    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42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AIQ548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Dunántúli-középhegység - Duna-vízgyűjtő Mosoni-Duna - </a:t>
                      </a:r>
                      <a:r>
                        <a:rPr lang="hu-HU" sz="1200" dirty="0" err="1">
                          <a:effectLst/>
                        </a:rPr>
                        <a:t>Által-ér-torkolat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Duna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sh.1.3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Oroszlány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    1 860 000,00    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3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AIQ570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Feketevíz-vízgyűjtő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Dráva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sp.3.3.1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Pécs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    1 577 509,00    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7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AIQ610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Mecsek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Duna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h.1.12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Pécs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    1 200 000,00    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7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AIQ525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Duna-Tisza köze - Duna-völgy északi rész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Duna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sp.1.14.2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Dunavarsány-Taksony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    1 170 000,00    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3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AIQ585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Jászság, Nagykunság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Tisza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sp.2.9.2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Jászberény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       873 000,00    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35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AIQ562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Dunántúli-középhegység északi peremvidéke hordalékterasz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Duna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sp.1.4.2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Szőny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       844 882,00    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3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AIQ637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Sajó-Takta-völgy, Hortobágy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Tisza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sp.2.8.2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Taktaszada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       630 000,00    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24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hu-HU" sz="3600" dirty="0" smtClean="0"/>
              <a:t>Szennyező anyagok</a:t>
            </a:r>
            <a:r>
              <a:rPr lang="hu-HU" sz="3600" dirty="0"/>
              <a:t/>
            </a:r>
            <a:br>
              <a:rPr lang="hu-HU" sz="3600" dirty="0"/>
            </a:br>
            <a:endParaRPr lang="hu-HU" sz="3600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003232" cy="4752528"/>
          </a:xfrm>
        </p:spPr>
        <p:txBody>
          <a:bodyPr/>
          <a:lstStyle/>
          <a:p>
            <a:pPr algn="just"/>
            <a:r>
              <a:rPr lang="hu-HU" dirty="0" smtClean="0"/>
              <a:t>Az adatbázisban </a:t>
            </a:r>
          </a:p>
          <a:p>
            <a:pPr lvl="1" algn="just"/>
            <a:r>
              <a:rPr lang="hu-HU" dirty="0" smtClean="0"/>
              <a:t>földtani közegre 1314 </a:t>
            </a:r>
            <a:r>
              <a:rPr lang="hu-HU" dirty="0"/>
              <a:t>db, </a:t>
            </a:r>
            <a:endParaRPr lang="hu-HU" dirty="0" smtClean="0"/>
          </a:p>
          <a:p>
            <a:pPr lvl="1" algn="just"/>
            <a:r>
              <a:rPr lang="hu-HU" dirty="0" smtClean="0"/>
              <a:t>felszín </a:t>
            </a:r>
            <a:r>
              <a:rPr lang="hu-HU" dirty="0"/>
              <a:t>alatti vízre </a:t>
            </a:r>
            <a:r>
              <a:rPr lang="hu-HU" dirty="0" smtClean="0"/>
              <a:t>2819 </a:t>
            </a:r>
            <a:r>
              <a:rPr lang="hu-HU" dirty="0"/>
              <a:t>db (D) kármentesítési célállapot </a:t>
            </a:r>
            <a:r>
              <a:rPr lang="hu-HU" dirty="0" smtClean="0"/>
              <a:t>határérték szerepel</a:t>
            </a:r>
          </a:p>
          <a:p>
            <a:pPr algn="just"/>
            <a:r>
              <a:rPr lang="hu-HU" dirty="0" smtClean="0"/>
              <a:t>BTEX=947 db határérték</a:t>
            </a:r>
          </a:p>
          <a:p>
            <a:pPr algn="just"/>
            <a:r>
              <a:rPr lang="hu-HU" dirty="0" smtClean="0"/>
              <a:t>PAH=432 </a:t>
            </a:r>
            <a:r>
              <a:rPr lang="hu-HU" dirty="0"/>
              <a:t>db határérték</a:t>
            </a:r>
            <a:endParaRPr lang="hu-HU" dirty="0" smtClean="0"/>
          </a:p>
          <a:p>
            <a:pPr algn="just"/>
            <a:r>
              <a:rPr lang="hu-HU" dirty="0" smtClean="0"/>
              <a:t>TPH=373 </a:t>
            </a:r>
            <a:r>
              <a:rPr lang="hu-HU" dirty="0"/>
              <a:t>db határérték</a:t>
            </a:r>
            <a:endParaRPr lang="hu-HU" dirty="0" smtClean="0"/>
          </a:p>
          <a:p>
            <a:pPr algn="just"/>
            <a:r>
              <a:rPr lang="hu-HU" dirty="0" smtClean="0"/>
              <a:t>Fémek=319 </a:t>
            </a:r>
            <a:r>
              <a:rPr lang="hu-HU" dirty="0"/>
              <a:t>db határérték</a:t>
            </a:r>
            <a:endParaRPr lang="hu-HU" dirty="0" smtClean="0"/>
          </a:p>
          <a:p>
            <a:pPr algn="just"/>
            <a:r>
              <a:rPr lang="hu-HU" dirty="0" smtClean="0"/>
              <a:t>Szervetlenek=198 </a:t>
            </a:r>
            <a:r>
              <a:rPr lang="hu-HU" dirty="0"/>
              <a:t>db határérték</a:t>
            </a:r>
            <a:endParaRPr lang="hu-HU" dirty="0" smtClean="0"/>
          </a:p>
          <a:p>
            <a:pPr algn="just"/>
            <a:r>
              <a:rPr lang="hu-HU" dirty="0" err="1" smtClean="0"/>
              <a:t>VOCl</a:t>
            </a:r>
            <a:r>
              <a:rPr lang="hu-HU" dirty="0" smtClean="0"/>
              <a:t>=198 </a:t>
            </a:r>
            <a:r>
              <a:rPr lang="hu-HU" dirty="0"/>
              <a:t>db </a:t>
            </a:r>
            <a:r>
              <a:rPr lang="hu-HU" dirty="0" smtClean="0"/>
              <a:t>határérték, továbbá néhány</a:t>
            </a:r>
          </a:p>
          <a:p>
            <a:pPr algn="just"/>
            <a:r>
              <a:rPr lang="hu-HU" dirty="0" err="1" smtClean="0"/>
              <a:t>Növényvédőszerek</a:t>
            </a:r>
            <a:r>
              <a:rPr lang="hu-HU" dirty="0" smtClean="0"/>
              <a:t>, </a:t>
            </a:r>
            <a:r>
              <a:rPr lang="hu-HU" dirty="0" err="1" smtClean="0"/>
              <a:t>klórfenolok</a:t>
            </a:r>
            <a:r>
              <a:rPr lang="hu-HU" dirty="0" smtClean="0"/>
              <a:t>, pH,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7AE317-0D70-43F0-95ED-2F805E9A922A}" type="slidenum">
              <a:rPr lang="hu-HU" smtClean="0"/>
              <a:t>13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412536" y="5805264"/>
            <a:ext cx="7452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Határértékek elemzése:</a:t>
            </a:r>
          </a:p>
          <a:p>
            <a:r>
              <a:rPr lang="hu-HU" dirty="0" smtClean="0"/>
              <a:t> Kiss Szabolcs: </a:t>
            </a:r>
            <a:r>
              <a:rPr lang="hu-HU" dirty="0"/>
              <a:t>A második Vízgyűjtő-gazdálkodási Terv során releváns szennyezett területek </a:t>
            </a:r>
            <a:r>
              <a:rPr lang="hu-HU" dirty="0" smtClean="0"/>
              <a:t>értékelése c. szakdolgozat alapján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755576" y="2690336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403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7AE317-0D70-43F0-95ED-2F805E9A922A}" type="slidenum">
              <a:rPr lang="hu-HU" smtClean="0"/>
              <a:t>14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7910778" cy="495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OVFemble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1" y="144807"/>
            <a:ext cx="436418" cy="43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"/>
          <a:stretch/>
        </p:blipFill>
        <p:spPr bwMode="auto">
          <a:xfrm>
            <a:off x="151032" y="2954142"/>
            <a:ext cx="3456940" cy="330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1152128" cy="638944"/>
          </a:xfrm>
        </p:spPr>
        <p:txBody>
          <a:bodyPr/>
          <a:lstStyle/>
          <a:p>
            <a:r>
              <a:rPr lang="hu-HU" dirty="0" smtClean="0"/>
              <a:t>TPH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74744409"/>
              </p:ext>
            </p:extLst>
          </p:nvPr>
        </p:nvGraphicFramePr>
        <p:xfrm>
          <a:off x="3607972" y="188640"/>
          <a:ext cx="5184577" cy="3158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6176"/>
                <a:gridCol w="583311"/>
                <a:gridCol w="559572"/>
                <a:gridCol w="681661"/>
                <a:gridCol w="705400"/>
                <a:gridCol w="474788"/>
                <a:gridCol w="488354"/>
                <a:gridCol w="895315"/>
              </a:tblGrid>
              <a:tr h="35339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 dirty="0">
                          <a:effectLst/>
                        </a:rPr>
                        <a:t>TPH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 dirty="0">
                          <a:effectLst/>
                        </a:rPr>
                        <a:t>medián 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 dirty="0" err="1">
                          <a:effectLst/>
                        </a:rPr>
                        <a:t>módusz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 dirty="0">
                          <a:effectLst/>
                        </a:rPr>
                        <a:t>minimum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 dirty="0">
                          <a:effectLst/>
                        </a:rPr>
                        <a:t>maximum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 dirty="0">
                          <a:effectLst/>
                        </a:rPr>
                        <a:t>átlag 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 dirty="0">
                          <a:effectLst/>
                        </a:rPr>
                        <a:t>szórás 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 dirty="0">
                          <a:effectLst/>
                        </a:rPr>
                        <a:t>relatív szórás 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339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 dirty="0">
                          <a:effectLst/>
                        </a:rPr>
                        <a:t> (</a:t>
                      </a:r>
                      <a:r>
                        <a:rPr lang="hu-HU" sz="1400" u="none" strike="noStrike" dirty="0" smtClean="0">
                          <a:effectLst/>
                        </a:rPr>
                        <a:t>B=0,1)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(mg/l)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(%)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500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ATI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1,9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0,1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36,7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5,4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7,7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143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500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DÉDU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1,129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0,1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150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4,2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430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500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ÉDU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0,1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36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3,3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8,5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257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500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ÉMO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1,5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0,1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910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113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596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500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FETI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0,1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3,105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1,2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0,7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54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500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KDT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0,1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1000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73,1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266,8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365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500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KDV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1,335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0,1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28,3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3,2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5,8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180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500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KÖTI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1,6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24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3,7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5,8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159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500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NYUDU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1,5975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0,1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2,1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94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500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TITU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0,5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2000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170,8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576,1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337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500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Összes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1,295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0,1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2000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15,1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129,6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 dirty="0">
                          <a:effectLst/>
                        </a:rPr>
                        <a:t>856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7AE317-0D70-43F0-95ED-2F805E9A922A}" type="slidenum">
              <a:rPr lang="hu-HU" smtClean="0"/>
              <a:t>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6"/>
          </p:nvPr>
        </p:nvSpPr>
        <p:spPr>
          <a:xfrm rot="5400000">
            <a:off x="7023132" y="4938311"/>
            <a:ext cx="3096343" cy="365760"/>
          </a:xfrm>
        </p:spPr>
        <p:txBody>
          <a:bodyPr/>
          <a:lstStyle/>
          <a:p>
            <a:r>
              <a:rPr lang="hu-HU" dirty="0" smtClean="0"/>
              <a:t>Magyar Hidrológiai Társaság XXXIII. ORSZÁGOS VÁNDORGYŰLÉS 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283968" y="386104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Minimum: 100 </a:t>
            </a:r>
            <a:r>
              <a:rPr lang="hu-HU" dirty="0" err="1" smtClean="0"/>
              <a:t>µg</a:t>
            </a:r>
            <a:r>
              <a:rPr lang="hu-HU" dirty="0" smtClean="0"/>
              <a:t>/l = (B)</a:t>
            </a:r>
          </a:p>
          <a:p>
            <a:r>
              <a:rPr lang="hu-HU" dirty="0" smtClean="0"/>
              <a:t>Maximum: 2.000.000 </a:t>
            </a:r>
            <a:r>
              <a:rPr lang="hu-HU" dirty="0" err="1" smtClean="0"/>
              <a:t>µg</a:t>
            </a:r>
            <a:r>
              <a:rPr lang="hu-HU" dirty="0" smtClean="0"/>
              <a:t>/l</a:t>
            </a:r>
          </a:p>
          <a:p>
            <a:r>
              <a:rPr lang="hu-HU" dirty="0" smtClean="0"/>
              <a:t>Átlag: 15.100 </a:t>
            </a:r>
            <a:r>
              <a:rPr lang="hu-HU" dirty="0" err="1" smtClean="0"/>
              <a:t>µg</a:t>
            </a:r>
            <a:r>
              <a:rPr lang="hu-HU" dirty="0" smtClean="0"/>
              <a:t>/l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97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08304" y="188640"/>
            <a:ext cx="1378496" cy="796950"/>
          </a:xfrm>
        </p:spPr>
        <p:txBody>
          <a:bodyPr/>
          <a:lstStyle/>
          <a:p>
            <a:r>
              <a:rPr lang="hu-HU" dirty="0" smtClean="0"/>
              <a:t>BTEX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7AE317-0D70-43F0-95ED-2F805E9A922A}" type="slidenum">
              <a:rPr lang="hu-HU" smtClean="0"/>
              <a:t>16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428572" cy="415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420560"/>
              </p:ext>
            </p:extLst>
          </p:nvPr>
        </p:nvGraphicFramePr>
        <p:xfrm>
          <a:off x="467544" y="4221088"/>
          <a:ext cx="7837388" cy="24571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045"/>
                <a:gridCol w="1157580"/>
                <a:gridCol w="1252464"/>
                <a:gridCol w="1328371"/>
                <a:gridCol w="1252464"/>
                <a:gridCol w="1252464"/>
              </a:tblGrid>
              <a:tr h="68355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 dirty="0">
                          <a:effectLst/>
                        </a:rPr>
                        <a:t> </a:t>
                      </a:r>
                      <a:endParaRPr lang="hu-HU" sz="11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(B)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 dirty="0" smtClean="0">
                          <a:effectLst/>
                        </a:rPr>
                        <a:t>Benzol</a:t>
                      </a:r>
                    </a:p>
                    <a:p>
                      <a:pPr algn="ctr" fontAlgn="ctr"/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 dirty="0" smtClean="0">
                          <a:effectLst/>
                        </a:rPr>
                        <a:t>Xilolok</a:t>
                      </a:r>
                    </a:p>
                    <a:p>
                      <a:pPr algn="ctr" fontAlgn="ctr"/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(20)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 dirty="0">
                          <a:effectLst/>
                        </a:rPr>
                        <a:t>Egyéb </a:t>
                      </a:r>
                      <a:r>
                        <a:rPr lang="hu-HU" sz="1100" u="none" strike="noStrike" dirty="0" err="1">
                          <a:effectLst/>
                        </a:rPr>
                        <a:t>alkilbenzolok</a:t>
                      </a:r>
                      <a:r>
                        <a:rPr lang="hu-HU" sz="1100" u="none" strike="noStrike" dirty="0">
                          <a:effectLst/>
                        </a:rPr>
                        <a:t> (összes</a:t>
                      </a:r>
                      <a:r>
                        <a:rPr lang="hu-HU" sz="1100" u="none" strike="noStrike" dirty="0" smtClean="0">
                          <a:effectLst/>
                        </a:rPr>
                        <a:t>)</a:t>
                      </a:r>
                    </a:p>
                    <a:p>
                      <a:pPr algn="ctr" fontAlgn="ctr"/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(20)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 dirty="0" smtClean="0">
                          <a:effectLst/>
                        </a:rPr>
                        <a:t>Etil-benzol</a:t>
                      </a:r>
                    </a:p>
                    <a:p>
                      <a:pPr algn="ctr" fontAlgn="ctr"/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(20)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 dirty="0" smtClean="0">
                          <a:effectLst/>
                        </a:rPr>
                        <a:t>Toluol</a:t>
                      </a:r>
                    </a:p>
                    <a:p>
                      <a:pPr algn="ctr" fontAlgn="ctr"/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(20)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152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medián (µg/l)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 dirty="0">
                          <a:effectLst/>
                        </a:rPr>
                        <a:t>35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 dirty="0">
                          <a:effectLst/>
                        </a:rPr>
                        <a:t>200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235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100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80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152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módusz (µg/l)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 dirty="0">
                          <a:effectLst/>
                        </a:rPr>
                        <a:t>10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 dirty="0">
                          <a:effectLst/>
                        </a:rPr>
                        <a:t>50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50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50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20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152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minimum (µg/l)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0,2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 dirty="0">
                          <a:effectLst/>
                        </a:rPr>
                        <a:t>7,</a:t>
                      </a:r>
                      <a:r>
                        <a:rPr lang="hu-HU" sz="1600" u="none" strike="noStrike" dirty="0" err="1">
                          <a:effectLst/>
                        </a:rPr>
                        <a:t>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 dirty="0">
                          <a:effectLst/>
                        </a:rPr>
                        <a:t>20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0,5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0,5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152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maximum (µg/l)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 dirty="0" smtClean="0">
                          <a:effectLst/>
                        </a:rPr>
                        <a:t>40.000.000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 dirty="0" smtClean="0">
                          <a:effectLst/>
                        </a:rPr>
                        <a:t>230.000.000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 dirty="0" smtClean="0">
                          <a:effectLst/>
                        </a:rPr>
                        <a:t>80.000.000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 dirty="0" smtClean="0">
                          <a:effectLst/>
                        </a:rPr>
                        <a:t>200.000.000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 dirty="0" smtClean="0">
                          <a:effectLst/>
                        </a:rPr>
                        <a:t>220.000.000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152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átlag (µg/l)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 dirty="0" smtClean="0">
                          <a:effectLst/>
                        </a:rPr>
                        <a:t>479.400,3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 dirty="0" smtClean="0">
                          <a:effectLst/>
                        </a:rPr>
                        <a:t>3.216.086,9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 dirty="0" smtClean="0">
                          <a:effectLst/>
                        </a:rPr>
                        <a:t>161.3421,7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 dirty="0" smtClean="0">
                          <a:effectLst/>
                        </a:rPr>
                        <a:t>228.3048,5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 dirty="0" smtClean="0">
                          <a:effectLst/>
                        </a:rPr>
                        <a:t>2.344.183,4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152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 dirty="0">
                          <a:effectLst/>
                        </a:rPr>
                        <a:t>szórás (</a:t>
                      </a:r>
                      <a:r>
                        <a:rPr lang="hu-HU" sz="1100" u="none" strike="noStrike" dirty="0" err="1">
                          <a:effectLst/>
                        </a:rPr>
                        <a:t>µg</a:t>
                      </a:r>
                      <a:r>
                        <a:rPr lang="hu-HU" sz="1100" u="none" strike="noStrike" dirty="0">
                          <a:effectLst/>
                        </a:rPr>
                        <a:t>/l)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 dirty="0" smtClean="0">
                          <a:effectLst/>
                        </a:rPr>
                        <a:t>3.478.032,4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 dirty="0" smtClean="0">
                          <a:effectLst/>
                        </a:rPr>
                        <a:t>22.737.923,8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 dirty="0" smtClean="0">
                          <a:effectLst/>
                        </a:rPr>
                        <a:t>10.890.889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 dirty="0" smtClean="0">
                          <a:effectLst/>
                        </a:rPr>
                        <a:t>17.655.686,9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 dirty="0" smtClean="0">
                          <a:effectLst/>
                        </a:rPr>
                        <a:t>19.395.104,8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152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relatív szórás (%)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725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707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675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>
                          <a:effectLst/>
                        </a:rPr>
                        <a:t>773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600" u="none" strike="noStrike" dirty="0">
                          <a:effectLst/>
                        </a:rPr>
                        <a:t>827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32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106688" cy="580926"/>
          </a:xfrm>
        </p:spPr>
        <p:txBody>
          <a:bodyPr/>
          <a:lstStyle/>
          <a:p>
            <a:r>
              <a:rPr lang="hu-HU" dirty="0" smtClean="0"/>
              <a:t>Toxikus fémek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7AE317-0D70-43F0-95ED-2F805E9A922A}" type="slidenum">
              <a:rPr lang="hu-HU" smtClean="0"/>
              <a:t>17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640"/>
            <a:ext cx="499047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463343"/>
              </p:ext>
            </p:extLst>
          </p:nvPr>
        </p:nvGraphicFramePr>
        <p:xfrm>
          <a:off x="251520" y="3645024"/>
          <a:ext cx="6552729" cy="28430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9251"/>
                <a:gridCol w="563910"/>
                <a:gridCol w="458997"/>
                <a:gridCol w="559540"/>
                <a:gridCol w="367197"/>
                <a:gridCol w="646968"/>
                <a:gridCol w="559540"/>
                <a:gridCol w="821823"/>
                <a:gridCol w="826194"/>
                <a:gridCol w="839309"/>
              </a:tblGrid>
              <a:tr h="2628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 dirty="0">
                          <a:effectLst/>
                        </a:rPr>
                        <a:t>(</a:t>
                      </a:r>
                      <a:r>
                        <a:rPr lang="hu-HU" sz="1400" u="none" strike="noStrike" dirty="0" err="1">
                          <a:effectLst/>
                        </a:rPr>
                        <a:t>µg</a:t>
                      </a:r>
                      <a:r>
                        <a:rPr lang="hu-HU" sz="1400" u="none" strike="noStrike" dirty="0">
                          <a:effectLst/>
                        </a:rPr>
                        <a:t>/l)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As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Cd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Ni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Hg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Cr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Cu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Zn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Cd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Pb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085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>
                          <a:effectLst/>
                        </a:rPr>
                        <a:t>(B) 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20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50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 dirty="0">
                          <a:effectLst/>
                        </a:rPr>
                        <a:t>200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 dirty="0">
                          <a:effectLst/>
                        </a:rPr>
                        <a:t>200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20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085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>
                          <a:effectLst/>
                        </a:rPr>
                        <a:t>medián 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44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65,5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150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290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375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 dirty="0">
                          <a:effectLst/>
                        </a:rPr>
                        <a:t>40,25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40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085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>
                          <a:effectLst/>
                        </a:rPr>
                        <a:t>módusz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20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50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100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300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300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40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40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085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>
                          <a:effectLst/>
                        </a:rPr>
                        <a:t>minimum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 dirty="0">
                          <a:effectLst/>
                        </a:rPr>
                        <a:t>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 dirty="0">
                          <a:effectLst/>
                        </a:rPr>
                        <a:t>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20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1,1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50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 dirty="0">
                          <a:effectLst/>
                        </a:rPr>
                        <a:t>30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 dirty="0">
                          <a:effectLst/>
                        </a:rPr>
                        <a:t>200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29,6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242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>
                          <a:effectLst/>
                        </a:rPr>
                        <a:t>maximum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2750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54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2340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14400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1000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5050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166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1030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085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>
                          <a:effectLst/>
                        </a:rPr>
                        <a:t>átlag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139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21,2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160,2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3,4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1056,1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410,1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948,9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69,5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84,5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085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>
                          <a:effectLst/>
                        </a:rPr>
                        <a:t>szórás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422,6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21,3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370,5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2,4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3560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342,5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1172,3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50,3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191,1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4266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>
                          <a:effectLst/>
                        </a:rPr>
                        <a:t>relatív szórás (%)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304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100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231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72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337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84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124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72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 dirty="0">
                          <a:effectLst/>
                        </a:rPr>
                        <a:t>226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8" name="Picture 2" descr="OVFemble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3" y="2780928"/>
            <a:ext cx="436418" cy="43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39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PAH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7AE317-0D70-43F0-95ED-2F805E9A922A}" type="slidenum">
              <a:rPr lang="hu-HU" smtClean="0"/>
              <a:t>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2892921" cy="355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666673"/>
              </p:ext>
            </p:extLst>
          </p:nvPr>
        </p:nvGraphicFramePr>
        <p:xfrm>
          <a:off x="251520" y="1916832"/>
          <a:ext cx="5657850" cy="4041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380"/>
                <a:gridCol w="1699260"/>
                <a:gridCol w="1278890"/>
                <a:gridCol w="1544320"/>
              </a:tblGrid>
              <a:tr h="3873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>
                          <a:effectLst/>
                        </a:rPr>
                        <a:t>(</a:t>
                      </a:r>
                      <a:r>
                        <a:rPr lang="hu-HU" sz="1400" dirty="0" err="1" smtClean="0">
                          <a:effectLst/>
                        </a:rPr>
                        <a:t>µg</a:t>
                      </a:r>
                      <a:r>
                        <a:rPr lang="hu-HU" sz="1400" dirty="0" smtClean="0">
                          <a:effectLst/>
                        </a:rPr>
                        <a:t>/l</a:t>
                      </a:r>
                      <a:r>
                        <a:rPr lang="hu-HU" sz="1100" dirty="0" smtClean="0">
                          <a:effectLst/>
                        </a:rPr>
                        <a:t>)</a:t>
                      </a:r>
                      <a:endParaRPr lang="hu-HU" sz="11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3238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Policiklikus aromás szénhidrogének (PAH)</a:t>
                      </a:r>
                      <a:endParaRPr lang="hu-HU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Összes PAH a naftalin(ok) nélkül</a:t>
                      </a:r>
                      <a:endParaRPr lang="hu-HU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Naftalinok</a:t>
                      </a:r>
                      <a:endParaRPr lang="hu-HU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19367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(B)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indent="3238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indent="3238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hu-H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indent="3238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hu-H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19367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medián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indent="3238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8</a:t>
                      </a:r>
                      <a:endParaRPr lang="hu-H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indent="3238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9.2</a:t>
                      </a:r>
                      <a:endParaRPr lang="hu-H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indent="3238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50</a:t>
                      </a:r>
                      <a:endParaRPr lang="hu-H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19367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err="1" smtClean="0">
                          <a:effectLst/>
                        </a:rPr>
                        <a:t>módusz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indent="3238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8</a:t>
                      </a:r>
                      <a:endParaRPr lang="hu-H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indent="3238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2</a:t>
                      </a:r>
                      <a:endParaRPr lang="hu-HU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indent="3238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20</a:t>
                      </a:r>
                      <a:endParaRPr lang="hu-HU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19367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minimum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indent="3238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</a:t>
                      </a:r>
                      <a:endParaRPr lang="hu-H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indent="3238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0.86</a:t>
                      </a:r>
                      <a:endParaRPr lang="hu-H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3238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0.28</a:t>
                      </a:r>
                      <a:endParaRPr lang="hu-H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rgbClr val="FFFF00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maximum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indent="3238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378</a:t>
                      </a:r>
                      <a:endParaRPr lang="hu-H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indent="3238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41917</a:t>
                      </a:r>
                      <a:endParaRPr lang="hu-HU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indent="3238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47800</a:t>
                      </a:r>
                      <a:endParaRPr lang="hu-HU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19367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átlag 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indent="3238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59.1</a:t>
                      </a:r>
                      <a:endParaRPr lang="hu-H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indent="3238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963.5</a:t>
                      </a:r>
                      <a:endParaRPr lang="hu-HU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indent="3238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1280.7</a:t>
                      </a:r>
                      <a:endParaRPr lang="hu-HU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19367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szórás 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indent="3238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98.7</a:t>
                      </a:r>
                      <a:endParaRPr lang="hu-H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indent="3238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5781.2</a:t>
                      </a:r>
                      <a:endParaRPr lang="hu-H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indent="3238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6520.9</a:t>
                      </a:r>
                      <a:endParaRPr lang="hu-HU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19367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relatív szórás (%)</a:t>
                      </a:r>
                      <a:endParaRPr lang="hu-H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indent="3238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167</a:t>
                      </a:r>
                      <a:endParaRPr lang="hu-HU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indent="3238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600</a:t>
                      </a:r>
                      <a:endParaRPr lang="hu-H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indent="3238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509</a:t>
                      </a:r>
                      <a:endParaRPr lang="hu-H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</a:tbl>
          </a:graphicData>
        </a:graphic>
      </p:graphicFrame>
      <p:pic>
        <p:nvPicPr>
          <p:cNvPr id="8" name="Picture 2" descr="OVFemble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49" y="114447"/>
            <a:ext cx="436418" cy="43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54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28184" y="4653136"/>
            <a:ext cx="1594520" cy="562074"/>
          </a:xfrm>
        </p:spPr>
        <p:txBody>
          <a:bodyPr/>
          <a:lstStyle/>
          <a:p>
            <a:r>
              <a:rPr lang="hu-HU" dirty="0" smtClean="0"/>
              <a:t>Nitrát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7AE317-0D70-43F0-95ED-2F805E9A922A}" type="slidenum">
              <a:rPr lang="hu-HU" smtClean="0"/>
              <a:t>19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5761905" cy="349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085264"/>
              </p:ext>
            </p:extLst>
          </p:nvPr>
        </p:nvGraphicFramePr>
        <p:xfrm>
          <a:off x="4932040" y="548680"/>
          <a:ext cx="3654400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2953"/>
                <a:gridCol w="1201447"/>
              </a:tblGrid>
              <a:tr h="209550">
                <a:tc>
                  <a:txBody>
                    <a:bodyPr/>
                    <a:lstStyle/>
                    <a:p>
                      <a:pPr indent="3238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Nitrát</a:t>
                      </a:r>
                      <a:endParaRPr lang="hu-H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indent="3238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</a:rPr>
                        <a:t>módusz</a:t>
                      </a:r>
                      <a:r>
                        <a:rPr lang="hu-HU" sz="1600" dirty="0">
                          <a:effectLst/>
                        </a:rPr>
                        <a:t> (mg/l)</a:t>
                      </a:r>
                      <a:endParaRPr lang="hu-H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3238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120</a:t>
                      </a:r>
                      <a:endParaRPr lang="hu-H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indent="3238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medián (mg/l)</a:t>
                      </a:r>
                      <a:endParaRPr lang="hu-H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3238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200</a:t>
                      </a:r>
                      <a:endParaRPr lang="hu-H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indent="3238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minimum (mg/l)</a:t>
                      </a:r>
                      <a:endParaRPr lang="hu-H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3238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25</a:t>
                      </a:r>
                      <a:endParaRPr lang="hu-H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indent="3238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maximum (mg/l)</a:t>
                      </a:r>
                      <a:endParaRPr lang="hu-H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3238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5470</a:t>
                      </a:r>
                      <a:endParaRPr lang="hu-H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indent="3238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átlag (mg/l)</a:t>
                      </a:r>
                      <a:endParaRPr lang="hu-H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3238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411.4</a:t>
                      </a:r>
                      <a:endParaRPr lang="hu-H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indent="3238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szórás (mg/l)</a:t>
                      </a:r>
                      <a:endParaRPr lang="hu-H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3238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943.7</a:t>
                      </a:r>
                      <a:endParaRPr lang="hu-H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indent="3238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realtív szórás (%)</a:t>
                      </a:r>
                      <a:endParaRPr lang="hu-H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3238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229</a:t>
                      </a:r>
                      <a:endParaRPr lang="hu-H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2267744" y="9807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467544" y="188640"/>
            <a:ext cx="4392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(D) értékek több mint 75%-a egy viszonylag szűk tartományba, 25 és 300 mg/l közé esik. A </a:t>
            </a:r>
            <a:r>
              <a:rPr lang="hu-HU" dirty="0" smtClean="0"/>
              <a:t>medián </a:t>
            </a:r>
            <a:r>
              <a:rPr lang="hu-HU" dirty="0"/>
              <a:t>120 mg/l, míg a leggyakrabban előforduló, a </a:t>
            </a:r>
            <a:r>
              <a:rPr lang="hu-HU" dirty="0" err="1"/>
              <a:t>módusz</a:t>
            </a:r>
            <a:r>
              <a:rPr lang="hu-HU" dirty="0"/>
              <a:t> 200 </a:t>
            </a:r>
            <a:r>
              <a:rPr lang="hu-HU" dirty="0" smtClean="0"/>
              <a:t>mg/l.</a:t>
            </a:r>
            <a:endParaRPr lang="hu-HU" dirty="0"/>
          </a:p>
          <a:p>
            <a:r>
              <a:rPr lang="hu-HU" dirty="0"/>
              <a:t>Összességében elmondható, hogy a (D) értékek többsége viszonylag kis nitrát koncentrációt képvisel. Az adatok relatív szórása 229%.</a:t>
            </a:r>
          </a:p>
          <a:p>
            <a:endParaRPr lang="hu-HU" dirty="0"/>
          </a:p>
        </p:txBody>
      </p:sp>
      <p:pic>
        <p:nvPicPr>
          <p:cNvPr id="10" name="Picture 2" descr="OVFemble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37312"/>
            <a:ext cx="436418" cy="43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02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r"/>
            <a:r>
              <a:rPr lang="hu-HU" sz="4000" b="1" dirty="0" smtClean="0"/>
              <a:t>Jogszabályi háttér</a:t>
            </a:r>
            <a:endParaRPr lang="hu-HU" sz="4000" b="1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11560" y="1988840"/>
            <a:ext cx="7848872" cy="4183360"/>
          </a:xfrm>
        </p:spPr>
        <p:txBody>
          <a:bodyPr>
            <a:normAutofit fontScale="92500"/>
          </a:bodyPr>
          <a:lstStyle/>
          <a:p>
            <a:r>
              <a:rPr lang="hu-HU" dirty="0"/>
              <a:t>a felszín alatti vizek védelméről </a:t>
            </a:r>
            <a:r>
              <a:rPr lang="hu-HU" dirty="0" smtClean="0"/>
              <a:t>szóló </a:t>
            </a:r>
            <a:r>
              <a:rPr lang="hu-HU" b="1" dirty="0" smtClean="0"/>
              <a:t>219/2004</a:t>
            </a:r>
            <a:r>
              <a:rPr lang="hu-HU" b="1" dirty="0"/>
              <a:t>. (VII. 21.) Korm. </a:t>
            </a:r>
            <a:r>
              <a:rPr lang="hu-HU" b="1" dirty="0" smtClean="0"/>
              <a:t>rendelet</a:t>
            </a:r>
          </a:p>
          <a:p>
            <a:r>
              <a:rPr lang="hu-HU" dirty="0"/>
              <a:t>a földtani közeg és a felszín alatti víz szennyezéssel szembeni védelméhez szükséges határértékekről és a szennyezések méréséről szóló </a:t>
            </a:r>
            <a:r>
              <a:rPr lang="hu-HU" b="1" dirty="0"/>
              <a:t>6/2009. (IV. 14.) </a:t>
            </a:r>
            <a:r>
              <a:rPr lang="hu-HU" b="1" dirty="0" err="1"/>
              <a:t>KvVM-EüM-FVM</a:t>
            </a:r>
            <a:r>
              <a:rPr lang="hu-HU" b="1" dirty="0"/>
              <a:t> együttes </a:t>
            </a:r>
            <a:r>
              <a:rPr lang="hu-HU" b="1" dirty="0" smtClean="0"/>
              <a:t>rendelet</a:t>
            </a:r>
          </a:p>
          <a:p>
            <a:r>
              <a:rPr lang="hu-HU" dirty="0"/>
              <a:t>a környezeti alapnyilvántartásról szóló </a:t>
            </a:r>
            <a:r>
              <a:rPr lang="hu-HU" b="1" dirty="0"/>
              <a:t>78/2007. (IV. 24.) Korm. </a:t>
            </a:r>
            <a:r>
              <a:rPr lang="hu-HU" b="1" dirty="0" smtClean="0"/>
              <a:t>rendelet</a:t>
            </a:r>
          </a:p>
          <a:p>
            <a:r>
              <a:rPr lang="hu-HU" dirty="0"/>
              <a:t>a felszín alatti víz és a földtani közeg környezetvédelmi nyilvántartási rendszer (FAVI) adatszolgáltatásáról </a:t>
            </a:r>
            <a:r>
              <a:rPr lang="hu-HU" b="1" dirty="0"/>
              <a:t>18/2007. (V. 10.) </a:t>
            </a:r>
            <a:r>
              <a:rPr lang="hu-HU" b="1" dirty="0" err="1"/>
              <a:t>KvVM</a:t>
            </a:r>
            <a:r>
              <a:rPr lang="hu-HU" b="1" dirty="0"/>
              <a:t> rendelet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1690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317-0D70-43F0-95ED-2F805E9A922A}" type="slidenum">
              <a:rPr lang="hu-HU" smtClean="0"/>
              <a:t>2</a:t>
            </a:fld>
            <a:endParaRPr lang="hu-HU"/>
          </a:p>
        </p:txBody>
      </p:sp>
      <p:pic>
        <p:nvPicPr>
          <p:cNvPr id="8" name="Picture 2" descr="OVFemble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4447"/>
            <a:ext cx="436418" cy="43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02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Szennyezési csóvák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7AE317-0D70-43F0-95ED-2F805E9A922A}" type="slidenum">
              <a:rPr lang="hu-HU" smtClean="0"/>
              <a:t>20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389670" cy="267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747436"/>
              </p:ext>
            </p:extLst>
          </p:nvPr>
        </p:nvGraphicFramePr>
        <p:xfrm>
          <a:off x="539552" y="1484784"/>
          <a:ext cx="3384376" cy="2130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9734"/>
                <a:gridCol w="644642"/>
              </a:tblGrid>
              <a:tr h="417325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>
                          <a:effectLst/>
                        </a:rPr>
                        <a:t>Nincs adat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</a:rPr>
                        <a:t>273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7325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>
                          <a:effectLst/>
                        </a:rPr>
                        <a:t>Csökken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</a:rPr>
                        <a:t>3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1494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>
                          <a:effectLst/>
                        </a:rPr>
                        <a:t>Egyensúlyi állapot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</a:rPr>
                        <a:t>141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7325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>
                          <a:effectLst/>
                        </a:rPr>
                        <a:t>Megszünt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>
                          <a:effectLst/>
                        </a:rPr>
                        <a:t>134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7325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>
                          <a:effectLst/>
                        </a:rPr>
                        <a:t>Növekszik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u="none" strike="noStrike" dirty="0">
                          <a:effectLst/>
                        </a:rPr>
                        <a:t>48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927684"/>
              </p:ext>
            </p:extLst>
          </p:nvPr>
        </p:nvGraphicFramePr>
        <p:xfrm>
          <a:off x="2915816" y="3284984"/>
          <a:ext cx="5400600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 descr="OVFemble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3" y="187010"/>
            <a:ext cx="436418" cy="43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2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zoldi.irma</a:t>
            </a:r>
            <a:r>
              <a:rPr lang="hu-HU" dirty="0" smtClean="0"/>
              <a:t>@</a:t>
            </a:r>
            <a:r>
              <a:rPr lang="hu-HU" dirty="0" err="1" smtClean="0"/>
              <a:t>ovf.hu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317-0D70-43F0-95ED-2F805E9A922A}" type="slidenum">
              <a:rPr lang="hu-HU" smtClean="0"/>
              <a:t>21</a:t>
            </a:fld>
            <a:endParaRPr lang="hu-HU"/>
          </a:p>
        </p:txBody>
      </p:sp>
      <p:pic>
        <p:nvPicPr>
          <p:cNvPr id="10" name="Picture 2" descr="OVFemblem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36712"/>
            <a:ext cx="30243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4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Adatok, adatszolgáltatás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r>
              <a:rPr lang="hu-HU" dirty="0" smtClean="0"/>
              <a:t>Országos </a:t>
            </a:r>
            <a:r>
              <a:rPr lang="hu-HU" dirty="0"/>
              <a:t>Számbavételi Lekérdező rendszer (</a:t>
            </a:r>
            <a:r>
              <a:rPr lang="hu-HU" dirty="0" smtClean="0"/>
              <a:t>OSZLR) </a:t>
            </a:r>
          </a:p>
          <a:p>
            <a:pPr lvl="1"/>
            <a:r>
              <a:rPr lang="hu-HU" dirty="0"/>
              <a:t>1997 – 2007 közötti </a:t>
            </a:r>
            <a:r>
              <a:rPr lang="hu-HU" dirty="0" smtClean="0"/>
              <a:t>időszak, </a:t>
            </a:r>
            <a:r>
              <a:rPr lang="nn-NO" b="1" dirty="0"/>
              <a:t>12 607 </a:t>
            </a:r>
            <a:r>
              <a:rPr lang="nn-NO" dirty="0"/>
              <a:t>db területet tartalmaz </a:t>
            </a:r>
            <a:r>
              <a:rPr lang="hu-HU" dirty="0" smtClean="0"/>
              <a:t> </a:t>
            </a:r>
          </a:p>
          <a:p>
            <a:endParaRPr lang="hu-HU" dirty="0"/>
          </a:p>
        </p:txBody>
      </p:sp>
      <p:pic>
        <p:nvPicPr>
          <p:cNvPr id="7" name="Kép 6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535"/>
          <a:stretch/>
        </p:blipFill>
        <p:spPr bwMode="auto">
          <a:xfrm>
            <a:off x="1403648" y="2708920"/>
            <a:ext cx="5759450" cy="3650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Élőláb helye 7"/>
          <p:cNvSpPr>
            <a:spLocks noGrp="1"/>
          </p:cNvSpPr>
          <p:nvPr>
            <p:ph type="ftr" sz="quarter" idx="16"/>
          </p:nvPr>
        </p:nvSpPr>
        <p:spPr>
          <a:xfrm rot="5400000">
            <a:off x="7078218" y="4038208"/>
            <a:ext cx="3024336" cy="365760"/>
          </a:xfrm>
        </p:spPr>
        <p:txBody>
          <a:bodyPr/>
          <a:lstStyle/>
          <a:p>
            <a:r>
              <a:rPr lang="hu-HU" dirty="0" smtClean="0"/>
              <a:t>Magyar Hidrológiai Társaság XXXIII. ORSZÁGOS VÁNDORGYŰLÉS </a:t>
            </a:r>
            <a:endParaRPr lang="hu-HU" dirty="0"/>
          </a:p>
        </p:txBody>
      </p:sp>
      <p:pic>
        <p:nvPicPr>
          <p:cNvPr id="13" name="Picture 9" descr="C:\Users\zoldii\AppData\Local\Microsoft\Windows\Temporary Internet Files\Content.IE5\A8VKJXXG\s_K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992">
            <a:off x="6588224" y="4194753"/>
            <a:ext cx="1444790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7AE317-0D70-43F0-95ED-2F805E9A922A}" type="slidenum">
              <a:rPr lang="hu-HU" smtClean="0"/>
              <a:t>3</a:t>
            </a:fld>
            <a:endParaRPr lang="hu-HU"/>
          </a:p>
        </p:txBody>
      </p:sp>
      <p:pic>
        <p:nvPicPr>
          <p:cNvPr id="10" name="Picture 2" descr="OVFemble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12" y="332656"/>
            <a:ext cx="436418" cy="43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3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3FB"/>
              </a:clrFrom>
              <a:clrTo>
                <a:srgbClr val="F4F3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8204">
            <a:off x="6211248" y="511002"/>
            <a:ext cx="2219366" cy="158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Adatok, adatszolgáltatás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3657600" cy="4572000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„Új” </a:t>
            </a:r>
            <a:r>
              <a:rPr lang="hu-HU" dirty="0"/>
              <a:t>FAVI-KÁRINFÓ (2007-től )</a:t>
            </a:r>
          </a:p>
          <a:p>
            <a:pPr lvl="1"/>
            <a:r>
              <a:rPr lang="hu-HU" dirty="0"/>
              <a:t>B1 </a:t>
            </a:r>
            <a:r>
              <a:rPr lang="hu-HU" dirty="0" smtClean="0"/>
              <a:t>adatlap </a:t>
            </a:r>
            <a:r>
              <a:rPr lang="hu-HU" dirty="0"/>
              <a:t>(tényfeltárás előtti műszaki adatok</a:t>
            </a:r>
            <a:r>
              <a:rPr lang="hu-HU" dirty="0" smtClean="0"/>
              <a:t>) /99db/, </a:t>
            </a:r>
            <a:endParaRPr lang="hu-HU" dirty="0"/>
          </a:p>
          <a:p>
            <a:pPr lvl="1"/>
            <a:r>
              <a:rPr lang="hu-HU" dirty="0"/>
              <a:t>B2 </a:t>
            </a:r>
            <a:r>
              <a:rPr lang="hu-HU" dirty="0" smtClean="0"/>
              <a:t>adatlap </a:t>
            </a:r>
            <a:r>
              <a:rPr lang="hu-HU" dirty="0"/>
              <a:t>(tényfeltárás utáni műszaki és költség adatok</a:t>
            </a:r>
            <a:r>
              <a:rPr lang="hu-HU" dirty="0" smtClean="0"/>
              <a:t>) /512db/,</a:t>
            </a:r>
            <a:endParaRPr lang="hu-HU" dirty="0"/>
          </a:p>
          <a:p>
            <a:pPr lvl="1"/>
            <a:r>
              <a:rPr lang="hu-HU" dirty="0" smtClean="0"/>
              <a:t>B3 adatlap </a:t>
            </a:r>
            <a:r>
              <a:rPr lang="hu-HU" dirty="0"/>
              <a:t>(műszaki beavatkozás utáni műszaki és költség adatok</a:t>
            </a:r>
            <a:r>
              <a:rPr lang="hu-HU" dirty="0" smtClean="0"/>
              <a:t>) /321db/ </a:t>
            </a:r>
          </a:p>
          <a:p>
            <a:pPr marL="365760" lvl="1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779912" y="1600200"/>
            <a:ext cx="4147936" cy="4572000"/>
          </a:xfrm>
        </p:spPr>
        <p:txBody>
          <a:bodyPr>
            <a:normAutofit fontScale="92500"/>
          </a:bodyPr>
          <a:lstStyle/>
          <a:p>
            <a:endParaRPr lang="hu-H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75942274"/>
              </p:ext>
            </p:extLst>
          </p:nvPr>
        </p:nvGraphicFramePr>
        <p:xfrm>
          <a:off x="3707904" y="1556792"/>
          <a:ext cx="460851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317-0D70-43F0-95ED-2F805E9A922A}" type="slidenum">
              <a:rPr lang="hu-HU" smtClean="0"/>
              <a:t>4</a:t>
            </a:fld>
            <a:endParaRPr lang="hu-HU"/>
          </a:p>
        </p:txBody>
      </p:sp>
      <p:pic>
        <p:nvPicPr>
          <p:cNvPr id="9" name="Picture 2" descr="OVFemble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12" y="332656"/>
            <a:ext cx="436418" cy="43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1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hu-HU" dirty="0" smtClean="0"/>
              <a:t>B3 adatlap –  szennyezési csóvák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317-0D70-43F0-95ED-2F805E9A922A}" type="slidenum">
              <a:rPr lang="hu-HU" smtClean="0"/>
              <a:t>5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6059016" cy="1972816"/>
          </a:xfrm>
        </p:spPr>
        <p:txBody>
          <a:bodyPr>
            <a:normAutofit fontScale="85000" lnSpcReduction="10000"/>
          </a:bodyPr>
          <a:lstStyle/>
          <a:p>
            <a:r>
              <a:rPr lang="hu-HU" i="1" u="sng" dirty="0" smtClean="0"/>
              <a:t>Beavatkozás</a:t>
            </a:r>
            <a:r>
              <a:rPr lang="hu-HU" dirty="0" smtClean="0"/>
              <a:t> </a:t>
            </a:r>
          </a:p>
          <a:p>
            <a:pPr lvl="1" algn="just"/>
            <a:r>
              <a:rPr lang="hu-HU" dirty="0" smtClean="0"/>
              <a:t>eredményes</a:t>
            </a:r>
            <a:r>
              <a:rPr lang="hu-HU" dirty="0"/>
              <a:t>, </a:t>
            </a:r>
            <a:r>
              <a:rPr lang="hu-HU" dirty="0" smtClean="0"/>
              <a:t>ha </a:t>
            </a:r>
            <a:r>
              <a:rPr lang="hu-HU" dirty="0"/>
              <a:t>a (D) kármentesítési célállapot </a:t>
            </a:r>
            <a:r>
              <a:rPr lang="hu-HU" dirty="0" smtClean="0"/>
              <a:t>határértékre csökkent a szennyezés valamennyi </a:t>
            </a:r>
            <a:r>
              <a:rPr lang="hu-HU" dirty="0"/>
              <a:t>környezeti elemben minden szennyező anyagra </a:t>
            </a:r>
            <a:endParaRPr lang="hu-HU" dirty="0" smtClean="0"/>
          </a:p>
          <a:p>
            <a:pPr lvl="1" algn="just"/>
            <a:r>
              <a:rPr lang="hu-HU" dirty="0" smtClean="0"/>
              <a:t>eredménytelen</a:t>
            </a:r>
            <a:r>
              <a:rPr lang="hu-HU" dirty="0"/>
              <a:t>, ha a (D) határértékének elérése </a:t>
            </a:r>
            <a:r>
              <a:rPr lang="hu-HU" b="1" u="sng" dirty="0"/>
              <a:t>nem</a:t>
            </a:r>
            <a:r>
              <a:rPr lang="hu-HU" dirty="0"/>
              <a:t> minden környezeti elemben illetve </a:t>
            </a:r>
            <a:r>
              <a:rPr lang="hu-HU" b="1" u="sng" dirty="0"/>
              <a:t>nem</a:t>
            </a:r>
            <a:r>
              <a:rPr lang="hu-HU" dirty="0"/>
              <a:t> minden szennyező anyagra történt meg. </a:t>
            </a:r>
            <a:endParaRPr lang="hu-HU" dirty="0" smtClean="0"/>
          </a:p>
        </p:txBody>
      </p:sp>
      <p:sp>
        <p:nvSpPr>
          <p:cNvPr id="2" name="Tartalom helye 1"/>
          <p:cNvSpPr>
            <a:spLocks noGrp="1"/>
          </p:cNvSpPr>
          <p:nvPr>
            <p:ph sz="quarter" idx="2"/>
          </p:nvPr>
        </p:nvSpPr>
        <p:spPr>
          <a:xfrm>
            <a:off x="467544" y="3068960"/>
            <a:ext cx="7460304" cy="310324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hu-HU" i="1" u="sng" dirty="0"/>
              <a:t>Visszamaradt szennyezettség </a:t>
            </a:r>
            <a:r>
              <a:rPr lang="hu-HU" i="1" dirty="0"/>
              <a:t>terjedése</a:t>
            </a:r>
            <a:r>
              <a:rPr lang="hu-HU" dirty="0"/>
              <a:t>: meg kell határozni a beavatkozás befejezésének időszakában a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z</a:t>
            </a:r>
            <a:r>
              <a:rPr lang="hu-HU" dirty="0"/>
              <a:t> 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esetlegesen</a:t>
            </a:r>
            <a:r>
              <a:rPr lang="hu-HU" dirty="0"/>
              <a:t> visszamaradt szennyezettség minőségét, mennyiségét (koncentrációban és becsült tömegben), a felszín alatti vízben és a földtani közegben való elhelyezkedését, a szennyezett térfogatokat, az általa okozott környezeti kockázatot, értékelve a szennyezettség környezetre gyakorolt hatását. </a:t>
            </a:r>
          </a:p>
          <a:p>
            <a:pPr algn="just"/>
            <a:r>
              <a:rPr lang="hu-HU" dirty="0"/>
              <a:t>Az adatlapon három válaszlehetőség található: a szennyező anyag csóva </a:t>
            </a:r>
            <a:r>
              <a:rPr lang="hu-HU" b="1" u="sng" dirty="0"/>
              <a:t>összehúzódó/stabil/terjedő </a:t>
            </a:r>
            <a:r>
              <a:rPr lang="hu-HU" dirty="0"/>
              <a:t>fázisban van.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036659" cy="264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OVFemble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1" y="6237312"/>
            <a:ext cx="436418" cy="43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3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Adatok, adatszolgáltatás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„Legújabb” FAVI-KÁRINFÓ</a:t>
            </a:r>
          </a:p>
          <a:p>
            <a:r>
              <a:rPr lang="hu-HU" dirty="0"/>
              <a:t>2015. január 1-jétől elektronikus úton az Általános Nyomtatványkitöltő (ÁNYK) program használatával kitöltött elektronikus űrlapokon küldhetőek be.</a:t>
            </a:r>
          </a:p>
          <a:p>
            <a:r>
              <a:rPr lang="hu-HU" dirty="0"/>
              <a:t>FAVI-KÁRINFÓ- B1-B2-B3 adatlap</a:t>
            </a:r>
          </a:p>
          <a:p>
            <a:r>
              <a:rPr lang="hu-HU" dirty="0" smtClean="0"/>
              <a:t>Tapasztalat jelenleg még nem áll rendelkezésre</a:t>
            </a:r>
            <a:endParaRPr lang="hu-HU" dirty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7AE317-0D70-43F0-95ED-2F805E9A922A}" type="slidenum">
              <a:rPr lang="hu-HU" smtClean="0"/>
              <a:t>6</a:t>
            </a:fld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69160"/>
            <a:ext cx="47339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OVFemble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12" y="332656"/>
            <a:ext cx="436418" cy="43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45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Hatósági nyilvántartás HNYR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Működését </a:t>
            </a:r>
            <a:r>
              <a:rPr lang="hu-HU" dirty="0"/>
              <a:t>a 7/2000. (V. 18.) KÖM rendelet  </a:t>
            </a:r>
            <a:r>
              <a:rPr lang="hu-HU" dirty="0" smtClean="0"/>
              <a:t>szabályozza;</a:t>
            </a:r>
          </a:p>
          <a:p>
            <a:r>
              <a:rPr lang="hu-HU" dirty="0" smtClean="0"/>
              <a:t>Határozatok főbb adatait tartalmazza;</a:t>
            </a:r>
          </a:p>
          <a:p>
            <a:r>
              <a:rPr lang="hu-HU" dirty="0" smtClean="0"/>
              <a:t>Elektronikus formában </a:t>
            </a:r>
            <a:r>
              <a:rPr lang="hu-HU" dirty="0"/>
              <a:t>a határozatot (DOC, PDF vagy TIF fájlban</a:t>
            </a:r>
            <a:r>
              <a:rPr lang="hu-HU" dirty="0" smtClean="0"/>
              <a:t>); </a:t>
            </a:r>
          </a:p>
          <a:p>
            <a:r>
              <a:rPr lang="hu-HU" dirty="0" smtClean="0"/>
              <a:t>Jogerőre </a:t>
            </a:r>
            <a:r>
              <a:rPr lang="hu-HU" dirty="0"/>
              <a:t>emelkedettek, illetve a 90 napnál nem régebben lejáró érvényességű határozat </a:t>
            </a:r>
            <a:r>
              <a:rPr lang="hu-HU" dirty="0" smtClean="0"/>
              <a:t>kérdezhető le;</a:t>
            </a:r>
          </a:p>
          <a:p>
            <a:r>
              <a:rPr lang="hu-HU" dirty="0" smtClean="0"/>
              <a:t>Kármentesítési határozatokra beépített szűrés;</a:t>
            </a:r>
          </a:p>
          <a:p>
            <a:pPr lvl="1"/>
            <a:r>
              <a:rPr lang="hu-HU" dirty="0" smtClean="0"/>
              <a:t>Jóváhagyó határozatok (745 db)</a:t>
            </a:r>
          </a:p>
          <a:p>
            <a:pPr lvl="1"/>
            <a:r>
              <a:rPr lang="hu-HU" dirty="0" smtClean="0"/>
              <a:t>Elutasított határozatok (79 db)</a:t>
            </a:r>
          </a:p>
          <a:p>
            <a:pPr lvl="1"/>
            <a:r>
              <a:rPr lang="hu-HU" dirty="0" smtClean="0"/>
              <a:t>Kötelező határozatok (4017 db)</a:t>
            </a:r>
          </a:p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7AE317-0D70-43F0-95ED-2F805E9A922A}" type="slidenum">
              <a:rPr lang="hu-HU" smtClean="0"/>
              <a:t>7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pic>
        <p:nvPicPr>
          <p:cNvPr id="6" name="Picture 2" descr="OVFemble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12" y="332656"/>
            <a:ext cx="436418" cy="43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3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u-HU" dirty="0" smtClean="0"/>
              <a:t>Kötelező határozatok			FAVI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317-0D70-43F0-95ED-2F805E9A922A}" type="slidenum">
              <a:rPr lang="hu-HU" smtClean="0"/>
              <a:t>8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554960" cy="4572000"/>
          </a:xfrm>
        </p:spPr>
        <p:txBody>
          <a:bodyPr>
            <a:normAutofit/>
          </a:bodyPr>
          <a:lstStyle/>
          <a:p>
            <a:r>
              <a:rPr lang="hu-HU" dirty="0"/>
              <a:t>Tényfeltárási terv elkészítésére kötelezés: 213 db</a:t>
            </a:r>
          </a:p>
          <a:p>
            <a:r>
              <a:rPr lang="hu-HU" dirty="0"/>
              <a:t>Tényfeltárás elrendelése: 962 </a:t>
            </a:r>
            <a:r>
              <a:rPr lang="hu-HU" dirty="0" smtClean="0"/>
              <a:t>db</a:t>
            </a:r>
            <a:endParaRPr lang="hu-HU" dirty="0"/>
          </a:p>
          <a:p>
            <a:r>
              <a:rPr lang="hu-HU" dirty="0"/>
              <a:t>Műszaki beavatkozási terv elkészítésére kötelezés: 570 </a:t>
            </a:r>
            <a:r>
              <a:rPr lang="hu-HU" dirty="0" smtClean="0"/>
              <a:t>db</a:t>
            </a:r>
            <a:endParaRPr lang="hu-HU" dirty="0"/>
          </a:p>
          <a:p>
            <a:r>
              <a:rPr lang="hu-HU" dirty="0"/>
              <a:t>Műszaki beavatkozás elrendelése: 995 db </a:t>
            </a:r>
          </a:p>
          <a:p>
            <a:r>
              <a:rPr lang="hu-HU" dirty="0"/>
              <a:t>Kármentesítési monitoring terv elkészítésére kötelezés: 231 db</a:t>
            </a:r>
          </a:p>
          <a:p>
            <a:r>
              <a:rPr lang="hu-HU" dirty="0"/>
              <a:t>Kármentesítési monitoring elrendelése: 1360 db.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2"/>
          </p:nvPr>
        </p:nvSpPr>
        <p:spPr>
          <a:xfrm>
            <a:off x="6048164" y="1600200"/>
            <a:ext cx="2196244" cy="4572000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B1 = 99 db</a:t>
            </a:r>
          </a:p>
          <a:p>
            <a:r>
              <a:rPr lang="hu-HU" dirty="0"/>
              <a:t>B2 = </a:t>
            </a:r>
            <a:r>
              <a:rPr lang="hu-HU" dirty="0" smtClean="0"/>
              <a:t>512 db</a:t>
            </a:r>
          </a:p>
          <a:p>
            <a:r>
              <a:rPr lang="hu-HU" dirty="0"/>
              <a:t>B3 = </a:t>
            </a:r>
            <a:r>
              <a:rPr lang="hu-HU" dirty="0" smtClean="0"/>
              <a:t>321 db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5292080" y="3222661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≠</a:t>
            </a:r>
            <a:endParaRPr lang="hu-HU" sz="3600" dirty="0"/>
          </a:p>
        </p:txBody>
      </p:sp>
      <p:pic>
        <p:nvPicPr>
          <p:cNvPr id="8" name="Picture 2" descr="OVFemble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4447"/>
            <a:ext cx="436418" cy="43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2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VGT 2 szennyezési csóvák alapja a </a:t>
            </a:r>
            <a:br>
              <a:rPr lang="hu-HU" dirty="0" smtClean="0"/>
            </a:br>
            <a:r>
              <a:rPr lang="hu-HU" dirty="0" smtClean="0"/>
              <a:t>KTF adatszolgáltatás 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Magyar Hidrológiai Társaság XXXIII. ORSZÁGOS VÁNDORGYŰLÉS 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E317-0D70-43F0-95ED-2F805E9A922A}" type="slidenum">
              <a:rPr lang="hu-HU" smtClean="0"/>
              <a:t>9</a:t>
            </a:fld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4320480" cy="391703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2008-2013 közötti adatok </a:t>
            </a:r>
          </a:p>
          <a:p>
            <a:r>
              <a:rPr lang="hu-HU" dirty="0" smtClean="0"/>
              <a:t>Figyelembe véve a korábban történt, még ma is releváns szennyezett területeket</a:t>
            </a:r>
          </a:p>
          <a:p>
            <a:r>
              <a:rPr lang="hu-HU" dirty="0" smtClean="0"/>
              <a:t>600 db szennyezet terület</a:t>
            </a:r>
          </a:p>
          <a:p>
            <a:r>
              <a:rPr lang="hu-HU" dirty="0" smtClean="0"/>
              <a:t>Szennyezett terület nagysága</a:t>
            </a:r>
            <a:r>
              <a:rPr lang="hu-HU" dirty="0"/>
              <a:t>: 1906,37ha (19,06 </a:t>
            </a:r>
            <a:r>
              <a:rPr lang="hu-HU" dirty="0" smtClean="0"/>
              <a:t>km², </a:t>
            </a:r>
          </a:p>
          <a:p>
            <a:pPr marL="269875" indent="0">
              <a:buNone/>
            </a:pPr>
            <a:r>
              <a:rPr lang="hu-HU" dirty="0" smtClean="0"/>
              <a:t>19.063.668,6 </a:t>
            </a:r>
            <a:r>
              <a:rPr lang="hu-HU" dirty="0"/>
              <a:t>m</a:t>
            </a:r>
            <a:r>
              <a:rPr lang="hu-HU" baseline="30000" dirty="0" smtClean="0"/>
              <a:t>2</a:t>
            </a:r>
            <a:r>
              <a:rPr lang="hu-HU" dirty="0" smtClean="0"/>
              <a:t>)</a:t>
            </a:r>
          </a:p>
          <a:p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76 víztesten van ismert szennyező forrás (41%)</a:t>
            </a:r>
          </a:p>
          <a:p>
            <a:r>
              <a:rPr lang="hu-HU" dirty="0" smtClean="0"/>
              <a:t>109 víztesten nincs </a:t>
            </a:r>
            <a:r>
              <a:rPr lang="hu-HU" sz="2000" dirty="0" smtClean="0">
                <a:solidFill>
                  <a:schemeClr val="bg1">
                    <a:lumMod val="50000"/>
                  </a:schemeClr>
                </a:solidFill>
              </a:rPr>
              <a:t>(nyilvántartott) </a:t>
            </a:r>
            <a:r>
              <a:rPr lang="hu-HU" dirty="0" smtClean="0"/>
              <a:t>szennyező forrás (59%)</a:t>
            </a:r>
          </a:p>
          <a:p>
            <a:endParaRPr lang="hu-HU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298722"/>
              </p:ext>
            </p:extLst>
          </p:nvPr>
        </p:nvGraphicFramePr>
        <p:xfrm>
          <a:off x="3491880" y="3861048"/>
          <a:ext cx="49320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OVFemble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4" y="114447"/>
            <a:ext cx="436418" cy="43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oggia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908</TotalTime>
  <Words>1395</Words>
  <Application>Microsoft Office PowerPoint</Application>
  <PresentationFormat>Diavetítés a képernyőre (4:3 oldalarány)</PresentationFormat>
  <Paragraphs>540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21</vt:i4>
      </vt:variant>
    </vt:vector>
  </HeadingPairs>
  <TitlesOfParts>
    <vt:vector size="23" baseType="lpstr">
      <vt:lpstr>Loggia</vt:lpstr>
      <vt:lpstr>1_Loggia</vt:lpstr>
      <vt:lpstr>Felszín alatti vizek szennyezési csóváiról</vt:lpstr>
      <vt:lpstr>Jogszabályi háttér</vt:lpstr>
      <vt:lpstr>Adatok, adatszolgáltatás</vt:lpstr>
      <vt:lpstr>Adatok, adatszolgáltatás</vt:lpstr>
      <vt:lpstr>B3 adatlap –  szennyezési csóvák</vt:lpstr>
      <vt:lpstr>Adatok, adatszolgáltatás</vt:lpstr>
      <vt:lpstr>Hatósági nyilvántartás HNYR</vt:lpstr>
      <vt:lpstr>Kötelező határozatok   FAVI</vt:lpstr>
      <vt:lpstr>VGT 2 szennyezési csóvák alapja a  KTF adatszolgáltatás </vt:lpstr>
      <vt:lpstr>Ismert szennyező forrás víztest típus szerinti megoszlása</vt:lpstr>
      <vt:lpstr>PowerPoint bemutató</vt:lpstr>
      <vt:lpstr>PowerPoint bemutató</vt:lpstr>
      <vt:lpstr>Szennyező anyagok </vt:lpstr>
      <vt:lpstr>PowerPoint bemutató</vt:lpstr>
      <vt:lpstr>TPH</vt:lpstr>
      <vt:lpstr>BTEX</vt:lpstr>
      <vt:lpstr>Toxikus fémek</vt:lpstr>
      <vt:lpstr>PAH</vt:lpstr>
      <vt:lpstr>Nitrát</vt:lpstr>
      <vt:lpstr>Szennyezési csóvák </vt:lpstr>
      <vt:lpstr>Köszönöm a figyelmet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Szviszap</dc:title>
  <dc:creator>zirma</dc:creator>
  <cp:lastModifiedBy>zirma</cp:lastModifiedBy>
  <cp:revision>88</cp:revision>
  <dcterms:created xsi:type="dcterms:W3CDTF">2015-06-08T18:45:29Z</dcterms:created>
  <dcterms:modified xsi:type="dcterms:W3CDTF">2015-06-30T20:44:35Z</dcterms:modified>
</cp:coreProperties>
</file>