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21"/>
  </p:notesMasterIdLst>
  <p:sldIdLst>
    <p:sldId id="256" r:id="rId2"/>
    <p:sldId id="293" r:id="rId3"/>
    <p:sldId id="260" r:id="rId4"/>
    <p:sldId id="282" r:id="rId5"/>
    <p:sldId id="283" r:id="rId6"/>
    <p:sldId id="284" r:id="rId7"/>
    <p:sldId id="285" r:id="rId8"/>
    <p:sldId id="270" r:id="rId9"/>
    <p:sldId id="276" r:id="rId10"/>
    <p:sldId id="278" r:id="rId11"/>
    <p:sldId id="290" r:id="rId12"/>
    <p:sldId id="291" r:id="rId13"/>
    <p:sldId id="269" r:id="rId14"/>
    <p:sldId id="281" r:id="rId15"/>
    <p:sldId id="261" r:id="rId16"/>
    <p:sldId id="263" r:id="rId17"/>
    <p:sldId id="262" r:id="rId18"/>
    <p:sldId id="267" r:id="rId19"/>
    <p:sldId id="25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napToObjects="1">
      <p:cViewPr>
        <p:scale>
          <a:sx n="70" d="100"/>
          <a:sy n="70" d="100"/>
        </p:scale>
        <p:origin x="-690" y="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2015.08.24.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Ez a dia mutatja,</a:t>
            </a:r>
            <a:r>
              <a:rPr lang="hu-HU" baseline="0" dirty="0" smtClean="0"/>
              <a:t> hogy az integrált fenntartható vízgazdálkodáson belül, hogyan jelennek meg a különböző vízgazdálkodási feladatok:  szolgáltatás, kárelhárítás és környezetvédelem.  Az ábra csak azokat az elemeket tartalmazza, amelyek a fórum szempontjából relevánsak.  Látszik, hogy a vízigények kielégítése (a </a:t>
            </a:r>
            <a:r>
              <a:rPr lang="hu-HU" baseline="0" dirty="0" err="1" smtClean="0"/>
              <a:t>vizhasználók</a:t>
            </a:r>
            <a:r>
              <a:rPr lang="hu-HU" baseline="0" dirty="0" smtClean="0"/>
              <a:t> és igényeik jelentik a „hajtóerőt”, D) olyan beavatkozásokat igényel (terhelés, P), amelyek rontják a vizek állapotát  (S) és lehet kedvezőtlen ökológiai hatásuk (I).   A végére betettem 2 DPSIR ábrát is, de szerintem az ide már sok lenne – ez konkrétabb. </a:t>
            </a:r>
          </a:p>
          <a:p>
            <a:r>
              <a:rPr lang="hu-HU" baseline="0" dirty="0" smtClean="0"/>
              <a:t>A VKI, illetve VGT által közvetített környezeti feladat a vizek jó állapotának biztosítása.  Ez feltételeket jelent az igények kielégítésével kapcsolatban. Nem lehet „akárhogyan”. Ugyanakkor az adottságok visszahatnak a „jó állapot” céljaira.  Fontos a vízhasználókkal való kapcsolatrendszer is:  Igények és lehetőségek összehangolása az egyik oldalon.  Környezeti célok és társadalmi-gazdasági viszonyok összehangolása a másik oldalon. Innen származnak a kivételek, vagyis az engedmények. </a:t>
            </a:r>
          </a:p>
          <a:p>
            <a:r>
              <a:rPr lang="hu-HU" baseline="0" dirty="0" smtClean="0"/>
              <a:t>Erre szerintem érdemes pár percet fordítani, mert minden rajta van ami lényeges. Ez jelenti a fenntartható működést, a KOMPROMISSZUMOK keresését és kezelését.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2203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2203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2203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2203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2015.08.24.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10" Type="http://schemas.openxmlformats.org/officeDocument/2006/relationships/image" Target="../media/image19.jpeg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8172400" cy="3888432"/>
          </a:xfrm>
        </p:spPr>
        <p:txBody>
          <a:bodyPr/>
          <a:lstStyle/>
          <a:p>
            <a:pPr algn="ctr"/>
            <a:r>
              <a:rPr lang="hu-HU" sz="2800" dirty="0"/>
              <a:t>A TISZA RÉSZVÍZGYŰJTŐ - GAZDÁLKODÁSI TERV FELÜLVIZSGÁLATA 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000" i="1" dirty="0" smtClean="0"/>
              <a:t>SZAKMAI  </a:t>
            </a:r>
            <a:r>
              <a:rPr lang="hu-HU" sz="2000" i="1" dirty="0"/>
              <a:t>FÓRUM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/>
              <a:t/>
            </a:r>
            <a:br>
              <a:rPr lang="hu-HU" sz="2800" dirty="0"/>
            </a:br>
            <a:r>
              <a:rPr lang="hu-HU" sz="2000" dirty="0" smtClean="0"/>
              <a:t>a </a:t>
            </a:r>
            <a:r>
              <a:rPr lang="hu-HU" sz="2000" dirty="0"/>
              <a:t>VGT integrációs szerepének érvényesítése 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 smtClean="0"/>
              <a:t>árvízvédelmi </a:t>
            </a:r>
            <a:r>
              <a:rPr lang="hu-HU" sz="2000" dirty="0"/>
              <a:t>és </a:t>
            </a:r>
            <a:r>
              <a:rPr lang="hu-HU" sz="2000" dirty="0" smtClean="0"/>
              <a:t>belvíz-gazdálkodási </a:t>
            </a:r>
            <a:r>
              <a:rPr lang="hu-HU" sz="2000" dirty="0" err="1" smtClean="0"/>
              <a:t>projektekBEN</a:t>
            </a:r>
            <a:endParaRPr lang="hu-HU" sz="20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70361"/>
            <a:ext cx="648072" cy="6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ovf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29200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 descr="http://www.kotivizig.hu/images/stories/kotivizig_logo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173" y="5283968"/>
            <a:ext cx="542925" cy="542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52928" cy="864096"/>
          </a:xfrm>
        </p:spPr>
        <p:txBody>
          <a:bodyPr>
            <a:normAutofit/>
          </a:bodyPr>
          <a:lstStyle/>
          <a:p>
            <a:pPr algn="ctr"/>
            <a:r>
              <a:rPr lang="hu-HU" cap="none" dirty="0" smtClean="0"/>
              <a:t>ÁKK intézkedések és VGT szempontok</a:t>
            </a:r>
            <a:endParaRPr lang="hu-HU" cap="none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611560" y="1484784"/>
            <a:ext cx="4262705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70C0"/>
                </a:solidFill>
              </a:rPr>
              <a:t>Közös  dokumentum: </a:t>
            </a:r>
          </a:p>
          <a:p>
            <a:endParaRPr lang="hu-HU" dirty="0" smtClean="0"/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hu-HU" dirty="0" smtClean="0"/>
              <a:t>ÁKK intézkedés elnevezése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hu-HU" dirty="0" smtClean="0"/>
              <a:t>Az intézkedés célja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hu-HU" dirty="0" smtClean="0"/>
              <a:t>Előnyök a VGT szempontjából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hu-HU" dirty="0" smtClean="0"/>
              <a:t>Hátrányok a VGT szempontjából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hu-HU" dirty="0" smtClean="0"/>
              <a:t>Jó gyakorlat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hu-HU" dirty="0" smtClean="0"/>
              <a:t>Kapcsolódó hatáscsökkentő </a:t>
            </a:r>
          </a:p>
          <a:p>
            <a:pPr>
              <a:spcBef>
                <a:spcPts val="600"/>
              </a:spcBef>
            </a:pPr>
            <a:r>
              <a:rPr lang="hu-HU" dirty="0"/>
              <a:t> </a:t>
            </a:r>
            <a:r>
              <a:rPr lang="hu-HU" dirty="0" smtClean="0"/>
              <a:t>        és/vagy kompenzációs intézkedés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hu-HU" dirty="0" smtClean="0"/>
              <a:t>Természetvédelmi szempontok </a:t>
            </a:r>
          </a:p>
          <a:p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611560" y="5733256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70C0"/>
                </a:solidFill>
              </a:rPr>
              <a:t>Mindkét terv része lesz </a:t>
            </a:r>
            <a:endParaRPr lang="hu-HU" b="1" dirty="0">
              <a:solidFill>
                <a:srgbClr val="0070C0"/>
              </a:solidFill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898" y="1554577"/>
            <a:ext cx="1500004" cy="170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895" y="4623232"/>
            <a:ext cx="1507118" cy="111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888" y="3117343"/>
            <a:ext cx="1704656" cy="144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20273963"/>
            <a:ext cx="20383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Kép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933" y="5727652"/>
            <a:ext cx="1447963" cy="65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329" y="1772816"/>
            <a:ext cx="1366541" cy="136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Kép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181" y="4977841"/>
            <a:ext cx="1569543" cy="78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Kép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56" y="5763822"/>
            <a:ext cx="1704656" cy="85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182" y="3239315"/>
            <a:ext cx="1539467" cy="170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61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52928" cy="864096"/>
          </a:xfrm>
        </p:spPr>
        <p:txBody>
          <a:bodyPr>
            <a:normAutofit/>
          </a:bodyPr>
          <a:lstStyle/>
          <a:p>
            <a:pPr algn="ctr"/>
            <a:r>
              <a:rPr lang="hu-HU" cap="none" dirty="0" smtClean="0"/>
              <a:t>ÁKK intézkedések és VGT szempontok</a:t>
            </a:r>
            <a:endParaRPr lang="hu-HU" cap="none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611560" y="1217912"/>
            <a:ext cx="84249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70C0"/>
                </a:solidFill>
              </a:rPr>
              <a:t>A leírások alapján az ÁKK intézkedések  a VGT szempontjából </a:t>
            </a:r>
          </a:p>
          <a:p>
            <a:r>
              <a:rPr lang="hu-HU" b="1" dirty="0" smtClean="0">
                <a:solidFill>
                  <a:srgbClr val="0070C0"/>
                </a:solidFill>
              </a:rPr>
              <a:t>4 csoportba  sorolhatók</a:t>
            </a:r>
            <a:r>
              <a:rPr lang="hu-HU" b="1" dirty="0" smtClean="0"/>
              <a:t>: </a:t>
            </a:r>
          </a:p>
          <a:p>
            <a:endParaRPr lang="hu-HU" dirty="0"/>
          </a:p>
          <a:p>
            <a:r>
              <a:rPr lang="hu-HU" dirty="0" smtClean="0">
                <a:solidFill>
                  <a:srgbClr val="0070C0"/>
                </a:solidFill>
              </a:rPr>
              <a:t>A VKI szerint is kedvező (állapotjavító) intézkedés : </a:t>
            </a:r>
          </a:p>
          <a:p>
            <a:r>
              <a:rPr lang="hu-HU" dirty="0" smtClean="0"/>
              <a:t>Árhullám csökkentés szükségtározóban</a:t>
            </a:r>
            <a:r>
              <a:rPr lang="hu-HU" dirty="0"/>
              <a:t> </a:t>
            </a:r>
            <a:r>
              <a:rPr lang="hu-HU" dirty="0" smtClean="0"/>
              <a:t>(ha rendszeres), Töltés áthelyezés</a:t>
            </a:r>
            <a:endParaRPr lang="hu-HU" dirty="0"/>
          </a:p>
          <a:p>
            <a:r>
              <a:rPr lang="hu-HU" dirty="0" smtClean="0"/>
              <a:t>Árapasztó csatorna (ha…), Felesleges építmények elbontása, Mellékágak rehabilitációja, Depóniák és nyári gátak elbontása, </a:t>
            </a:r>
          </a:p>
          <a:p>
            <a:endParaRPr lang="hu-HU" dirty="0" smtClean="0"/>
          </a:p>
          <a:p>
            <a:r>
              <a:rPr lang="hu-HU" dirty="0" smtClean="0">
                <a:solidFill>
                  <a:srgbClr val="0070C0"/>
                </a:solidFill>
              </a:rPr>
              <a:t>Elfogadható (semleges)</a:t>
            </a:r>
          </a:p>
          <a:p>
            <a:r>
              <a:rPr lang="hu-HU" dirty="0" smtClean="0"/>
              <a:t>Töltésmagasítás, </a:t>
            </a:r>
          </a:p>
          <a:p>
            <a:endParaRPr lang="hu-HU" dirty="0"/>
          </a:p>
          <a:p>
            <a:r>
              <a:rPr lang="hu-HU" dirty="0" smtClean="0">
                <a:solidFill>
                  <a:srgbClr val="0070C0"/>
                </a:solidFill>
              </a:rPr>
              <a:t>Az alkalmazástól függ (jó gyakorlat betartása!)</a:t>
            </a:r>
          </a:p>
          <a:p>
            <a:r>
              <a:rPr lang="hu-HU" dirty="0" smtClean="0"/>
              <a:t>Ártéri területhasználat, Növényzet átalakítása, fenntartása, Mederkotrás</a:t>
            </a:r>
            <a:r>
              <a:rPr lang="hu-HU" dirty="0"/>
              <a:t>, </a:t>
            </a:r>
            <a:r>
              <a:rPr lang="hu-HU" dirty="0" err="1" smtClean="0"/>
              <a:t>Medertározás</a:t>
            </a:r>
            <a:r>
              <a:rPr lang="hu-HU" dirty="0" smtClean="0"/>
              <a:t>, Szabályozási </a:t>
            </a:r>
            <a:r>
              <a:rPr lang="hu-HU" dirty="0"/>
              <a:t>művek </a:t>
            </a:r>
            <a:r>
              <a:rPr lang="hu-HU" dirty="0" smtClean="0"/>
              <a:t>átépítése, </a:t>
            </a:r>
            <a:r>
              <a:rPr lang="hu-HU" dirty="0" err="1" smtClean="0"/>
              <a:t>Övzátonyrendezés</a:t>
            </a:r>
            <a:r>
              <a:rPr lang="hu-HU" dirty="0"/>
              <a:t>, Kanyarulatrendezés</a:t>
            </a:r>
          </a:p>
          <a:p>
            <a:endParaRPr lang="hu-HU" dirty="0"/>
          </a:p>
          <a:p>
            <a:r>
              <a:rPr lang="hu-HU" dirty="0" smtClean="0">
                <a:solidFill>
                  <a:srgbClr val="0070C0"/>
                </a:solidFill>
              </a:rPr>
              <a:t>Kedvezőtlen </a:t>
            </a:r>
            <a:r>
              <a:rPr lang="hu-HU" dirty="0" smtClean="0"/>
              <a:t> </a:t>
            </a:r>
            <a:r>
              <a:rPr lang="hu-HU" dirty="0" smtClean="0">
                <a:solidFill>
                  <a:srgbClr val="0070C0"/>
                </a:solidFill>
              </a:rPr>
              <a:t>(VKI szerinti kivételek, és  szabályok), </a:t>
            </a:r>
          </a:p>
          <a:p>
            <a:r>
              <a:rPr lang="hu-HU" dirty="0" smtClean="0"/>
              <a:t>Töltésépítés (szűk hullámtér), Mederstabilizáció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669872" y="6488668"/>
            <a:ext cx="7314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70C0"/>
                </a:solidFill>
              </a:rPr>
              <a:t>Nem csak a jövő projektekre kell alkalmazni, hanem a múltra is  </a:t>
            </a:r>
            <a:endParaRPr lang="hu-HU" b="1" dirty="0">
              <a:solidFill>
                <a:srgbClr val="0070C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940152" y="1916832"/>
            <a:ext cx="6607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00B050"/>
                </a:solidFill>
                <a:sym typeface="Wingdings" pitchFamily="2" charset="2"/>
              </a:rPr>
              <a:t></a:t>
            </a:r>
            <a:endParaRPr lang="hu-HU" sz="4400" b="1" dirty="0">
              <a:solidFill>
                <a:srgbClr val="00B05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203848" y="3362220"/>
            <a:ext cx="6607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66FF99"/>
                </a:solidFill>
                <a:sym typeface="Wingdings" pitchFamily="2" charset="2"/>
              </a:rPr>
              <a:t></a:t>
            </a:r>
            <a:endParaRPr lang="hu-HU" sz="4400" b="1" dirty="0">
              <a:solidFill>
                <a:srgbClr val="66FF99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146342" y="4125556"/>
            <a:ext cx="6607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FFFF00"/>
                </a:solidFill>
                <a:sym typeface="Wingdings" pitchFamily="2" charset="2"/>
              </a:rPr>
              <a:t></a:t>
            </a:r>
            <a:endParaRPr lang="hu-HU" sz="4400" b="1" dirty="0">
              <a:solidFill>
                <a:srgbClr val="FFFF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908235" y="5517232"/>
            <a:ext cx="6607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FFC000"/>
                </a:solidFill>
                <a:sym typeface="Wingdings" pitchFamily="2" charset="2"/>
              </a:rPr>
              <a:t></a:t>
            </a:r>
            <a:endParaRPr lang="hu-HU" sz="4400" b="1" dirty="0">
              <a:solidFill>
                <a:srgbClr val="FFC00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5495520" y="4125557"/>
            <a:ext cx="6607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66FF99"/>
                </a:solidFill>
                <a:sym typeface="Wingdings" pitchFamily="2" charset="2"/>
              </a:rPr>
              <a:t></a:t>
            </a:r>
            <a:endParaRPr lang="hu-HU" sz="4400" b="1" dirty="0">
              <a:solidFill>
                <a:srgbClr val="66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27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52928" cy="864096"/>
          </a:xfrm>
        </p:spPr>
        <p:txBody>
          <a:bodyPr>
            <a:normAutofit/>
          </a:bodyPr>
          <a:lstStyle/>
          <a:p>
            <a:pPr algn="ctr"/>
            <a:r>
              <a:rPr lang="hu-HU" cap="none" dirty="0" smtClean="0"/>
              <a:t>BKK intézkedések és VGT szempontok</a:t>
            </a:r>
            <a:endParaRPr lang="hu-HU" cap="none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611560" y="1484784"/>
            <a:ext cx="87849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70C0"/>
                </a:solidFill>
              </a:rPr>
              <a:t>A leírások alapján az ÁKK intézkedések  a VGT szempontjából </a:t>
            </a:r>
          </a:p>
          <a:p>
            <a:r>
              <a:rPr lang="hu-HU" b="1" dirty="0" smtClean="0">
                <a:solidFill>
                  <a:srgbClr val="0070C0"/>
                </a:solidFill>
              </a:rPr>
              <a:t>4 csoportba  sorolhatók</a:t>
            </a:r>
            <a:r>
              <a:rPr lang="hu-HU" b="1" dirty="0" smtClean="0"/>
              <a:t>: </a:t>
            </a:r>
          </a:p>
          <a:p>
            <a:endParaRPr lang="hu-HU" dirty="0"/>
          </a:p>
          <a:p>
            <a:r>
              <a:rPr lang="hu-HU" dirty="0" smtClean="0">
                <a:solidFill>
                  <a:srgbClr val="0070C0"/>
                </a:solidFill>
              </a:rPr>
              <a:t>A VKI szerint is kedvező (állapotjavító) intézkedés : </a:t>
            </a:r>
          </a:p>
          <a:p>
            <a:r>
              <a:rPr lang="hu-HU" dirty="0" smtClean="0"/>
              <a:t>Vízvisszatartás a területen, tározóban, (csapadék-gazdálkodás)</a:t>
            </a:r>
          </a:p>
          <a:p>
            <a:r>
              <a:rPr lang="hu-HU" dirty="0" smtClean="0"/>
              <a:t>Felesleges építmények elbontása, </a:t>
            </a:r>
          </a:p>
          <a:p>
            <a:endParaRPr lang="hu-HU" dirty="0" smtClean="0"/>
          </a:p>
          <a:p>
            <a:r>
              <a:rPr lang="hu-HU" dirty="0" smtClean="0">
                <a:solidFill>
                  <a:srgbClr val="0070C0"/>
                </a:solidFill>
              </a:rPr>
              <a:t>Elfogadható (semleges)</a:t>
            </a:r>
          </a:p>
          <a:p>
            <a:r>
              <a:rPr lang="hu-HU" dirty="0" smtClean="0"/>
              <a:t>Vízvisszatartás a mederben  </a:t>
            </a:r>
          </a:p>
          <a:p>
            <a:endParaRPr lang="hu-HU" dirty="0"/>
          </a:p>
          <a:p>
            <a:r>
              <a:rPr lang="hu-HU" dirty="0" smtClean="0">
                <a:solidFill>
                  <a:srgbClr val="0070C0"/>
                </a:solidFill>
              </a:rPr>
              <a:t>Az alkalmazástól függ (jó gyakorlat betartása!)</a:t>
            </a:r>
          </a:p>
          <a:p>
            <a:r>
              <a:rPr lang="hu-HU" dirty="0" smtClean="0"/>
              <a:t>Csatornák fenntartása, Vízkormányzás módosítása , Üzemeltetés módosítása </a:t>
            </a:r>
          </a:p>
          <a:p>
            <a:endParaRPr lang="hu-HU" dirty="0"/>
          </a:p>
          <a:p>
            <a:r>
              <a:rPr lang="hu-HU" dirty="0" smtClean="0">
                <a:solidFill>
                  <a:srgbClr val="0070C0"/>
                </a:solidFill>
              </a:rPr>
              <a:t>Kedvezőtlen </a:t>
            </a:r>
            <a:r>
              <a:rPr lang="hu-HU" dirty="0" smtClean="0"/>
              <a:t> </a:t>
            </a:r>
            <a:r>
              <a:rPr lang="hu-HU" dirty="0" smtClean="0">
                <a:solidFill>
                  <a:srgbClr val="0070C0"/>
                </a:solidFill>
              </a:rPr>
              <a:t>(VKI szerinti kivételek, és  szabályok), </a:t>
            </a:r>
          </a:p>
          <a:p>
            <a:r>
              <a:rPr lang="hu-HU" dirty="0" smtClean="0"/>
              <a:t>Vízfolyás rendezése (trapézszelvény, növényirtás, beton…)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-745830" y="6932429"/>
            <a:ext cx="7314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70C0"/>
                </a:solidFill>
              </a:rPr>
              <a:t>Nem csak a jövő projektekre kell alkalmazni, hanem a múltra is  </a:t>
            </a:r>
            <a:endParaRPr lang="hu-HU" b="1" dirty="0">
              <a:solidFill>
                <a:srgbClr val="0070C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940152" y="1916832"/>
            <a:ext cx="6607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00B050"/>
                </a:solidFill>
                <a:sym typeface="Wingdings" pitchFamily="2" charset="2"/>
              </a:rPr>
              <a:t></a:t>
            </a:r>
            <a:endParaRPr lang="hu-HU" sz="4400" b="1" dirty="0">
              <a:solidFill>
                <a:srgbClr val="00B05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347864" y="3188295"/>
            <a:ext cx="6607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66FF99"/>
                </a:solidFill>
                <a:sym typeface="Wingdings" pitchFamily="2" charset="2"/>
              </a:rPr>
              <a:t></a:t>
            </a:r>
            <a:endParaRPr lang="hu-HU" sz="4400" b="1" dirty="0">
              <a:solidFill>
                <a:srgbClr val="66FF99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153174" y="3769895"/>
            <a:ext cx="6607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FFFF00"/>
                </a:solidFill>
                <a:sym typeface="Wingdings" pitchFamily="2" charset="2"/>
              </a:rPr>
              <a:t></a:t>
            </a:r>
            <a:endParaRPr lang="hu-HU" sz="4400" b="1" dirty="0">
              <a:solidFill>
                <a:srgbClr val="FFFF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928473" y="4747791"/>
            <a:ext cx="6607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FFC000"/>
                </a:solidFill>
                <a:sym typeface="Wingdings" pitchFamily="2" charset="2"/>
              </a:rPr>
              <a:t></a:t>
            </a:r>
            <a:endParaRPr lang="hu-HU" sz="4400" b="1" dirty="0">
              <a:solidFill>
                <a:srgbClr val="FFC00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5460448" y="3769895"/>
            <a:ext cx="6607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66FF99"/>
                </a:solidFill>
                <a:sym typeface="Wingdings" pitchFamily="2" charset="2"/>
              </a:rPr>
              <a:t></a:t>
            </a:r>
            <a:endParaRPr lang="hu-HU" sz="4400" b="1" dirty="0">
              <a:solidFill>
                <a:srgbClr val="66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51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/>
          <a:lstStyle/>
          <a:p>
            <a:r>
              <a:rPr lang="hu-HU" cap="none" dirty="0" smtClean="0"/>
              <a:t>Projektek (2020 </a:t>
            </a:r>
            <a:r>
              <a:rPr lang="hu-HU" cap="none" dirty="0" err="1" smtClean="0"/>
              <a:t>-ig</a:t>
            </a:r>
            <a:r>
              <a:rPr lang="hu-HU" cap="none" dirty="0" smtClean="0"/>
              <a:t>) </a:t>
            </a:r>
            <a:endParaRPr lang="hu-HU" cap="none" dirty="0"/>
          </a:p>
        </p:txBody>
      </p:sp>
      <p:sp>
        <p:nvSpPr>
          <p:cNvPr id="4" name="Szövegdoboz 3"/>
          <p:cNvSpPr txBox="1"/>
          <p:nvPr/>
        </p:nvSpPr>
        <p:spPr>
          <a:xfrm>
            <a:off x="318592" y="2420888"/>
            <a:ext cx="431789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ÁRVÍZVÉDELEM 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(ÁRVÍZI KOCKÁZAT KEZELÉSE) 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9 projekt</a:t>
            </a:r>
          </a:p>
          <a:p>
            <a:endParaRPr lang="hu-HU" sz="1600" dirty="0" smtClean="0"/>
          </a:p>
          <a:p>
            <a:r>
              <a:rPr lang="hu-HU" sz="1600" dirty="0" smtClean="0"/>
              <a:t>Tározók építése, tájgazdálkodás </a:t>
            </a:r>
          </a:p>
          <a:p>
            <a:endParaRPr lang="hu-HU" sz="1600" dirty="0" smtClean="0"/>
          </a:p>
          <a:p>
            <a:r>
              <a:rPr lang="hu-HU" sz="1600" dirty="0" smtClean="0"/>
              <a:t>Árvízvédelmi </a:t>
            </a:r>
            <a:r>
              <a:rPr lang="hu-HU" sz="1600" dirty="0"/>
              <a:t>védvonalak mértékadó árvízszintre történő kiépítése, védvonalak terhelésének </a:t>
            </a:r>
            <a:r>
              <a:rPr lang="hu-HU" sz="1600" dirty="0" smtClean="0"/>
              <a:t>csökkentése</a:t>
            </a:r>
          </a:p>
          <a:p>
            <a:endParaRPr lang="hu-HU" sz="1600" dirty="0">
              <a:solidFill>
                <a:srgbClr val="FF0000"/>
              </a:solidFill>
            </a:endParaRPr>
          </a:p>
          <a:p>
            <a:r>
              <a:rPr lang="hu-HU" sz="1600" dirty="0" smtClean="0"/>
              <a:t>Nagyvízi </a:t>
            </a:r>
            <a:r>
              <a:rPr lang="hu-HU" sz="1600" dirty="0"/>
              <a:t>meder vízszállító képességének </a:t>
            </a:r>
            <a:r>
              <a:rPr lang="hu-HU" sz="1600" dirty="0" smtClean="0"/>
              <a:t>javítása, hullámtér rendezése </a:t>
            </a:r>
            <a:endParaRPr lang="hu-HU" sz="1600" dirty="0">
              <a:solidFill>
                <a:srgbClr val="FF0000"/>
              </a:solidFill>
            </a:endParaRP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378237" y="1268760"/>
            <a:ext cx="8516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0070C0"/>
                </a:solidFill>
              </a:rPr>
              <a:t>Környezeti </a:t>
            </a:r>
            <a:r>
              <a:rPr lang="hu-HU" sz="2400" b="1" dirty="0">
                <a:solidFill>
                  <a:srgbClr val="0070C0"/>
                </a:solidFill>
              </a:rPr>
              <a:t>és Energiahatékonysági Operatív Program</a:t>
            </a:r>
            <a:r>
              <a:rPr lang="hu-HU" sz="2400" dirty="0" smtClean="0">
                <a:solidFill>
                  <a:srgbClr val="0070C0"/>
                </a:solidFill>
              </a:rPr>
              <a:t>   </a:t>
            </a:r>
            <a:r>
              <a:rPr lang="hu-HU" sz="2400" b="1" dirty="0" smtClean="0">
                <a:solidFill>
                  <a:srgbClr val="0070C0"/>
                </a:solidFill>
              </a:rPr>
              <a:t>(KEHOP)</a:t>
            </a:r>
            <a:endParaRPr lang="hu-HU" sz="2400" b="1" dirty="0">
              <a:solidFill>
                <a:srgbClr val="0070C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636486" y="2420888"/>
            <a:ext cx="42582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BELVÍZVÉDELEM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VÍZGAZDÁLKODÁSI RENDSZEREK 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5 projekt</a:t>
            </a:r>
          </a:p>
          <a:p>
            <a:endParaRPr lang="hu-HU" sz="1600" dirty="0"/>
          </a:p>
          <a:p>
            <a:r>
              <a:rPr lang="hu-HU" sz="1600" dirty="0" smtClean="0"/>
              <a:t>Vízgazdálkodási rendszerek rekonstrukciója, fejlesztése</a:t>
            </a:r>
          </a:p>
          <a:p>
            <a:endParaRPr lang="hu-HU" sz="1600" dirty="0" smtClean="0"/>
          </a:p>
          <a:p>
            <a:r>
              <a:rPr lang="hu-HU" sz="1600" dirty="0" smtClean="0"/>
              <a:t>Belvízcsatornák rekonstrukciója, korszerűsítése </a:t>
            </a:r>
          </a:p>
          <a:p>
            <a:endParaRPr lang="hu-HU" sz="16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235504" y="5877272"/>
            <a:ext cx="9039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>
                <a:solidFill>
                  <a:srgbClr val="0070C0"/>
                </a:solidFill>
              </a:rPr>
              <a:t> </a:t>
            </a:r>
            <a:r>
              <a:rPr lang="hu-HU" sz="3200" b="1" dirty="0" err="1" smtClean="0">
                <a:solidFill>
                  <a:srgbClr val="0070C0"/>
                </a:solidFill>
              </a:rPr>
              <a:t>Vízgazd</a:t>
            </a:r>
            <a:r>
              <a:rPr lang="hu-HU" sz="3200" b="1" dirty="0" smtClean="0">
                <a:solidFill>
                  <a:srgbClr val="0070C0"/>
                </a:solidFill>
              </a:rPr>
              <a:t>. projektek -   VGT:   összehangolás ! </a:t>
            </a:r>
            <a:endParaRPr lang="hu-H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4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/>
          <a:lstStyle/>
          <a:p>
            <a:r>
              <a:rPr lang="hu-HU" cap="none" dirty="0" smtClean="0"/>
              <a:t>Vízgazdálkodási projektek – VGT:    összehangolás  </a:t>
            </a:r>
            <a:endParaRPr lang="hu-HU" cap="none" dirty="0"/>
          </a:p>
        </p:txBody>
      </p:sp>
      <p:sp>
        <p:nvSpPr>
          <p:cNvPr id="9" name="Szövegdoboz 8"/>
          <p:cNvSpPr txBox="1"/>
          <p:nvPr/>
        </p:nvSpPr>
        <p:spPr>
          <a:xfrm>
            <a:off x="179512" y="1360386"/>
            <a:ext cx="4824536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70C0"/>
                </a:solidFill>
              </a:rPr>
              <a:t>Feladatok és lehetőségek (közös munka!)</a:t>
            </a:r>
          </a:p>
          <a:p>
            <a:endParaRPr lang="hu-HU" dirty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Tervezett intézkedések áttekintése (VKI szempontból) 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Intézkedések a </a:t>
            </a:r>
            <a:r>
              <a:rPr lang="hu-HU" dirty="0" err="1" smtClean="0"/>
              <a:t>VGT-ben</a:t>
            </a:r>
            <a:r>
              <a:rPr lang="hu-HU" dirty="0" smtClean="0"/>
              <a:t> is, ha kedvező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Intézkedések kiegészítése (hatáscsökkentés, kompenzáció, jó gyakorlat)</a:t>
            </a:r>
          </a:p>
          <a:p>
            <a:r>
              <a:rPr lang="hu-HU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Intézkedések a meglévő problémák kezelésére is  !!!</a:t>
            </a:r>
          </a:p>
          <a:p>
            <a:endParaRPr lang="hu-HU" dirty="0">
              <a:solidFill>
                <a:srgbClr val="0070C0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062" y="3861048"/>
            <a:ext cx="3520738" cy="263664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062" y="1354266"/>
            <a:ext cx="3520738" cy="264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9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482756" y="97268"/>
            <a:ext cx="8238811" cy="936104"/>
          </a:xfrm>
        </p:spPr>
        <p:txBody>
          <a:bodyPr/>
          <a:lstStyle/>
          <a:p>
            <a:pPr algn="ctr"/>
            <a:r>
              <a:rPr lang="hu-HU" cap="none" dirty="0" smtClean="0"/>
              <a:t>Integrált fenntartható vízgazdálkodás</a:t>
            </a:r>
            <a:endParaRPr lang="hu-HU" cap="none" dirty="0"/>
          </a:p>
        </p:txBody>
      </p: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4229475" y="2931755"/>
            <a:ext cx="128536" cy="33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7607" tIns="28804" rIns="57607" bIns="28804">
            <a:spAutoFit/>
          </a:bodyPr>
          <a:lstStyle/>
          <a:p>
            <a:pPr algn="ctr"/>
            <a:endParaRPr lang="hu-HU"/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4908307" y="2341725"/>
            <a:ext cx="4235693" cy="2698976"/>
          </a:xfrm>
          <a:prstGeom prst="rect">
            <a:avLst/>
          </a:prstGeom>
          <a:solidFill>
            <a:srgbClr val="DDFFDD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u-HU" b="1" dirty="0" smtClean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KÖRNYEZETVÉDELMI FELADATOK</a:t>
            </a:r>
          </a:p>
          <a:p>
            <a:pPr algn="ctr"/>
            <a:r>
              <a:rPr lang="hu-HU" dirty="0" smtClean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Vízgyűjtő-gazdálkodási </a:t>
            </a:r>
          </a:p>
          <a:p>
            <a:pPr algn="ctr"/>
            <a:r>
              <a:rPr lang="hu-HU" dirty="0" smtClean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tervek (</a:t>
            </a:r>
            <a:r>
              <a:rPr lang="hu-HU" dirty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VGT</a:t>
            </a:r>
            <a:r>
              <a:rPr lang="hu-HU" dirty="0" smtClean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)  </a:t>
            </a:r>
          </a:p>
          <a:p>
            <a:pPr>
              <a:buFont typeface="Wingdings" pitchFamily="2" charset="2"/>
              <a:buChar char="Ø"/>
            </a:pPr>
            <a:r>
              <a:rPr lang="hu-HU" b="0" dirty="0" smtClean="0">
                <a:latin typeface="Calibri" pitchFamily="34" charset="0"/>
                <a:ea typeface="Times New Roman" pitchFamily="18" charset="0"/>
                <a:cs typeface="Tahoma" pitchFamily="34" charset="0"/>
              </a:rPr>
              <a:t>  </a:t>
            </a:r>
            <a:r>
              <a:rPr lang="hu-HU" sz="1600" b="0" dirty="0" smtClean="0">
                <a:latin typeface="Calibri" pitchFamily="34" charset="0"/>
                <a:ea typeface="Times New Roman" pitchFamily="18" charset="0"/>
                <a:cs typeface="Tahoma" pitchFamily="34" charset="0"/>
              </a:rPr>
              <a:t>Vízkészletek mennyiségi és minőségi védelme</a:t>
            </a:r>
          </a:p>
          <a:p>
            <a:r>
              <a:rPr lang="hu-HU" sz="1600" i="1" dirty="0">
                <a:latin typeface="Calibri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hu-HU" sz="1600" i="1" dirty="0" smtClean="0">
                <a:latin typeface="Calibri" pitchFamily="34" charset="0"/>
                <a:ea typeface="Times New Roman" pitchFamily="18" charset="0"/>
                <a:cs typeface="Tahoma" pitchFamily="34" charset="0"/>
              </a:rPr>
              <a:t>    (hasznosítás ökológiai és környezeti korlátai,</a:t>
            </a:r>
          </a:p>
          <a:p>
            <a:r>
              <a:rPr lang="hu-HU" sz="1600" b="0" i="1" dirty="0">
                <a:latin typeface="Calibri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hu-HU" sz="1600" b="0" i="1" dirty="0" smtClean="0">
                <a:latin typeface="Calibri" pitchFamily="34" charset="0"/>
                <a:ea typeface="Times New Roman" pitchFamily="18" charset="0"/>
                <a:cs typeface="Tahoma" pitchFamily="34" charset="0"/>
              </a:rPr>
              <a:t>     szennyezések  megszüntetése, csökkentése)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hu-HU" sz="16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Ökológiai szempontból megfelelő meder     (</a:t>
            </a:r>
            <a:r>
              <a:rPr lang="hu-HU" sz="1600" i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forma, vonalvezetés, növényze</a:t>
            </a:r>
            <a:r>
              <a:rPr lang="hu-HU" sz="16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t)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hu-HU" sz="1600" b="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Természetvédelmi igények figyelembevéte</a:t>
            </a:r>
            <a:r>
              <a:rPr lang="hu-HU" sz="16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le </a:t>
            </a:r>
          </a:p>
          <a:p>
            <a:r>
              <a:rPr lang="hu-HU" sz="1600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hu-HU" sz="16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    (</a:t>
            </a:r>
            <a:r>
              <a:rPr lang="hu-HU" sz="1600" i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védett területek , egyéb szempontok</a:t>
            </a:r>
            <a:r>
              <a:rPr lang="hu-HU" sz="16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)</a:t>
            </a:r>
          </a:p>
          <a:p>
            <a:endParaRPr lang="hu-HU" sz="1600" b="0" dirty="0"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37" name="AutoShape 14"/>
          <p:cNvSpPr>
            <a:spLocks noChangeArrowheads="1"/>
          </p:cNvSpPr>
          <p:nvPr/>
        </p:nvSpPr>
        <p:spPr bwMode="auto">
          <a:xfrm rot="12666959">
            <a:off x="6129086" y="5179152"/>
            <a:ext cx="403850" cy="542925"/>
          </a:xfrm>
          <a:prstGeom prst="downArrow">
            <a:avLst>
              <a:gd name="adj1" fmla="val 50000"/>
              <a:gd name="adj2" fmla="val 39767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hu-HU"/>
          </a:p>
        </p:txBody>
      </p:sp>
      <p:sp>
        <p:nvSpPr>
          <p:cNvPr id="38" name="AutoShape 17"/>
          <p:cNvSpPr>
            <a:spLocks noChangeArrowheads="1"/>
          </p:cNvSpPr>
          <p:nvPr/>
        </p:nvSpPr>
        <p:spPr bwMode="auto">
          <a:xfrm rot="5400000">
            <a:off x="4151168" y="2605764"/>
            <a:ext cx="432048" cy="624053"/>
          </a:xfrm>
          <a:prstGeom prst="downArrow">
            <a:avLst>
              <a:gd name="adj1" fmla="val 50000"/>
              <a:gd name="adj2" fmla="val 26100"/>
            </a:avLst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hu-HU"/>
          </a:p>
        </p:txBody>
      </p:sp>
      <p:sp>
        <p:nvSpPr>
          <p:cNvPr id="39" name="AutoShape 16"/>
          <p:cNvSpPr>
            <a:spLocks noChangeArrowheads="1"/>
          </p:cNvSpPr>
          <p:nvPr/>
        </p:nvSpPr>
        <p:spPr bwMode="auto">
          <a:xfrm rot="8897003">
            <a:off x="2481737" y="5113727"/>
            <a:ext cx="443418" cy="582969"/>
          </a:xfrm>
          <a:prstGeom prst="downArrow">
            <a:avLst>
              <a:gd name="adj1" fmla="val 50000"/>
              <a:gd name="adj2" fmla="val 26934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hu-HU"/>
          </a:p>
        </p:txBody>
      </p:sp>
      <p:sp>
        <p:nvSpPr>
          <p:cNvPr id="40" name="AutoShape 13"/>
          <p:cNvSpPr>
            <a:spLocks noChangeArrowheads="1"/>
          </p:cNvSpPr>
          <p:nvPr/>
        </p:nvSpPr>
        <p:spPr bwMode="auto">
          <a:xfrm rot="19692163">
            <a:off x="2951194" y="5104647"/>
            <a:ext cx="392662" cy="542925"/>
          </a:xfrm>
          <a:prstGeom prst="downArrow">
            <a:avLst>
              <a:gd name="adj1" fmla="val 50000"/>
              <a:gd name="adj2" fmla="val 38170"/>
            </a:avLst>
          </a:prstGeom>
          <a:solidFill>
            <a:srgbClr val="66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hu-HU"/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6877879" y="5411743"/>
            <a:ext cx="1076316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7607" tIns="28804" rIns="57607" bIns="28804"/>
          <a:lstStyle/>
          <a:p>
            <a:pPr algn="ctr"/>
            <a:r>
              <a:rPr lang="hu-HU" sz="1000" dirty="0" err="1" smtClean="0">
                <a:ea typeface="Times New Roman" pitchFamily="18" charset="0"/>
                <a:cs typeface="Tahoma" pitchFamily="34" charset="0"/>
              </a:rPr>
              <a:t>Táradalmi-gazdasági</a:t>
            </a:r>
            <a:r>
              <a:rPr lang="hu-HU" sz="1000" dirty="0" smtClean="0">
                <a:ea typeface="Times New Roman" pitchFamily="18" charset="0"/>
                <a:cs typeface="Tahoma" pitchFamily="34" charset="0"/>
              </a:rPr>
              <a:t> </a:t>
            </a:r>
          </a:p>
          <a:p>
            <a:pPr algn="ctr"/>
            <a:r>
              <a:rPr lang="hu-HU" sz="1000" dirty="0" smtClean="0">
                <a:ea typeface="Times New Roman" pitchFamily="18" charset="0"/>
                <a:cs typeface="Tahoma" pitchFamily="34" charset="0"/>
              </a:rPr>
              <a:t>viszonyok</a:t>
            </a:r>
            <a:endParaRPr lang="hu-HU" dirty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1470992" y="5339735"/>
            <a:ext cx="9115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7607" tIns="28804" rIns="57607" bIns="28804"/>
          <a:lstStyle/>
          <a:p>
            <a:pPr algn="ctr"/>
            <a:r>
              <a:rPr lang="hu-HU" sz="1000" dirty="0">
                <a:ea typeface="Times New Roman" pitchFamily="18" charset="0"/>
                <a:cs typeface="Tahoma" pitchFamily="34" charset="0"/>
              </a:rPr>
              <a:t>Igények</a:t>
            </a:r>
            <a:r>
              <a:rPr lang="hu-HU" sz="1200" dirty="0">
                <a:ea typeface="Times New Roman" pitchFamily="18" charset="0"/>
                <a:cs typeface="Tahoma" pitchFamily="34" charset="0"/>
              </a:rPr>
              <a:t> </a:t>
            </a:r>
            <a:endParaRPr lang="hu-HU" dirty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3220279" y="5195719"/>
            <a:ext cx="135166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u-HU" sz="1000" dirty="0" smtClean="0">
                <a:ea typeface="Times New Roman" pitchFamily="18" charset="0"/>
                <a:cs typeface="Tahoma" pitchFamily="34" charset="0"/>
              </a:rPr>
              <a:t>Lehetőségek </a:t>
            </a:r>
            <a:endParaRPr lang="hu-HU" dirty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4651514" y="5051703"/>
            <a:ext cx="1651286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u-HU" sz="1000" dirty="0">
                <a:cs typeface="Tahoma" pitchFamily="34" charset="0"/>
              </a:rPr>
              <a:t> </a:t>
            </a:r>
            <a:r>
              <a:rPr lang="hu-HU" sz="1000" dirty="0" smtClean="0">
                <a:cs typeface="Tahoma" pitchFamily="34" charset="0"/>
              </a:rPr>
              <a:t>Környezeti </a:t>
            </a:r>
          </a:p>
          <a:p>
            <a:pPr algn="ctr"/>
            <a:r>
              <a:rPr lang="hu-HU" sz="1000" dirty="0" smtClean="0">
                <a:cs typeface="Tahoma" pitchFamily="34" charset="0"/>
              </a:rPr>
              <a:t>célok</a:t>
            </a:r>
            <a:endParaRPr lang="hu-HU" dirty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45" name="Szövegdoboz 44"/>
          <p:cNvSpPr txBox="1"/>
          <p:nvPr/>
        </p:nvSpPr>
        <p:spPr>
          <a:xfrm>
            <a:off x="0" y="2341726"/>
            <a:ext cx="3896139" cy="2677656"/>
          </a:xfrm>
          <a:prstGeom prst="rect">
            <a:avLst/>
          </a:prstGeom>
          <a:solidFill>
            <a:srgbClr val="99CC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33CC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SZOLGÁLTATÁS és KÁRELHÁRÍTÁS</a:t>
            </a:r>
          </a:p>
          <a:p>
            <a:pPr algn="ctr"/>
            <a:r>
              <a:rPr lang="hu-HU" sz="1200" dirty="0" smtClean="0">
                <a:solidFill>
                  <a:srgbClr val="0033CC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hu-HU" dirty="0" smtClean="0">
                <a:solidFill>
                  <a:srgbClr val="0033CC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Integrált,  vízgyűjtő szintű </a:t>
            </a:r>
          </a:p>
          <a:p>
            <a:pPr algn="ctr" eaLnBrk="0" hangingPunct="0"/>
            <a:r>
              <a:rPr lang="hu-HU" dirty="0" smtClean="0">
                <a:solidFill>
                  <a:srgbClr val="0033CC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vízgazdálkodási  tervek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hu-HU" b="0" dirty="0" smtClean="0">
                <a:latin typeface="Calibri" pitchFamily="34" charset="0"/>
                <a:ea typeface="Times New Roman" pitchFamily="18" charset="0"/>
                <a:cs typeface="Tahoma" pitchFamily="34" charset="0"/>
              </a:rPr>
              <a:t>  </a:t>
            </a:r>
            <a:r>
              <a:rPr lang="hu-HU" sz="1600" b="0" dirty="0" smtClean="0">
                <a:latin typeface="Calibri" pitchFamily="34" charset="0"/>
                <a:ea typeface="Times New Roman" pitchFamily="18" charset="0"/>
                <a:cs typeface="Tahoma" pitchFamily="34" charset="0"/>
              </a:rPr>
              <a:t>Vízigények kielégítése </a:t>
            </a:r>
          </a:p>
          <a:p>
            <a:pPr eaLnBrk="0" hangingPunct="0"/>
            <a:r>
              <a:rPr lang="hu-HU" sz="1600" dirty="0" smtClean="0">
                <a:latin typeface="Calibri" pitchFamily="34" charset="0"/>
                <a:ea typeface="Times New Roman" pitchFamily="18" charset="0"/>
                <a:cs typeface="Tahoma" pitchFamily="34" charset="0"/>
              </a:rPr>
              <a:t>(</a:t>
            </a:r>
            <a:r>
              <a:rPr lang="hu-HU" sz="1600" i="1" dirty="0" smtClean="0">
                <a:latin typeface="Calibri" pitchFamily="34" charset="0"/>
                <a:ea typeface="Times New Roman" pitchFamily="18" charset="0"/>
                <a:cs typeface="Tahoma" pitchFamily="34" charset="0"/>
              </a:rPr>
              <a:t>öntözés, rekreáció, ökológiai</a:t>
            </a:r>
            <a:endParaRPr lang="hu-HU" sz="1600" b="0" dirty="0" smtClean="0">
              <a:latin typeface="Calibri" pitchFamily="34" charset="0"/>
              <a:ea typeface="Times New Roman" pitchFamily="18" charset="0"/>
              <a:cs typeface="Tahoma" pitchFamily="34" charset="0"/>
            </a:endParaRPr>
          </a:p>
          <a:p>
            <a:pPr eaLnBrk="0" hangingPunct="0"/>
            <a:r>
              <a:rPr lang="hu-HU" sz="1600" b="0" i="1" dirty="0" smtClean="0">
                <a:latin typeface="Calibri" pitchFamily="34" charset="0"/>
                <a:ea typeface="Times New Roman" pitchFamily="18" charset="0"/>
                <a:cs typeface="Tahoma" pitchFamily="34" charset="0"/>
                <a:sym typeface="Wingdings" pitchFamily="2" charset="2"/>
              </a:rPr>
              <a:t> </a:t>
            </a:r>
            <a:r>
              <a:rPr lang="hu-HU" sz="1600" b="0" i="1" dirty="0" smtClean="0">
                <a:latin typeface="Calibri" pitchFamily="34" charset="0"/>
                <a:ea typeface="Times New Roman" pitchFamily="18" charset="0"/>
                <a:cs typeface="Tahoma" pitchFamily="34" charset="0"/>
              </a:rPr>
              <a:t>vízkivétel, duzzasztás, </a:t>
            </a:r>
            <a:r>
              <a:rPr lang="hu-HU" sz="1600" b="0" i="1" dirty="0" err="1" smtClean="0">
                <a:latin typeface="Calibri" pitchFamily="34" charset="0"/>
                <a:ea typeface="Times New Roman" pitchFamily="18" charset="0"/>
                <a:cs typeface="Tahoma" pitchFamily="34" charset="0"/>
              </a:rPr>
              <a:t>tározás</a:t>
            </a:r>
            <a:r>
              <a:rPr lang="hu-HU" sz="1600" b="0" i="1" dirty="0" smtClean="0">
                <a:latin typeface="Calibri" pitchFamily="34" charset="0"/>
                <a:ea typeface="Times New Roman" pitchFamily="18" charset="0"/>
                <a:cs typeface="Tahoma" pitchFamily="34" charset="0"/>
              </a:rPr>
              <a:t>, átvezetés</a:t>
            </a:r>
            <a:r>
              <a:rPr lang="hu-HU" sz="1600" b="0" dirty="0" smtClean="0">
                <a:latin typeface="Calibri" pitchFamily="34" charset="0"/>
                <a:ea typeface="Times New Roman" pitchFamily="18" charset="0"/>
                <a:cs typeface="Tahoma" pitchFamily="34" charset="0"/>
              </a:rPr>
              <a:t>)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hu-HU" sz="1600" b="0" dirty="0" smtClean="0">
                <a:latin typeface="Calibri" pitchFamily="34" charset="0"/>
                <a:ea typeface="Times New Roman" pitchFamily="18" charset="0"/>
                <a:cs typeface="Tahoma" pitchFamily="34" charset="0"/>
              </a:rPr>
              <a:t>   </a:t>
            </a:r>
            <a:r>
              <a:rPr lang="hu-HU" sz="1600" b="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Kárelhárítási feladatok</a:t>
            </a:r>
          </a:p>
          <a:p>
            <a:pPr eaLnBrk="0" hangingPunct="0"/>
            <a:r>
              <a:rPr lang="hu-HU" sz="1600" b="0" dirty="0" smtClean="0">
                <a:latin typeface="Calibri" pitchFamily="34" charset="0"/>
                <a:ea typeface="Times New Roman" pitchFamily="18" charset="0"/>
                <a:cs typeface="Tahoma" pitchFamily="34" charset="0"/>
              </a:rPr>
              <a:t> (</a:t>
            </a:r>
            <a:r>
              <a:rPr lang="hu-HU" sz="1600" b="0" i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árvízi és belvízi kockázatok kezelése</a:t>
            </a:r>
          </a:p>
          <a:p>
            <a:pPr marL="285750" indent="-285750" eaLnBrk="0" hangingPunct="0">
              <a:buFont typeface="Wingdings"/>
              <a:buChar char="à"/>
            </a:pPr>
            <a:r>
              <a:rPr lang="hu-HU" sz="1600" i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ahoma" pitchFamily="34" charset="0"/>
                <a:sym typeface="Wingdings" pitchFamily="2" charset="2"/>
              </a:rPr>
              <a:t>csatornák, tározók, töltések, zsilipek</a:t>
            </a:r>
            <a:r>
              <a:rPr lang="hu-HU" sz="1600" b="0" dirty="0" smtClean="0">
                <a:latin typeface="Calibri" pitchFamily="34" charset="0"/>
                <a:ea typeface="Times New Roman" pitchFamily="18" charset="0"/>
                <a:cs typeface="Tahoma" pitchFamily="34" charset="0"/>
              </a:rPr>
              <a:t>) </a:t>
            </a:r>
          </a:p>
          <a:p>
            <a:pPr marL="285750" indent="-285750" eaLnBrk="0" hangingPunct="0">
              <a:buFont typeface="Wingdings"/>
              <a:buChar char="à"/>
            </a:pPr>
            <a:endParaRPr lang="hu-HU" sz="1600" dirty="0"/>
          </a:p>
        </p:txBody>
      </p:sp>
      <p:sp>
        <p:nvSpPr>
          <p:cNvPr id="46" name="AutoShape 17"/>
          <p:cNvSpPr>
            <a:spLocks noChangeArrowheads="1"/>
          </p:cNvSpPr>
          <p:nvPr/>
        </p:nvSpPr>
        <p:spPr bwMode="auto">
          <a:xfrm rot="2052183">
            <a:off x="5723541" y="5156389"/>
            <a:ext cx="428971" cy="475803"/>
          </a:xfrm>
          <a:prstGeom prst="downArrow">
            <a:avLst>
              <a:gd name="adj1" fmla="val 50000"/>
              <a:gd name="adj2" fmla="val 26100"/>
            </a:avLst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hu-HU"/>
          </a:p>
        </p:txBody>
      </p:sp>
      <p:sp>
        <p:nvSpPr>
          <p:cNvPr id="47" name="AutoShape 13"/>
          <p:cNvSpPr>
            <a:spLocks noChangeArrowheads="1"/>
          </p:cNvSpPr>
          <p:nvPr/>
        </p:nvSpPr>
        <p:spPr bwMode="auto">
          <a:xfrm rot="16200000">
            <a:off x="4256635" y="3155874"/>
            <a:ext cx="355600" cy="599511"/>
          </a:xfrm>
          <a:prstGeom prst="downArrow">
            <a:avLst>
              <a:gd name="adj1" fmla="val 50000"/>
              <a:gd name="adj2" fmla="val 38170"/>
            </a:avLst>
          </a:prstGeom>
          <a:solidFill>
            <a:srgbClr val="66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hu-HU"/>
          </a:p>
        </p:txBody>
      </p:sp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3896139" y="2485742"/>
            <a:ext cx="1076316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7607" tIns="28804" rIns="57607" bIns="28804"/>
          <a:lstStyle/>
          <a:p>
            <a:pPr algn="ctr"/>
            <a:r>
              <a:rPr lang="hu-HU" sz="1000" dirty="0" smtClean="0">
                <a:ea typeface="Times New Roman" pitchFamily="18" charset="0"/>
                <a:cs typeface="Tahoma" pitchFamily="34" charset="0"/>
              </a:rPr>
              <a:t>Feltételek</a:t>
            </a:r>
            <a:endParaRPr lang="hu-HU" dirty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49" name="Text Box 12"/>
          <p:cNvSpPr txBox="1">
            <a:spLocks noChangeArrowheads="1"/>
          </p:cNvSpPr>
          <p:nvPr/>
        </p:nvSpPr>
        <p:spPr bwMode="auto">
          <a:xfrm>
            <a:off x="3896139" y="3709878"/>
            <a:ext cx="1076316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7607" tIns="28804" rIns="57607" bIns="28804"/>
          <a:lstStyle/>
          <a:p>
            <a:pPr algn="ctr"/>
            <a:r>
              <a:rPr lang="hu-HU" sz="1000" dirty="0" smtClean="0">
                <a:ea typeface="Times New Roman" pitchFamily="18" charset="0"/>
                <a:cs typeface="Tahoma" pitchFamily="34" charset="0"/>
              </a:rPr>
              <a:t>Adottságok</a:t>
            </a:r>
            <a:endParaRPr lang="hu-HU" dirty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50" name="Szövegdoboz 49"/>
          <p:cNvSpPr txBox="1"/>
          <p:nvPr/>
        </p:nvSpPr>
        <p:spPr>
          <a:xfrm>
            <a:off x="2327201" y="5820485"/>
            <a:ext cx="4214192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Vízhasználók, vízigénylők</a:t>
            </a:r>
          </a:p>
          <a:p>
            <a:pPr algn="ctr" eaLnBrk="0" hangingPunct="0"/>
            <a:r>
              <a:rPr lang="hu-HU" b="0" dirty="0" smtClean="0">
                <a:latin typeface="Calibri" pitchFamily="34" charset="0"/>
                <a:ea typeface="Times New Roman" pitchFamily="18" charset="0"/>
                <a:cs typeface="Tahoma" pitchFamily="34" charset="0"/>
              </a:rPr>
              <a:t>(mezőgazdaság, természetvédelem)</a:t>
            </a:r>
            <a:endParaRPr lang="hu-HU" b="0" dirty="0"/>
          </a:p>
        </p:txBody>
      </p:sp>
      <p:sp>
        <p:nvSpPr>
          <p:cNvPr id="2" name="Szövegdoboz 1"/>
          <p:cNvSpPr txBox="1"/>
          <p:nvPr/>
        </p:nvSpPr>
        <p:spPr>
          <a:xfrm>
            <a:off x="1607034" y="1268759"/>
            <a:ext cx="5929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70C0"/>
                </a:solidFill>
              </a:rPr>
              <a:t>A vízgazdálkodás különböző feladatai </a:t>
            </a:r>
          </a:p>
          <a:p>
            <a:pPr algn="ctr"/>
            <a:r>
              <a:rPr lang="hu-HU" b="1" dirty="0" smtClean="0">
                <a:solidFill>
                  <a:srgbClr val="0070C0"/>
                </a:solidFill>
              </a:rPr>
              <a:t>és kapcsolata a vízhasználókkal és vízigénylőkkel </a:t>
            </a:r>
          </a:p>
          <a:p>
            <a:pPr algn="ctr"/>
            <a:r>
              <a:rPr lang="hu-HU" b="1" dirty="0" smtClean="0">
                <a:solidFill>
                  <a:srgbClr val="0070C0"/>
                </a:solidFill>
              </a:rPr>
              <a:t>(mezőgazdaság, természetvédelem, vízgazdálkodás)</a:t>
            </a:r>
            <a:endParaRPr lang="hu-H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9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482756" y="97268"/>
            <a:ext cx="8238811" cy="936104"/>
          </a:xfrm>
        </p:spPr>
        <p:txBody>
          <a:bodyPr>
            <a:normAutofit/>
          </a:bodyPr>
          <a:lstStyle/>
          <a:p>
            <a:pPr algn="ctr"/>
            <a:r>
              <a:rPr lang="hu-HU" cap="none" dirty="0" smtClean="0"/>
              <a:t>Megoldás a VKI előírásai szerint </a:t>
            </a:r>
            <a:br>
              <a:rPr lang="hu-HU" cap="none" dirty="0" smtClean="0"/>
            </a:br>
            <a:endParaRPr lang="hu-HU" cap="none" dirty="0"/>
          </a:p>
        </p:txBody>
      </p:sp>
      <p:sp>
        <p:nvSpPr>
          <p:cNvPr id="35" name="Szövegdoboz 34"/>
          <p:cNvSpPr txBox="1"/>
          <p:nvPr/>
        </p:nvSpPr>
        <p:spPr>
          <a:xfrm>
            <a:off x="476776" y="1033372"/>
            <a:ext cx="8328209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0070C0"/>
                </a:solidFill>
              </a:rPr>
              <a:t>Különböző érdekek, konfliktusok kezelése</a:t>
            </a:r>
          </a:p>
          <a:p>
            <a:r>
              <a:rPr lang="hu-HU" sz="2400" dirty="0" smtClean="0"/>
              <a:t> </a:t>
            </a:r>
            <a:endParaRPr lang="hu-HU" sz="2400" dirty="0" smtClean="0">
              <a:solidFill>
                <a:srgbClr val="FF0000"/>
              </a:solidFill>
            </a:endParaRP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hu-HU" sz="2400" dirty="0" smtClean="0"/>
              <a:t>A különböző igények/érdekek lehetnek egymással ellentétesek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hu-HU" sz="2400" dirty="0" smtClean="0"/>
              <a:t>A konfliktusok kezelése kompromisszumokat igényel. 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hu-HU" sz="2400" dirty="0" smtClean="0"/>
              <a:t>Ezek megtalálása csakis a rendszer működése és a kapcsolatok megértése alapján lehetséges. Ismerni kell a különböző igényeket és azok indokait. 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hu-HU" sz="2400" dirty="0" smtClean="0"/>
              <a:t>A VKI elfogadja a műszaki, társadalmi és gazdasági szempontok szerint alaposan alátámasztott kivételeket.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hu-HU" sz="2400" dirty="0" smtClean="0"/>
              <a:t>Ezeknek a vizsgálatoknak meghatározott tartalma van </a:t>
            </a:r>
          </a:p>
          <a:p>
            <a:r>
              <a:rPr lang="hu-HU" sz="2400" dirty="0" smtClean="0"/>
              <a:t>      (Ez vonatkozik létező emberi beavatkozásokra és </a:t>
            </a:r>
          </a:p>
          <a:p>
            <a:r>
              <a:rPr lang="hu-HU" sz="2400" dirty="0" smtClean="0"/>
              <a:t>           jövőbeli fejlesztésekre is )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42781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482756" y="97268"/>
            <a:ext cx="8238811" cy="936104"/>
          </a:xfrm>
        </p:spPr>
        <p:txBody>
          <a:bodyPr/>
          <a:lstStyle/>
          <a:p>
            <a:r>
              <a:rPr lang="hu-HU" cap="none" dirty="0" smtClean="0"/>
              <a:t>Területi integráció ---  </a:t>
            </a:r>
            <a:br>
              <a:rPr lang="hu-HU" cap="none" dirty="0" smtClean="0"/>
            </a:br>
            <a:r>
              <a:rPr lang="hu-HU" cap="none" dirty="0" smtClean="0"/>
              <a:t>vízgazdálkodás, természetvédelem, mezőgazdaság </a:t>
            </a:r>
            <a:endParaRPr lang="hu-HU" cap="none" dirty="0"/>
          </a:p>
        </p:txBody>
      </p:sp>
      <p:sp>
        <p:nvSpPr>
          <p:cNvPr id="20" name="Oval 5"/>
          <p:cNvSpPr>
            <a:spLocks noChangeArrowheads="1"/>
          </p:cNvSpPr>
          <p:nvPr/>
        </p:nvSpPr>
        <p:spPr bwMode="auto">
          <a:xfrm>
            <a:off x="2771800" y="1347628"/>
            <a:ext cx="936625" cy="4968006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400" b="1" dirty="0" smtClean="0">
                <a:latin typeface="Verdana" pitchFamily="34" charset="0"/>
              </a:rPr>
              <a:t>Te-</a:t>
            </a:r>
            <a:endParaRPr lang="hu-HU" sz="2400" b="1" dirty="0">
              <a:latin typeface="Verdana" pitchFamily="34" charset="0"/>
            </a:endParaRPr>
          </a:p>
          <a:p>
            <a:pPr algn="ctr"/>
            <a:r>
              <a:rPr lang="hu-HU" sz="2400" b="1" dirty="0" err="1">
                <a:latin typeface="Verdana" pitchFamily="34" charset="0"/>
              </a:rPr>
              <a:t>rü-</a:t>
            </a:r>
            <a:endParaRPr lang="hu-HU" sz="2400" b="1" dirty="0">
              <a:latin typeface="Verdana" pitchFamily="34" charset="0"/>
            </a:endParaRPr>
          </a:p>
          <a:p>
            <a:pPr algn="ctr"/>
            <a:r>
              <a:rPr lang="hu-HU" sz="2400" b="1" dirty="0" err="1">
                <a:latin typeface="Verdana" pitchFamily="34" charset="0"/>
              </a:rPr>
              <a:t>let-</a:t>
            </a:r>
            <a:endParaRPr lang="hu-HU" sz="2400" b="1" dirty="0">
              <a:latin typeface="Verdana" pitchFamily="34" charset="0"/>
            </a:endParaRPr>
          </a:p>
          <a:p>
            <a:pPr algn="ctr"/>
            <a:r>
              <a:rPr lang="hu-HU" sz="2400" b="1" dirty="0">
                <a:latin typeface="Verdana" pitchFamily="34" charset="0"/>
              </a:rPr>
              <a:t>fej-</a:t>
            </a:r>
          </a:p>
          <a:p>
            <a:pPr algn="ctr"/>
            <a:r>
              <a:rPr lang="hu-HU" sz="2400" b="1" dirty="0">
                <a:latin typeface="Verdana" pitchFamily="34" charset="0"/>
              </a:rPr>
              <a:t>lesz-</a:t>
            </a:r>
          </a:p>
          <a:p>
            <a:pPr algn="ctr"/>
            <a:r>
              <a:rPr lang="hu-HU" sz="2400" b="1" dirty="0" err="1">
                <a:latin typeface="Verdana" pitchFamily="34" charset="0"/>
              </a:rPr>
              <a:t>tés</a:t>
            </a:r>
            <a:endParaRPr lang="hu-HU" sz="2400" b="1" dirty="0">
              <a:latin typeface="Verdana" pitchFamily="34" charset="0"/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3851303" y="3239429"/>
            <a:ext cx="712551" cy="360363"/>
          </a:xfrm>
          <a:prstGeom prst="leftRightArrow">
            <a:avLst>
              <a:gd name="adj1" fmla="val 50000"/>
              <a:gd name="adj2" fmla="val 48018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auto">
          <a:xfrm>
            <a:off x="3841736" y="5656368"/>
            <a:ext cx="712551" cy="359723"/>
          </a:xfrm>
          <a:prstGeom prst="leftRightArrow">
            <a:avLst>
              <a:gd name="adj1" fmla="val 50000"/>
              <a:gd name="adj2" fmla="val 48018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 rot="5400000">
            <a:off x="6792956" y="3397550"/>
            <a:ext cx="1187068" cy="358775"/>
          </a:xfrm>
          <a:prstGeom prst="leftRightArrow">
            <a:avLst>
              <a:gd name="adj1" fmla="val 50000"/>
              <a:gd name="adj2" fmla="val 3017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6247793" y="4225386"/>
            <a:ext cx="2277393" cy="98037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hu-HU" sz="1400" b="1" dirty="0">
                <a:solidFill>
                  <a:srgbClr val="FFFF00"/>
                </a:solidFill>
                <a:latin typeface="Verdana" pitchFamily="34" charset="0"/>
                <a:ea typeface="Times New Roman" pitchFamily="18" charset="0"/>
                <a:cs typeface="Tahoma" pitchFamily="34" charset="0"/>
              </a:rPr>
              <a:t>Víz </a:t>
            </a:r>
            <a:r>
              <a:rPr lang="hu-HU" sz="1400" b="1" dirty="0" smtClean="0">
                <a:solidFill>
                  <a:srgbClr val="FFFF00"/>
                </a:solidFill>
                <a:latin typeface="Verdana" pitchFamily="34" charset="0"/>
                <a:ea typeface="Times New Roman" pitchFamily="18" charset="0"/>
                <a:cs typeface="Tahoma" pitchFamily="34" charset="0"/>
              </a:rPr>
              <a:t>Keretirányelv és </a:t>
            </a:r>
          </a:p>
          <a:p>
            <a:pPr algn="ctr"/>
            <a:r>
              <a:rPr lang="hu-HU" sz="1400" b="1" dirty="0" smtClean="0">
                <a:solidFill>
                  <a:srgbClr val="FFFF00"/>
                </a:solidFill>
                <a:latin typeface="Verdana" pitchFamily="34" charset="0"/>
                <a:ea typeface="Times New Roman" pitchFamily="18" charset="0"/>
                <a:cs typeface="Tahoma" pitchFamily="34" charset="0"/>
              </a:rPr>
              <a:t>Vízgyűjtő-gazdálkodási</a:t>
            </a:r>
            <a:endParaRPr lang="hu-HU" sz="1400" b="1" dirty="0">
              <a:solidFill>
                <a:srgbClr val="FFFF00"/>
              </a:solidFill>
              <a:latin typeface="Verdana" pitchFamily="34" charset="0"/>
              <a:ea typeface="Times New Roman" pitchFamily="18" charset="0"/>
              <a:cs typeface="Tahoma" pitchFamily="34" charset="0"/>
            </a:endParaRPr>
          </a:p>
          <a:p>
            <a:pPr algn="ctr" eaLnBrk="0" hangingPunct="0"/>
            <a:r>
              <a:rPr lang="hu-HU" sz="1400" b="1" dirty="0">
                <a:solidFill>
                  <a:srgbClr val="FFFF00"/>
                </a:solidFill>
                <a:latin typeface="Verdana" pitchFamily="34" charset="0"/>
                <a:ea typeface="Times New Roman" pitchFamily="18" charset="0"/>
                <a:cs typeface="Tahoma" pitchFamily="34" charset="0"/>
              </a:rPr>
              <a:t>Tervek (VGT</a:t>
            </a:r>
            <a:r>
              <a:rPr lang="hu-HU" sz="1400" b="1" dirty="0" smtClean="0">
                <a:solidFill>
                  <a:srgbClr val="FFFF00"/>
                </a:solidFill>
                <a:latin typeface="Verdana" pitchFamily="34" charset="0"/>
                <a:ea typeface="Times New Roman" pitchFamily="18" charset="0"/>
                <a:cs typeface="Tahoma" pitchFamily="34" charset="0"/>
              </a:rPr>
              <a:t>)</a:t>
            </a:r>
            <a:endParaRPr lang="hu-HU" sz="1400" b="1" dirty="0">
              <a:solidFill>
                <a:srgbClr val="FFFF00"/>
              </a:solidFill>
              <a:latin typeface="Verdana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4644008" y="3056388"/>
            <a:ext cx="2220948" cy="98615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hu-HU" sz="1400" b="1" dirty="0">
                <a:solidFill>
                  <a:schemeClr val="bg1"/>
                </a:solidFill>
                <a:latin typeface="Verdana" pitchFamily="34" charset="0"/>
                <a:ea typeface="Times New Roman" pitchFamily="18" charset="0"/>
                <a:cs typeface="Tahoma" pitchFamily="34" charset="0"/>
              </a:rPr>
              <a:t>Árvíz </a:t>
            </a:r>
            <a:r>
              <a:rPr lang="hu-HU" sz="1400" b="1" dirty="0" smtClean="0">
                <a:solidFill>
                  <a:schemeClr val="bg1"/>
                </a:solidFill>
                <a:latin typeface="Verdana" pitchFamily="34" charset="0"/>
                <a:ea typeface="Times New Roman" pitchFamily="18" charset="0"/>
                <a:cs typeface="Tahoma" pitchFamily="34" charset="0"/>
              </a:rPr>
              <a:t>Irányelv és </a:t>
            </a:r>
          </a:p>
          <a:p>
            <a:pPr algn="ctr"/>
            <a:r>
              <a:rPr lang="hu-HU" sz="1400" b="1" dirty="0" smtClean="0">
                <a:solidFill>
                  <a:schemeClr val="bg1"/>
                </a:solidFill>
                <a:latin typeface="Verdana" pitchFamily="34" charset="0"/>
              </a:rPr>
              <a:t>Árvízi és Belvízi Kockázat-kezelési </a:t>
            </a:r>
            <a:r>
              <a:rPr lang="hu-HU" sz="1400" b="1" dirty="0">
                <a:solidFill>
                  <a:schemeClr val="bg1"/>
                </a:solidFill>
                <a:latin typeface="Verdana" pitchFamily="34" charset="0"/>
              </a:rPr>
              <a:t>T</a:t>
            </a:r>
            <a:r>
              <a:rPr lang="hu-HU" sz="1400" b="1" dirty="0" smtClean="0">
                <a:solidFill>
                  <a:schemeClr val="bg1"/>
                </a:solidFill>
                <a:latin typeface="Verdana" pitchFamily="34" charset="0"/>
              </a:rPr>
              <a:t>ervek</a:t>
            </a:r>
            <a:endParaRPr lang="hu-HU" sz="1400" b="1" dirty="0">
              <a:solidFill>
                <a:schemeClr val="bg1"/>
              </a:solidFill>
              <a:latin typeface="Verdana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4644008" y="5427958"/>
            <a:ext cx="2220949" cy="102537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hu-HU" sz="1400" b="1" dirty="0">
                <a:solidFill>
                  <a:schemeClr val="bg1"/>
                </a:solidFill>
                <a:latin typeface="Verdana" pitchFamily="34" charset="0"/>
                <a:ea typeface="Times New Roman" pitchFamily="18" charset="0"/>
                <a:cs typeface="Tahoma" pitchFamily="34" charset="0"/>
              </a:rPr>
              <a:t>Aszály </a:t>
            </a:r>
            <a:r>
              <a:rPr lang="hu-HU" sz="1400" b="1" dirty="0" smtClean="0">
                <a:solidFill>
                  <a:schemeClr val="bg1"/>
                </a:solidFill>
                <a:latin typeface="Verdana" pitchFamily="34" charset="0"/>
                <a:ea typeface="Times New Roman" pitchFamily="18" charset="0"/>
                <a:cs typeface="Tahoma" pitchFamily="34" charset="0"/>
              </a:rPr>
              <a:t>útmutató </a:t>
            </a:r>
          </a:p>
          <a:p>
            <a:pPr algn="ctr"/>
            <a:r>
              <a:rPr lang="hu-HU" sz="1400" b="1" dirty="0" smtClean="0">
                <a:solidFill>
                  <a:schemeClr val="bg1"/>
                </a:solidFill>
                <a:latin typeface="Verdana" pitchFamily="34" charset="0"/>
              </a:rPr>
              <a:t>(Aszály </a:t>
            </a:r>
            <a:r>
              <a:rPr lang="hu-HU" sz="1400" b="1" dirty="0">
                <a:solidFill>
                  <a:schemeClr val="bg1"/>
                </a:solidFill>
                <a:latin typeface="Verdana" pitchFamily="34" charset="0"/>
              </a:rPr>
              <a:t>és V</a:t>
            </a:r>
            <a:r>
              <a:rPr lang="hu-HU" sz="1400" b="1" dirty="0" smtClean="0">
                <a:solidFill>
                  <a:schemeClr val="bg1"/>
                </a:solidFill>
                <a:latin typeface="Verdana" pitchFamily="34" charset="0"/>
              </a:rPr>
              <a:t>ízhiány Kockázat-kezelési Tervek)</a:t>
            </a:r>
            <a:endParaRPr lang="hu-HU" sz="1400" b="1" dirty="0">
              <a:solidFill>
                <a:schemeClr val="bg1"/>
              </a:solidFill>
              <a:latin typeface="Verdana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56" name="Text Box 9"/>
          <p:cNvSpPr txBox="1">
            <a:spLocks noChangeArrowheads="1"/>
          </p:cNvSpPr>
          <p:nvPr/>
        </p:nvSpPr>
        <p:spPr bwMode="auto">
          <a:xfrm>
            <a:off x="6804247" y="1779619"/>
            <a:ext cx="2232927" cy="1073317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hu-HU" sz="1400" b="1" dirty="0" smtClean="0">
                <a:solidFill>
                  <a:srgbClr val="FFFF00"/>
                </a:solidFill>
                <a:latin typeface="Verdana" pitchFamily="34" charset="0"/>
                <a:ea typeface="Times New Roman" pitchFamily="18" charset="0"/>
                <a:cs typeface="Tahoma" pitchFamily="34" charset="0"/>
              </a:rPr>
              <a:t>NATURA2000 Irányelv és</a:t>
            </a:r>
          </a:p>
          <a:p>
            <a:pPr algn="ctr"/>
            <a:r>
              <a:rPr lang="hu-HU" sz="1400" b="1" dirty="0" err="1">
                <a:solidFill>
                  <a:srgbClr val="FFFF00"/>
                </a:solidFill>
                <a:latin typeface="Verdana" pitchFamily="34" charset="0"/>
                <a:ea typeface="Times New Roman" pitchFamily="18" charset="0"/>
                <a:cs typeface="Tahoma" pitchFamily="34" charset="0"/>
              </a:rPr>
              <a:t>Termvédelmi</a:t>
            </a:r>
            <a:r>
              <a:rPr lang="hu-HU" sz="1400" b="1" dirty="0">
                <a:solidFill>
                  <a:srgbClr val="FFFF00"/>
                </a:solidFill>
                <a:latin typeface="Verdana" pitchFamily="34" charset="0"/>
                <a:ea typeface="Times New Roman" pitchFamily="18" charset="0"/>
                <a:cs typeface="Tahoma" pitchFamily="34" charset="0"/>
              </a:rPr>
              <a:t> Kezelési Tervek </a:t>
            </a:r>
            <a:r>
              <a:rPr lang="hu-HU" sz="1600" b="1" dirty="0" smtClean="0">
                <a:solidFill>
                  <a:srgbClr val="FFFF00"/>
                </a:solidFill>
                <a:latin typeface="Verdana" pitchFamily="34" charset="0"/>
                <a:ea typeface="Times New Roman" pitchFamily="18" charset="0"/>
                <a:cs typeface="Tahoma" pitchFamily="34" charset="0"/>
              </a:rPr>
              <a:t>  </a:t>
            </a:r>
            <a:endParaRPr lang="hu-HU" sz="1600" b="1" dirty="0">
              <a:solidFill>
                <a:srgbClr val="FFFF00"/>
              </a:solidFill>
              <a:latin typeface="Verdana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4" name="Felfelé-lefelé nyíl 3"/>
          <p:cNvSpPr/>
          <p:nvPr/>
        </p:nvSpPr>
        <p:spPr>
          <a:xfrm rot="16200000">
            <a:off x="5147313" y="826235"/>
            <a:ext cx="388064" cy="2980084"/>
          </a:xfrm>
          <a:prstGeom prst="up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5" name="Felfelé-lefelé nyíl 64"/>
          <p:cNvSpPr/>
          <p:nvPr/>
        </p:nvSpPr>
        <p:spPr>
          <a:xfrm rot="16200000">
            <a:off x="4796531" y="3603116"/>
            <a:ext cx="334451" cy="2224908"/>
          </a:xfrm>
          <a:prstGeom prst="up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107504" y="2983403"/>
            <a:ext cx="2088232" cy="1409019"/>
          </a:xfrm>
          <a:prstGeom prst="rect">
            <a:avLst/>
          </a:prstGeom>
          <a:solidFill>
            <a:srgbClr val="8A4500"/>
          </a:solidFill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hu-HU" sz="1400" b="1" dirty="0" smtClean="0">
                <a:solidFill>
                  <a:srgbClr val="FFFF00"/>
                </a:solidFill>
                <a:latin typeface="Verdana" pitchFamily="34" charset="0"/>
                <a:ea typeface="Times New Roman" pitchFamily="18" charset="0"/>
                <a:cs typeface="Tahoma" pitchFamily="34" charset="0"/>
              </a:rPr>
              <a:t>Közös Agrárprogram</a:t>
            </a:r>
          </a:p>
          <a:p>
            <a:pPr algn="ctr"/>
            <a:r>
              <a:rPr lang="hu-HU" sz="1400" b="1" dirty="0" smtClean="0">
                <a:solidFill>
                  <a:srgbClr val="FFFF00"/>
                </a:solidFill>
                <a:latin typeface="Verdana" pitchFamily="34" charset="0"/>
                <a:ea typeface="Times New Roman" pitchFamily="18" charset="0"/>
                <a:cs typeface="Tahoma" pitchFamily="34" charset="0"/>
              </a:rPr>
              <a:t>(KAP, CAP) </a:t>
            </a:r>
          </a:p>
          <a:p>
            <a:pPr algn="ctr"/>
            <a:endParaRPr lang="hu-HU" sz="1400" b="1" dirty="0">
              <a:solidFill>
                <a:srgbClr val="FFFF00"/>
              </a:solidFill>
              <a:latin typeface="Verdana" pitchFamily="34" charset="0"/>
              <a:ea typeface="Times New Roman" pitchFamily="18" charset="0"/>
              <a:cs typeface="Tahoma" pitchFamily="34" charset="0"/>
            </a:endParaRPr>
          </a:p>
          <a:p>
            <a:pPr algn="ctr"/>
            <a:r>
              <a:rPr lang="hu-HU" sz="1400" b="1" dirty="0" smtClean="0">
                <a:solidFill>
                  <a:srgbClr val="FFFF00"/>
                </a:solidFill>
                <a:latin typeface="Verdana" pitchFamily="34" charset="0"/>
                <a:ea typeface="Times New Roman" pitchFamily="18" charset="0"/>
                <a:cs typeface="Tahoma" pitchFamily="34" charset="0"/>
              </a:rPr>
              <a:t>Támogatási rendszer</a:t>
            </a:r>
          </a:p>
          <a:p>
            <a:pPr algn="ctr"/>
            <a:endParaRPr lang="hu-HU" sz="1400" b="1" dirty="0">
              <a:solidFill>
                <a:srgbClr val="FFFF00"/>
              </a:solidFill>
              <a:latin typeface="Verdana" pitchFamily="34" charset="0"/>
              <a:ea typeface="Times New Roman" pitchFamily="18" charset="0"/>
              <a:cs typeface="Tahoma" pitchFamily="34" charset="0"/>
            </a:endParaRPr>
          </a:p>
          <a:p>
            <a:pPr algn="ctr"/>
            <a:r>
              <a:rPr lang="hu-HU" sz="1400" b="1" dirty="0" smtClean="0">
                <a:solidFill>
                  <a:srgbClr val="FFFF00"/>
                </a:solidFill>
                <a:latin typeface="Verdana" pitchFamily="34" charset="0"/>
                <a:ea typeface="Times New Roman" pitchFamily="18" charset="0"/>
                <a:cs typeface="Tahoma" pitchFamily="34" charset="0"/>
              </a:rPr>
              <a:t> </a:t>
            </a:r>
          </a:p>
          <a:p>
            <a:pPr algn="ctr"/>
            <a:r>
              <a:rPr lang="hu-HU" sz="1400" b="1" dirty="0" smtClean="0">
                <a:solidFill>
                  <a:srgbClr val="FFFF00"/>
                </a:solidFill>
                <a:latin typeface="Verdan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hu-HU" sz="1600" b="1" dirty="0" smtClean="0">
                <a:solidFill>
                  <a:srgbClr val="FFFF00"/>
                </a:solidFill>
                <a:latin typeface="Verdana" pitchFamily="34" charset="0"/>
                <a:ea typeface="Times New Roman" pitchFamily="18" charset="0"/>
                <a:cs typeface="Tahoma" pitchFamily="34" charset="0"/>
              </a:rPr>
              <a:t>  </a:t>
            </a:r>
            <a:endParaRPr lang="hu-HU" sz="1600" b="1" dirty="0">
              <a:solidFill>
                <a:srgbClr val="FFFF00"/>
              </a:solidFill>
              <a:latin typeface="Verdana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2195737" y="3471268"/>
            <a:ext cx="576064" cy="360363"/>
          </a:xfrm>
          <a:prstGeom prst="leftRightArrow">
            <a:avLst>
              <a:gd name="adj1" fmla="val 50000"/>
              <a:gd name="adj2" fmla="val 48018"/>
            </a:avLst>
          </a:prstGeom>
          <a:solidFill>
            <a:srgbClr val="8A45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 rot="2291672">
            <a:off x="5654462" y="4092459"/>
            <a:ext cx="545709" cy="347001"/>
          </a:xfrm>
          <a:prstGeom prst="leftRightArrow">
            <a:avLst>
              <a:gd name="adj1" fmla="val 50000"/>
              <a:gd name="adj2" fmla="val 48018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 rot="18831350">
            <a:off x="5689106" y="4950425"/>
            <a:ext cx="545709" cy="347001"/>
          </a:xfrm>
          <a:prstGeom prst="leftRightArrow">
            <a:avLst>
              <a:gd name="adj1" fmla="val 50000"/>
              <a:gd name="adj2" fmla="val 48018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 rot="18831350">
            <a:off x="6117512" y="2547581"/>
            <a:ext cx="545709" cy="347001"/>
          </a:xfrm>
          <a:prstGeom prst="leftRightArrow">
            <a:avLst>
              <a:gd name="adj1" fmla="val 50000"/>
              <a:gd name="adj2" fmla="val 48018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51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482756" y="97268"/>
            <a:ext cx="8238811" cy="936104"/>
          </a:xfrm>
        </p:spPr>
        <p:txBody>
          <a:bodyPr>
            <a:normAutofit/>
          </a:bodyPr>
          <a:lstStyle/>
          <a:p>
            <a:pPr algn="ctr"/>
            <a:r>
              <a:rPr lang="hu-HU" cap="none" dirty="0" smtClean="0"/>
              <a:t>Megoldás a VKI előírásai szerint </a:t>
            </a:r>
            <a:br>
              <a:rPr lang="hu-HU" cap="none" dirty="0" smtClean="0"/>
            </a:br>
            <a:endParaRPr lang="hu-HU" cap="none" dirty="0"/>
          </a:p>
        </p:txBody>
      </p:sp>
      <p:sp>
        <p:nvSpPr>
          <p:cNvPr id="2" name="Szövegdoboz 1"/>
          <p:cNvSpPr txBox="1"/>
          <p:nvPr/>
        </p:nvSpPr>
        <p:spPr>
          <a:xfrm>
            <a:off x="0" y="1295574"/>
            <a:ext cx="914501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0070C0"/>
                </a:solidFill>
              </a:rPr>
              <a:t>A területen előforduló problémák </a:t>
            </a:r>
          </a:p>
          <a:p>
            <a:r>
              <a:rPr lang="hu-HU" sz="2400" b="1" dirty="0" smtClean="0">
                <a:solidFill>
                  <a:srgbClr val="0070C0"/>
                </a:solidFill>
              </a:rPr>
              <a:t>és a VKI szerint  javasolt megoldás </a:t>
            </a:r>
          </a:p>
          <a:p>
            <a:endParaRPr lang="hu-HU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/>
              <a:t>Az igények megfogalmazása, alátámasztása</a:t>
            </a:r>
          </a:p>
          <a:p>
            <a:pPr marL="342900" indent="-342900">
              <a:buFont typeface="Arial" pitchFamily="34" charset="0"/>
              <a:buChar char="•"/>
            </a:pPr>
            <a:endParaRPr lang="hu-HU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/>
              <a:t>Az ellentétes igények egyeztetése,  értékelése (ehhez szükséges kiegészítő társadalmi gazdasági elemzések)</a:t>
            </a:r>
          </a:p>
          <a:p>
            <a:pPr marL="342900" indent="-342900">
              <a:buFont typeface="Arial" pitchFamily="34" charset="0"/>
              <a:buChar char="•"/>
            </a:pPr>
            <a:endParaRPr lang="hu-HU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/>
              <a:t>A területfejlesztéssel összehangolt  komplex vízgazdálkodási projektek. (A VKI  horizontális szempontrendszer.  A VGT megvalósítása nem csak egyedi  állapotjavító projektek keretében történik, hanem a vizek állapotát érintő projektekhez kapcsolva is.)</a:t>
            </a:r>
          </a:p>
          <a:p>
            <a:pPr marL="342900" indent="-342900">
              <a:buFont typeface="Arial" pitchFamily="34" charset="0"/>
              <a:buChar char="•"/>
            </a:pPr>
            <a:endParaRPr lang="hu-HU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/>
              <a:t>Ágazatok: a végrehajtás közös feladat, hozzájárulás szükséges,  ugyanakkor az engedményekkel indokolt esetben lehet élni. 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410870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71800" y="1412776"/>
            <a:ext cx="4419600" cy="1440160"/>
          </a:xfrm>
        </p:spPr>
        <p:txBody>
          <a:bodyPr/>
          <a:lstStyle/>
          <a:p>
            <a:r>
              <a:rPr lang="hu-HU" dirty="0" smtClean="0"/>
              <a:t>KÖSZÖNÖM </a:t>
            </a:r>
            <a:br>
              <a:rPr lang="hu-HU" dirty="0" smtClean="0"/>
            </a:br>
            <a:r>
              <a:rPr lang="hu-HU" dirty="0" smtClean="0"/>
              <a:t>A FIGYELMET!</a:t>
            </a:r>
            <a:endParaRPr lang="hu-H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70361"/>
            <a:ext cx="648072" cy="6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ovf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29200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 descr="http://www.kotivizig.hu/images/stories/kotivizig_logo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283968"/>
            <a:ext cx="542925" cy="542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/>
          <a:lstStyle/>
          <a:p>
            <a:pPr algn="ctr"/>
            <a:r>
              <a:rPr lang="hu-HU" cap="none" dirty="0" smtClean="0"/>
              <a:t>Tisza Részvízgyűjtő Terv</a:t>
            </a:r>
            <a:endParaRPr lang="hu-HU" cap="none" dirty="0"/>
          </a:p>
        </p:txBody>
      </p:sp>
      <p:sp>
        <p:nvSpPr>
          <p:cNvPr id="3" name="Szövegdoboz 2"/>
          <p:cNvSpPr txBox="1"/>
          <p:nvPr/>
        </p:nvSpPr>
        <p:spPr>
          <a:xfrm>
            <a:off x="447989" y="3284984"/>
            <a:ext cx="440377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b="1" dirty="0"/>
          </a:p>
          <a:p>
            <a:r>
              <a:rPr lang="hu-HU" b="1" dirty="0" smtClean="0"/>
              <a:t>A víztestek biológiai állapota: </a:t>
            </a:r>
          </a:p>
          <a:p>
            <a:endParaRPr lang="hu-HU" b="1" dirty="0"/>
          </a:p>
          <a:p>
            <a:pPr marL="285750" indent="-285750">
              <a:buFontTx/>
              <a:buChar char="-"/>
            </a:pPr>
            <a:r>
              <a:rPr lang="hu-HU" b="1" dirty="0" smtClean="0"/>
              <a:t>Kevés a jó állapot </a:t>
            </a:r>
            <a:endParaRPr lang="hu-HU" b="1" dirty="0" smtClean="0"/>
          </a:p>
          <a:p>
            <a:pPr marL="285750" indent="-285750">
              <a:buFontTx/>
              <a:buChar char="-"/>
            </a:pPr>
            <a:r>
              <a:rPr lang="hu-HU" b="1" dirty="0" smtClean="0"/>
              <a:t>Zömében </a:t>
            </a:r>
            <a:r>
              <a:rPr lang="hu-HU" b="1" dirty="0" smtClean="0"/>
              <a:t>közepes és gyenge   </a:t>
            </a:r>
          </a:p>
          <a:p>
            <a:pPr marL="285750" indent="-285750">
              <a:buFontTx/>
              <a:buChar char="-"/>
            </a:pPr>
            <a:endParaRPr lang="hu-HU" b="1" dirty="0"/>
          </a:p>
          <a:p>
            <a:r>
              <a:rPr lang="hu-HU" b="1" dirty="0" smtClean="0"/>
              <a:t>Tükrözi a </a:t>
            </a:r>
            <a:r>
              <a:rPr lang="hu-HU" b="1" dirty="0" err="1" smtClean="0"/>
              <a:t>hidromorfológiai</a:t>
            </a:r>
            <a:r>
              <a:rPr lang="hu-HU" b="1" dirty="0" smtClean="0"/>
              <a:t> </a:t>
            </a:r>
            <a:r>
              <a:rPr lang="hu-HU" b="1" dirty="0" err="1" smtClean="0"/>
              <a:t>visznyokat</a:t>
            </a:r>
            <a:r>
              <a:rPr lang="hu-HU" b="1" dirty="0" smtClean="0"/>
              <a:t> </a:t>
            </a:r>
          </a:p>
          <a:p>
            <a:endParaRPr lang="hu-HU" b="1" dirty="0"/>
          </a:p>
          <a:p>
            <a:endParaRPr lang="hu-HU" b="1" dirty="0"/>
          </a:p>
          <a:p>
            <a:endParaRPr lang="hu-HU" b="1" dirty="0" smtClean="0"/>
          </a:p>
          <a:p>
            <a:endParaRPr lang="hu-HU" b="1" dirty="0"/>
          </a:p>
          <a:p>
            <a:endParaRPr lang="hu-HU" b="1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884" y="2465512"/>
            <a:ext cx="322536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Kép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45571"/>
            <a:ext cx="3443654" cy="203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83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31351"/>
            <a:ext cx="3050690" cy="432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/>
          <a:lstStyle/>
          <a:p>
            <a:pPr algn="ctr"/>
            <a:r>
              <a:rPr lang="hu-HU" cap="none" dirty="0" smtClean="0"/>
              <a:t>Tisza Részvízgyűjtő Terv</a:t>
            </a:r>
            <a:endParaRPr lang="hu-HU" cap="none" dirty="0"/>
          </a:p>
        </p:txBody>
      </p:sp>
      <p:sp>
        <p:nvSpPr>
          <p:cNvPr id="3" name="Szövegdoboz 2"/>
          <p:cNvSpPr txBox="1"/>
          <p:nvPr/>
        </p:nvSpPr>
        <p:spPr>
          <a:xfrm>
            <a:off x="379151" y="891039"/>
            <a:ext cx="280076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 </a:t>
            </a:r>
          </a:p>
          <a:p>
            <a:endParaRPr lang="hu-HU" dirty="0"/>
          </a:p>
          <a:p>
            <a:r>
              <a:rPr lang="hu-HU" b="1" dirty="0" smtClean="0"/>
              <a:t>Morfológiai problémák: </a:t>
            </a:r>
          </a:p>
          <a:p>
            <a:r>
              <a:rPr lang="hu-HU" dirty="0" smtClean="0"/>
              <a:t> 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476" y="2906652"/>
            <a:ext cx="3077320" cy="380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zövegdoboz 12"/>
          <p:cNvSpPr txBox="1"/>
          <p:nvPr/>
        </p:nvSpPr>
        <p:spPr>
          <a:xfrm>
            <a:off x="300114" y="4509120"/>
            <a:ext cx="5045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330 vízfolyás víztestből </a:t>
            </a:r>
          </a:p>
          <a:p>
            <a:pPr lvl="1"/>
            <a:r>
              <a:rPr lang="hu-HU" dirty="0" smtClean="0"/>
              <a:t>115 természetes, </a:t>
            </a:r>
          </a:p>
          <a:p>
            <a:pPr lvl="1"/>
            <a:r>
              <a:rPr lang="hu-HU" dirty="0" smtClean="0"/>
              <a:t>154 erősen módosított  </a:t>
            </a:r>
          </a:p>
          <a:p>
            <a:pPr lvl="1"/>
            <a:r>
              <a:rPr lang="hu-HU" dirty="0" smtClean="0"/>
              <a:t>61 mesterséges  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429717" y="6036963"/>
            <a:ext cx="4608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Okok: Árvízvédelem, belvízgazdálkodás 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827584" y="1890989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Szabályozottság, Átjárhatóság</a:t>
            </a:r>
          </a:p>
          <a:p>
            <a:r>
              <a:rPr lang="hu-HU" dirty="0"/>
              <a:t>Völgyzárógátas tározók</a:t>
            </a:r>
            <a:r>
              <a:rPr lang="hu-HU" dirty="0" smtClean="0"/>
              <a:t>, Fenékküszöbök</a:t>
            </a:r>
            <a:r>
              <a:rPr lang="hu-HU" dirty="0"/>
              <a:t>, </a:t>
            </a:r>
            <a:endParaRPr lang="hu-HU" dirty="0" smtClean="0"/>
          </a:p>
          <a:p>
            <a:r>
              <a:rPr lang="hu-HU" dirty="0" smtClean="0"/>
              <a:t>Töltések  </a:t>
            </a:r>
            <a:endParaRPr lang="hu-HU" dirty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30992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/>
          <a:lstStyle/>
          <a:p>
            <a:pPr algn="ctr"/>
            <a:r>
              <a:rPr lang="hu-HU" cap="none" dirty="0" smtClean="0"/>
              <a:t>VGT módszertan</a:t>
            </a:r>
            <a:endParaRPr lang="hu-HU" cap="none" dirty="0"/>
          </a:p>
        </p:txBody>
      </p:sp>
      <p:sp>
        <p:nvSpPr>
          <p:cNvPr id="5" name="Oval 16"/>
          <p:cNvSpPr>
            <a:spLocks noChangeArrowheads="1"/>
          </p:cNvSpPr>
          <p:nvPr/>
        </p:nvSpPr>
        <p:spPr bwMode="auto">
          <a:xfrm>
            <a:off x="788906" y="5501167"/>
            <a:ext cx="757237" cy="74453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2000"/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975005" y="5727521"/>
            <a:ext cx="3706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2000" b="1" dirty="0" smtClean="0"/>
              <a:t>D</a:t>
            </a:r>
            <a:endParaRPr lang="hu-HU" sz="2000" b="1" dirty="0"/>
          </a:p>
        </p:txBody>
      </p:sp>
      <p:sp>
        <p:nvSpPr>
          <p:cNvPr id="10" name="Oval 21"/>
          <p:cNvSpPr>
            <a:spLocks noChangeArrowheads="1"/>
          </p:cNvSpPr>
          <p:nvPr/>
        </p:nvSpPr>
        <p:spPr bwMode="auto">
          <a:xfrm>
            <a:off x="7508523" y="5188490"/>
            <a:ext cx="832487" cy="7651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2000"/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7739459" y="5335397"/>
            <a:ext cx="3706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2000" b="1" dirty="0" smtClean="0"/>
              <a:t>R</a:t>
            </a:r>
            <a:endParaRPr lang="hu-HU" sz="2000" b="1" dirty="0"/>
          </a:p>
        </p:txBody>
      </p:sp>
      <p:cxnSp>
        <p:nvCxnSpPr>
          <p:cNvPr id="25" name="Egyenes összekötő nyíllal 24"/>
          <p:cNvCxnSpPr/>
          <p:nvPr/>
        </p:nvCxnSpPr>
        <p:spPr>
          <a:xfrm flipH="1">
            <a:off x="1557098" y="3697906"/>
            <a:ext cx="2023344" cy="1353745"/>
          </a:xfrm>
          <a:prstGeom prst="straightConnector1">
            <a:avLst/>
          </a:prstGeom>
          <a:ln w="60325">
            <a:solidFill>
              <a:srgbClr val="FF0000"/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zövegdoboz 27"/>
          <p:cNvSpPr txBox="1"/>
          <p:nvPr/>
        </p:nvSpPr>
        <p:spPr>
          <a:xfrm>
            <a:off x="630491" y="1949577"/>
            <a:ext cx="3536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err="1" smtClean="0">
                <a:solidFill>
                  <a:srgbClr val="0070C0"/>
                </a:solidFill>
              </a:rPr>
              <a:t>Hidromorfológiai</a:t>
            </a:r>
            <a:r>
              <a:rPr lang="hu-HU" sz="1600" b="1" dirty="0" smtClean="0">
                <a:solidFill>
                  <a:srgbClr val="0070C0"/>
                </a:solidFill>
              </a:rPr>
              <a:t> változások és </a:t>
            </a:r>
            <a:r>
              <a:rPr lang="hu-HU" sz="1600" b="1" dirty="0" err="1" smtClean="0">
                <a:solidFill>
                  <a:srgbClr val="0070C0"/>
                </a:solidFill>
              </a:rPr>
              <a:t>ökológiiai</a:t>
            </a:r>
            <a:r>
              <a:rPr lang="hu-HU" sz="1600" b="1" dirty="0" smtClean="0">
                <a:solidFill>
                  <a:srgbClr val="0070C0"/>
                </a:solidFill>
              </a:rPr>
              <a:t> hatásuk elemzése</a:t>
            </a:r>
          </a:p>
          <a:p>
            <a:r>
              <a:rPr lang="hu-HU" sz="1600" b="1" dirty="0" smtClean="0">
                <a:solidFill>
                  <a:srgbClr val="0070C0"/>
                </a:solidFill>
              </a:rPr>
              <a:t>Kapcsolatok? </a:t>
            </a:r>
          </a:p>
        </p:txBody>
      </p:sp>
      <p:sp>
        <p:nvSpPr>
          <p:cNvPr id="29" name="Oval 18"/>
          <p:cNvSpPr>
            <a:spLocks noChangeArrowheads="1"/>
          </p:cNvSpPr>
          <p:nvPr/>
        </p:nvSpPr>
        <p:spPr bwMode="auto">
          <a:xfrm>
            <a:off x="738623" y="4865547"/>
            <a:ext cx="782637" cy="77231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2000"/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903671" y="5051651"/>
            <a:ext cx="5277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2000" b="1" dirty="0"/>
              <a:t>S</a:t>
            </a:r>
            <a:r>
              <a:rPr lang="hu-HU" sz="2000" b="1" dirty="0" smtClean="0"/>
              <a:t>P</a:t>
            </a:r>
          </a:p>
        </p:txBody>
      </p:sp>
      <p:sp>
        <p:nvSpPr>
          <p:cNvPr id="32" name="Szövegdoboz 31"/>
          <p:cNvSpPr txBox="1"/>
          <p:nvPr/>
        </p:nvSpPr>
        <p:spPr>
          <a:xfrm>
            <a:off x="3320415" y="5789077"/>
            <a:ext cx="2988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rgbClr val="0070C0"/>
                </a:solidFill>
              </a:rPr>
              <a:t>Intézkedések tervezése: </a:t>
            </a:r>
          </a:p>
          <a:p>
            <a:r>
              <a:rPr lang="hu-HU" sz="1600" b="1" dirty="0" smtClean="0">
                <a:solidFill>
                  <a:srgbClr val="0070C0"/>
                </a:solidFill>
              </a:rPr>
              <a:t>Pl. műtárgyak elbontása,</a:t>
            </a:r>
          </a:p>
          <a:p>
            <a:r>
              <a:rPr lang="hu-HU" sz="1600" b="1" dirty="0" smtClean="0">
                <a:solidFill>
                  <a:srgbClr val="0070C0"/>
                </a:solidFill>
              </a:rPr>
              <a:t>növényzóna rehabilitációja </a:t>
            </a:r>
          </a:p>
        </p:txBody>
      </p:sp>
      <p:grpSp>
        <p:nvGrpSpPr>
          <p:cNvPr id="52" name="Csoportba foglalás 51"/>
          <p:cNvGrpSpPr/>
          <p:nvPr/>
        </p:nvGrpSpPr>
        <p:grpSpPr>
          <a:xfrm>
            <a:off x="2985340" y="2187493"/>
            <a:ext cx="2562971" cy="1886585"/>
            <a:chOff x="712934" y="1209076"/>
            <a:chExt cx="2562971" cy="1886585"/>
          </a:xfrm>
        </p:grpSpPr>
        <p:sp>
          <p:nvSpPr>
            <p:cNvPr id="9" name="Oval 20"/>
            <p:cNvSpPr>
              <a:spLocks noChangeArrowheads="1"/>
            </p:cNvSpPr>
            <p:nvPr/>
          </p:nvSpPr>
          <p:spPr bwMode="auto">
            <a:xfrm>
              <a:off x="2542462" y="1209076"/>
              <a:ext cx="733443" cy="723900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000"/>
            </a:p>
          </p:txBody>
        </p:sp>
        <p:grpSp>
          <p:nvGrpSpPr>
            <p:cNvPr id="51" name="Csoportba foglalás 50"/>
            <p:cNvGrpSpPr/>
            <p:nvPr/>
          </p:nvGrpSpPr>
          <p:grpSpPr>
            <a:xfrm>
              <a:off x="712934" y="1404218"/>
              <a:ext cx="2415305" cy="1691443"/>
              <a:chOff x="712934" y="1404218"/>
              <a:chExt cx="2415305" cy="1691443"/>
            </a:xfrm>
          </p:grpSpPr>
          <p:sp>
            <p:nvSpPr>
              <p:cNvPr id="7" name="Oval 18"/>
              <p:cNvSpPr>
                <a:spLocks noChangeArrowheads="1"/>
              </p:cNvSpPr>
              <p:nvPr/>
            </p:nvSpPr>
            <p:spPr bwMode="auto">
              <a:xfrm>
                <a:off x="712934" y="1604273"/>
                <a:ext cx="782637" cy="772319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000"/>
              </a:p>
            </p:txBody>
          </p:sp>
          <p:sp>
            <p:nvSpPr>
              <p:cNvPr id="8" name="Oval 19"/>
              <p:cNvSpPr>
                <a:spLocks noChangeArrowheads="1"/>
              </p:cNvSpPr>
              <p:nvPr/>
            </p:nvSpPr>
            <p:spPr bwMode="auto">
              <a:xfrm>
                <a:off x="1885794" y="2343317"/>
                <a:ext cx="805402" cy="752344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000"/>
              </a:p>
            </p:txBody>
          </p:sp>
          <p:sp>
            <p:nvSpPr>
              <p:cNvPr id="11" name="Text Box 22"/>
              <p:cNvSpPr txBox="1">
                <a:spLocks noChangeArrowheads="1"/>
              </p:cNvSpPr>
              <p:nvPr/>
            </p:nvSpPr>
            <p:spPr bwMode="auto">
              <a:xfrm>
                <a:off x="951848" y="1790377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hu-HU" sz="2000" b="1" dirty="0" smtClean="0"/>
                  <a:t>P</a:t>
                </a:r>
              </a:p>
            </p:txBody>
          </p:sp>
          <p:sp>
            <p:nvSpPr>
              <p:cNvPr id="12" name="Text Box 23"/>
              <p:cNvSpPr txBox="1">
                <a:spLocks noChangeArrowheads="1"/>
              </p:cNvSpPr>
              <p:nvPr/>
            </p:nvSpPr>
            <p:spPr bwMode="auto">
              <a:xfrm>
                <a:off x="2725538" y="1404218"/>
                <a:ext cx="40270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hu-HU" sz="2000" b="1" dirty="0" smtClean="0"/>
                  <a:t>S</a:t>
                </a:r>
                <a:endParaRPr lang="hu-HU" sz="2000" b="1" dirty="0"/>
              </a:p>
            </p:txBody>
          </p:sp>
          <p:sp>
            <p:nvSpPr>
              <p:cNvPr id="13" name="Text Box 24"/>
              <p:cNvSpPr txBox="1">
                <a:spLocks noChangeArrowheads="1"/>
              </p:cNvSpPr>
              <p:nvPr/>
            </p:nvSpPr>
            <p:spPr bwMode="auto">
              <a:xfrm>
                <a:off x="2160896" y="2519434"/>
                <a:ext cx="25519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hu-HU" sz="2000" dirty="0" smtClean="0"/>
                  <a:t>I</a:t>
                </a:r>
                <a:endParaRPr lang="hu-HU" sz="2000" dirty="0"/>
              </a:p>
            </p:txBody>
          </p:sp>
          <p:cxnSp>
            <p:nvCxnSpPr>
              <p:cNvPr id="26" name="Egyenes összekötő nyíllal 25"/>
              <p:cNvCxnSpPr/>
              <p:nvPr/>
            </p:nvCxnSpPr>
            <p:spPr>
              <a:xfrm flipV="1">
                <a:off x="1495571" y="1604274"/>
                <a:ext cx="1013289" cy="386159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Egyenes összekötő nyíllal 26"/>
              <p:cNvCxnSpPr/>
              <p:nvPr/>
            </p:nvCxnSpPr>
            <p:spPr>
              <a:xfrm flipH="1">
                <a:off x="2569193" y="1990433"/>
                <a:ext cx="156345" cy="386159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Egyenes összekötő nyíllal 38"/>
              <p:cNvCxnSpPr>
                <a:endCxn id="7" idx="5"/>
              </p:cNvCxnSpPr>
              <p:nvPr/>
            </p:nvCxnSpPr>
            <p:spPr>
              <a:xfrm flipH="1" flipV="1">
                <a:off x="1380956" y="2263489"/>
                <a:ext cx="504838" cy="255945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9" name="Egyenes összekötő nyíllal 48"/>
          <p:cNvCxnSpPr/>
          <p:nvPr/>
        </p:nvCxnSpPr>
        <p:spPr>
          <a:xfrm flipV="1">
            <a:off x="1570985" y="5516172"/>
            <a:ext cx="5737319" cy="15007"/>
          </a:xfrm>
          <a:prstGeom prst="straightConnector1">
            <a:avLst/>
          </a:prstGeom>
          <a:ln w="60325">
            <a:solidFill>
              <a:srgbClr val="FF0000"/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zövegdoboz 23"/>
          <p:cNvSpPr txBox="1"/>
          <p:nvPr/>
        </p:nvSpPr>
        <p:spPr>
          <a:xfrm>
            <a:off x="234816" y="3658579"/>
            <a:ext cx="2825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rgbClr val="0070C0"/>
                </a:solidFill>
              </a:rPr>
              <a:t>A jelentősek kiválasztása:</a:t>
            </a:r>
          </a:p>
          <a:p>
            <a:r>
              <a:rPr lang="hu-HU" sz="1600" b="1" dirty="0">
                <a:solidFill>
                  <a:srgbClr val="0070C0"/>
                </a:solidFill>
              </a:rPr>
              <a:t>p</a:t>
            </a:r>
            <a:r>
              <a:rPr lang="hu-HU" sz="1600" b="1" dirty="0" smtClean="0">
                <a:solidFill>
                  <a:srgbClr val="0070C0"/>
                </a:solidFill>
              </a:rPr>
              <a:t>l.:  árvédelmi töltés, </a:t>
            </a:r>
          </a:p>
          <a:p>
            <a:r>
              <a:rPr lang="hu-HU" sz="1600" b="1" dirty="0" smtClean="0">
                <a:solidFill>
                  <a:srgbClr val="0070C0"/>
                </a:solidFill>
              </a:rPr>
              <a:t>csatornázott  vízfolyás </a:t>
            </a:r>
          </a:p>
        </p:txBody>
      </p:sp>
      <p:cxnSp>
        <p:nvCxnSpPr>
          <p:cNvPr id="31" name="Egyenes összekötő nyíllal 30"/>
          <p:cNvCxnSpPr/>
          <p:nvPr/>
        </p:nvCxnSpPr>
        <p:spPr>
          <a:xfrm flipH="1" flipV="1">
            <a:off x="5235263" y="3375046"/>
            <a:ext cx="2273260" cy="1813444"/>
          </a:xfrm>
          <a:prstGeom prst="straightConnector1">
            <a:avLst/>
          </a:prstGeom>
          <a:ln w="60325">
            <a:solidFill>
              <a:srgbClr val="FF0000"/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zövegdoboz 33"/>
          <p:cNvSpPr txBox="1"/>
          <p:nvPr/>
        </p:nvSpPr>
        <p:spPr>
          <a:xfrm>
            <a:off x="6073650" y="3276492"/>
            <a:ext cx="3610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rgbClr val="0070C0"/>
                </a:solidFill>
              </a:rPr>
              <a:t>Visszacsatolás (monitoring):  </a:t>
            </a:r>
          </a:p>
          <a:p>
            <a:r>
              <a:rPr lang="hu-HU" sz="1600" b="1" dirty="0" smtClean="0">
                <a:solidFill>
                  <a:srgbClr val="0070C0"/>
                </a:solidFill>
              </a:rPr>
              <a:t>Pl. hatékony-e a mentett oldali vízpótlás?   </a:t>
            </a:r>
            <a:endParaRPr lang="hu-HU" sz="1600" b="1" dirty="0">
              <a:solidFill>
                <a:srgbClr val="0070C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43959" y="1311382"/>
            <a:ext cx="8460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DPSIR,   </a:t>
            </a:r>
            <a:r>
              <a:rPr lang="hu-HU" b="1" dirty="0" smtClean="0">
                <a:solidFill>
                  <a:srgbClr val="0070C0"/>
                </a:solidFill>
              </a:rPr>
              <a:t>D</a:t>
            </a:r>
            <a:r>
              <a:rPr lang="hu-HU" dirty="0" smtClean="0"/>
              <a:t>: hajtóerő, </a:t>
            </a:r>
            <a:r>
              <a:rPr lang="hu-HU" b="1" dirty="0" smtClean="0">
                <a:solidFill>
                  <a:srgbClr val="0070C0"/>
                </a:solidFill>
              </a:rPr>
              <a:t>P</a:t>
            </a:r>
            <a:r>
              <a:rPr lang="hu-HU" dirty="0" smtClean="0"/>
              <a:t>: terhelés, </a:t>
            </a:r>
            <a:r>
              <a:rPr lang="hu-HU" b="1" dirty="0" smtClean="0">
                <a:solidFill>
                  <a:srgbClr val="0070C0"/>
                </a:solidFill>
              </a:rPr>
              <a:t>S</a:t>
            </a:r>
            <a:r>
              <a:rPr lang="hu-HU" dirty="0" smtClean="0"/>
              <a:t>: állapot, </a:t>
            </a:r>
            <a:r>
              <a:rPr lang="hu-HU" b="1" dirty="0" smtClean="0">
                <a:solidFill>
                  <a:srgbClr val="0070C0"/>
                </a:solidFill>
              </a:rPr>
              <a:t>I</a:t>
            </a:r>
            <a:r>
              <a:rPr lang="hu-HU" dirty="0" smtClean="0">
                <a:solidFill>
                  <a:srgbClr val="0070C0"/>
                </a:solidFill>
              </a:rPr>
              <a:t>:</a:t>
            </a:r>
            <a:r>
              <a:rPr lang="hu-HU" dirty="0" smtClean="0"/>
              <a:t> hatás, </a:t>
            </a:r>
            <a:r>
              <a:rPr lang="hu-HU" b="1" dirty="0" smtClean="0">
                <a:solidFill>
                  <a:srgbClr val="0070C0"/>
                </a:solidFill>
              </a:rPr>
              <a:t>R:</a:t>
            </a:r>
            <a:r>
              <a:rPr lang="hu-HU" dirty="0" smtClean="0"/>
              <a:t> intézkedés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4289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14" grpId="0"/>
      <p:bldP spid="28" grpId="0"/>
      <p:bldP spid="29" grpId="0" animBg="1"/>
      <p:bldP spid="30" grpId="0"/>
      <p:bldP spid="32" grpId="0"/>
      <p:bldP spid="24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588507" cy="936104"/>
          </a:xfrm>
        </p:spPr>
        <p:txBody>
          <a:bodyPr/>
          <a:lstStyle/>
          <a:p>
            <a:r>
              <a:rPr lang="hu-HU" cap="none" dirty="0" smtClean="0"/>
              <a:t>VGT2   </a:t>
            </a:r>
            <a:r>
              <a:rPr lang="hu-HU" cap="none" dirty="0" err="1" smtClean="0"/>
              <a:t>Hidromorfológiai</a:t>
            </a:r>
            <a:r>
              <a:rPr lang="hu-HU" cap="none" dirty="0" smtClean="0"/>
              <a:t> beavatkozások és intézkedések</a:t>
            </a:r>
            <a:endParaRPr lang="hu-HU" cap="none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107504" y="1282843"/>
            <a:ext cx="4176464" cy="517064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/>
              <a:t>4.1</a:t>
            </a:r>
            <a:r>
              <a:rPr lang="hu-HU" b="1" dirty="0"/>
              <a:t> </a:t>
            </a:r>
            <a:r>
              <a:rPr lang="hu-HU" b="1" dirty="0" smtClean="0"/>
              <a:t> </a:t>
            </a:r>
            <a:r>
              <a:rPr lang="hu-HU" b="1" dirty="0"/>
              <a:t>Vonalvezetés/mederforma/ parti sáv/ morfológiai </a:t>
            </a:r>
            <a:r>
              <a:rPr lang="hu-HU" b="1" dirty="0" smtClean="0"/>
              <a:t>módosítása</a:t>
            </a:r>
          </a:p>
          <a:p>
            <a:r>
              <a:rPr lang="hu-HU" b="1" dirty="0" smtClean="0"/>
              <a:t> </a:t>
            </a:r>
          </a:p>
          <a:p>
            <a:pPr lvl="1"/>
            <a:r>
              <a:rPr lang="hu-HU" sz="1600" b="1" dirty="0" smtClean="0"/>
              <a:t>4.1.1 Árvízvédelem </a:t>
            </a:r>
          </a:p>
          <a:p>
            <a:pPr lvl="1"/>
            <a:r>
              <a:rPr lang="hu-HU" sz="1600" b="1" dirty="0"/>
              <a:t> </a:t>
            </a:r>
            <a:r>
              <a:rPr lang="hu-HU" sz="1600" b="1" dirty="0" smtClean="0"/>
              <a:t>   (átvágás, partvédelem, kotrás, növényzet módosítása, töltés)</a:t>
            </a:r>
          </a:p>
          <a:p>
            <a:pPr marL="742950" lvl="1" indent="-285750">
              <a:buFontTx/>
              <a:buChar char="-"/>
            </a:pPr>
            <a:endParaRPr lang="hu-HU" sz="1600" b="1" dirty="0" smtClean="0"/>
          </a:p>
          <a:p>
            <a:pPr lvl="1"/>
            <a:r>
              <a:rPr lang="hu-HU" sz="1600" b="1" dirty="0" smtClean="0"/>
              <a:t>4.1.2 Mezőgazdaság</a:t>
            </a:r>
          </a:p>
          <a:p>
            <a:pPr lvl="1"/>
            <a:r>
              <a:rPr lang="hu-HU" sz="1600" b="1" dirty="0"/>
              <a:t> </a:t>
            </a:r>
            <a:r>
              <a:rPr lang="hu-HU" sz="1600" b="1" dirty="0" smtClean="0"/>
              <a:t>   (trapézmeder, kotrás, növényzet irtása, depóniák, zsilipek)</a:t>
            </a:r>
          </a:p>
          <a:p>
            <a:pPr lvl="1"/>
            <a:endParaRPr lang="hu-HU" sz="1600" b="1" dirty="0"/>
          </a:p>
          <a:p>
            <a:pPr lvl="1"/>
            <a:r>
              <a:rPr lang="hu-HU" sz="1600" b="1" dirty="0" smtClean="0"/>
              <a:t>4.1.3 Hajózás </a:t>
            </a:r>
          </a:p>
          <a:p>
            <a:pPr lvl="1"/>
            <a:r>
              <a:rPr lang="hu-HU" sz="1600" b="1" dirty="0"/>
              <a:t> </a:t>
            </a:r>
            <a:r>
              <a:rPr lang="hu-HU" sz="1600" b="1" dirty="0" smtClean="0"/>
              <a:t>  (szabályzó műtárgyak, partvédelem, kotrás, kikötők) </a:t>
            </a:r>
          </a:p>
          <a:p>
            <a:pPr lvl="1"/>
            <a:endParaRPr lang="hu-HU" sz="1600" b="1" dirty="0" smtClean="0"/>
          </a:p>
          <a:p>
            <a:pPr lvl="1"/>
            <a:r>
              <a:rPr lang="hu-HU" sz="1600" b="1" dirty="0" smtClean="0"/>
              <a:t>4.1.4 Települések </a:t>
            </a:r>
          </a:p>
          <a:p>
            <a:pPr lvl="1"/>
            <a:r>
              <a:rPr lang="hu-HU" sz="1600" b="1" dirty="0"/>
              <a:t> </a:t>
            </a:r>
            <a:r>
              <a:rPr lang="hu-HU" sz="1600" b="1" dirty="0" smtClean="0"/>
              <a:t>  (partvédelem, növényzet irtása,)</a:t>
            </a:r>
          </a:p>
          <a:p>
            <a:pPr lvl="1"/>
            <a:endParaRPr lang="hu-HU" sz="1600" b="1" dirty="0"/>
          </a:p>
          <a:p>
            <a:pPr lvl="1"/>
            <a:r>
              <a:rPr lang="hu-HU" sz="1600" b="1" dirty="0" smtClean="0"/>
              <a:t>4.1.5 Rekreáció</a:t>
            </a:r>
            <a:endParaRPr lang="hu-HU" sz="2000" b="1" dirty="0"/>
          </a:p>
          <a:p>
            <a:r>
              <a:rPr lang="hu-HU" sz="2000" b="1" dirty="0" smtClean="0"/>
              <a:t>          </a:t>
            </a:r>
            <a:r>
              <a:rPr lang="hu-HU" sz="1600" b="1" dirty="0" smtClean="0"/>
              <a:t>(partvédelem, növényzet irtása) </a:t>
            </a:r>
            <a:endParaRPr lang="hu-HU" sz="2000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4378102" y="1282843"/>
            <a:ext cx="4629762" cy="52168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/>
              <a:t>6 A </a:t>
            </a:r>
            <a:r>
              <a:rPr lang="hu-HU" b="1" dirty="0" err="1"/>
              <a:t>hidromorfológiai</a:t>
            </a:r>
            <a:r>
              <a:rPr lang="hu-HU" b="1" dirty="0"/>
              <a:t> viszonyok javítása, a hosszirányú átjárhatóságon </a:t>
            </a:r>
            <a:r>
              <a:rPr lang="hu-HU" b="1" dirty="0" smtClean="0"/>
              <a:t>kívül</a:t>
            </a:r>
          </a:p>
          <a:p>
            <a:pPr lvl="1">
              <a:spcBef>
                <a:spcPts val="600"/>
              </a:spcBef>
            </a:pPr>
            <a:r>
              <a:rPr lang="hu-HU" sz="1600" b="1" dirty="0" smtClean="0"/>
              <a:t>6.1 Hosszirányú szabályozás csökkentése</a:t>
            </a:r>
          </a:p>
          <a:p>
            <a:pPr lvl="1">
              <a:spcBef>
                <a:spcPts val="600"/>
              </a:spcBef>
            </a:pPr>
            <a:r>
              <a:rPr lang="hu-HU" sz="1600" b="1" dirty="0" smtClean="0"/>
              <a:t>6.2, 6.6, 6.7, 6.14  Mederforma és növényzóna rehabilitációja, jó állapot fenntartása</a:t>
            </a:r>
          </a:p>
          <a:p>
            <a:pPr lvl="1">
              <a:spcBef>
                <a:spcPts val="600"/>
              </a:spcBef>
            </a:pPr>
            <a:r>
              <a:rPr lang="hu-HU" sz="1600" b="1" dirty="0" smtClean="0"/>
              <a:t>6.3   Oldalirányú átjárhatóság rehabilitációja (nyílt ártér, hullámtér szélesítése mellékágak vízellátása)</a:t>
            </a:r>
          </a:p>
          <a:p>
            <a:pPr lvl="1">
              <a:spcBef>
                <a:spcPts val="600"/>
              </a:spcBef>
            </a:pPr>
            <a:r>
              <a:rPr lang="hu-HU" sz="1600" b="1" dirty="0" smtClean="0"/>
              <a:t>6.4, 6.9 Felesleges műtárgyak bontása</a:t>
            </a:r>
          </a:p>
          <a:p>
            <a:pPr lvl="1">
              <a:spcBef>
                <a:spcPts val="600"/>
              </a:spcBef>
            </a:pPr>
            <a:r>
              <a:rPr lang="hu-HU" sz="1600" b="1" dirty="0" smtClean="0"/>
              <a:t>6.10 Kikötők átalakítása</a:t>
            </a:r>
          </a:p>
          <a:p>
            <a:endParaRPr lang="hu-HU" sz="1600" b="1" dirty="0" smtClean="0"/>
          </a:p>
          <a:p>
            <a:r>
              <a:rPr lang="hu-HU" sz="1600" b="1" dirty="0" smtClean="0"/>
              <a:t>Ha a fenti intézkedések valamelyike nem lehetséges, </a:t>
            </a:r>
            <a:r>
              <a:rPr lang="hu-HU" sz="1600" b="1" u="sng" dirty="0" smtClean="0">
                <a:solidFill>
                  <a:srgbClr val="0070C0"/>
                </a:solidFill>
              </a:rPr>
              <a:t>hatáscsökkentő intézkedések</a:t>
            </a:r>
            <a:r>
              <a:rPr lang="hu-HU" sz="1600" b="1" dirty="0" smtClean="0">
                <a:solidFill>
                  <a:srgbClr val="0070C0"/>
                </a:solidFill>
              </a:rPr>
              <a:t>: </a:t>
            </a:r>
            <a:r>
              <a:rPr lang="hu-HU" sz="1600" b="1" dirty="0" smtClean="0"/>
              <a:t>6.5, 6.8, 6.11: Mentett oldali vízpótlás, hullámtéri vízellátottság javítása duzzasztással, vízbevezetéssel, belterületi szakaszok.. </a:t>
            </a:r>
            <a:endParaRPr lang="hu-HU" sz="1600" b="1" dirty="0"/>
          </a:p>
        </p:txBody>
      </p:sp>
    </p:spTree>
    <p:extLst>
      <p:ext uri="{BB962C8B-B14F-4D97-AF65-F5344CB8AC3E}">
        <p14:creationId xmlns:p14="http://schemas.microsoft.com/office/powerpoint/2010/main" val="390970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588507" cy="936104"/>
          </a:xfrm>
        </p:spPr>
        <p:txBody>
          <a:bodyPr/>
          <a:lstStyle/>
          <a:p>
            <a:r>
              <a:rPr lang="hu-HU" cap="none" dirty="0" smtClean="0"/>
              <a:t>VGT2   </a:t>
            </a:r>
            <a:r>
              <a:rPr lang="hu-HU" cap="none" dirty="0" err="1" smtClean="0"/>
              <a:t>Hidromorfológiai</a:t>
            </a:r>
            <a:r>
              <a:rPr lang="hu-HU" cap="none" dirty="0" smtClean="0"/>
              <a:t> beavatkozások és intézkedések</a:t>
            </a:r>
            <a:endParaRPr lang="hu-HU" cap="none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107504" y="1425127"/>
            <a:ext cx="3984075" cy="470898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/>
              <a:t>4.2  Gátak, fenékküszöbök, zsilipek, elzárások (átjárhatatlan megoldások, duzzasztás)</a:t>
            </a:r>
          </a:p>
          <a:p>
            <a:endParaRPr lang="hu-HU" b="1" dirty="0"/>
          </a:p>
          <a:p>
            <a:pPr lvl="1"/>
            <a:r>
              <a:rPr lang="hu-HU" sz="1600" b="1" dirty="0" smtClean="0"/>
              <a:t>4.2.1 Árvízvédelem</a:t>
            </a:r>
          </a:p>
          <a:p>
            <a:pPr lvl="1"/>
            <a:endParaRPr lang="hu-HU" sz="1600" b="1" dirty="0" smtClean="0"/>
          </a:p>
          <a:p>
            <a:pPr lvl="1"/>
            <a:r>
              <a:rPr lang="hu-HU" sz="1600" b="1" dirty="0" smtClean="0"/>
              <a:t>4.2.2 Energiatermelés</a:t>
            </a:r>
          </a:p>
          <a:p>
            <a:pPr lvl="2"/>
            <a:endParaRPr lang="hu-HU" sz="1600" b="1" dirty="0" smtClean="0"/>
          </a:p>
          <a:p>
            <a:pPr lvl="1"/>
            <a:r>
              <a:rPr lang="hu-HU" sz="1600" b="1" dirty="0" smtClean="0"/>
              <a:t>4.2.3 Közüzemi vízellátás</a:t>
            </a:r>
          </a:p>
          <a:p>
            <a:pPr lvl="1"/>
            <a:endParaRPr lang="hu-HU" sz="1600" b="1" dirty="0" smtClean="0"/>
          </a:p>
          <a:p>
            <a:pPr lvl="1"/>
            <a:r>
              <a:rPr lang="hu-HU" sz="1600" b="1" dirty="0" smtClean="0"/>
              <a:t>4.2.4 Mezőgazdaság</a:t>
            </a:r>
          </a:p>
          <a:p>
            <a:pPr lvl="1"/>
            <a:endParaRPr lang="hu-HU" sz="1600" b="1" dirty="0" smtClean="0"/>
          </a:p>
          <a:p>
            <a:pPr lvl="1"/>
            <a:r>
              <a:rPr lang="hu-HU" sz="1600" b="1" dirty="0" smtClean="0"/>
              <a:t>4.2.5 Ipar</a:t>
            </a:r>
          </a:p>
          <a:p>
            <a:pPr lvl="1"/>
            <a:endParaRPr lang="hu-HU" sz="1600" b="1" dirty="0" smtClean="0"/>
          </a:p>
          <a:p>
            <a:pPr lvl="1"/>
            <a:r>
              <a:rPr lang="hu-HU" sz="1600" b="1" dirty="0" smtClean="0"/>
              <a:t>4.2.6 Rekreáció (horgászat) </a:t>
            </a:r>
          </a:p>
          <a:p>
            <a:pPr lvl="1"/>
            <a:endParaRPr lang="hu-HU" sz="1600" b="1" dirty="0" smtClean="0"/>
          </a:p>
          <a:p>
            <a:pPr lvl="1"/>
            <a:r>
              <a:rPr lang="hu-HU" sz="1600" b="1" dirty="0" smtClean="0"/>
              <a:t>4.2.7 Halászat</a:t>
            </a:r>
          </a:p>
          <a:p>
            <a:endParaRPr lang="hu-HU" sz="2000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4247456" y="1412776"/>
            <a:ext cx="4896544" cy="46474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/>
              <a:t>5. Hosszirányú átjárhatóság helyreállítása, duzzasztás csökkentése </a:t>
            </a:r>
          </a:p>
          <a:p>
            <a:endParaRPr lang="hu-HU" b="1" dirty="0" smtClean="0"/>
          </a:p>
          <a:p>
            <a:endParaRPr lang="hu-HU" b="1" dirty="0" smtClean="0"/>
          </a:p>
          <a:p>
            <a:r>
              <a:rPr lang="hu-HU" b="1" dirty="0"/>
              <a:t>	</a:t>
            </a:r>
            <a:r>
              <a:rPr lang="hu-HU" sz="1600" b="1" dirty="0" smtClean="0"/>
              <a:t>5.2. Műtárgyak bontása átépítése</a:t>
            </a:r>
          </a:p>
          <a:p>
            <a:endParaRPr lang="hu-HU" sz="1600" b="1" dirty="0" smtClean="0"/>
          </a:p>
          <a:p>
            <a:endParaRPr lang="hu-HU" sz="1600" b="1" dirty="0" smtClean="0"/>
          </a:p>
          <a:p>
            <a:r>
              <a:rPr lang="hu-HU" sz="1600" b="1" dirty="0"/>
              <a:t>Ha a fenti intézkedések valamelyike nem lehetséges, </a:t>
            </a:r>
            <a:r>
              <a:rPr lang="hu-HU" sz="1600" b="1" u="sng" dirty="0">
                <a:solidFill>
                  <a:srgbClr val="0070C0"/>
                </a:solidFill>
              </a:rPr>
              <a:t>hatáscsökkentő intézkedések</a:t>
            </a:r>
            <a:r>
              <a:rPr lang="hu-HU" sz="1600" b="1" dirty="0"/>
              <a:t>: </a:t>
            </a:r>
            <a:endParaRPr lang="hu-HU" sz="1600" b="1" dirty="0" smtClean="0"/>
          </a:p>
          <a:p>
            <a:r>
              <a:rPr lang="hu-HU" sz="1600" b="1" dirty="0" smtClean="0"/>
              <a:t>5.1 hallépcső, megkerülő csatorna, üzemeltetés </a:t>
            </a:r>
            <a:endParaRPr lang="hu-HU" sz="1600" b="1" dirty="0"/>
          </a:p>
          <a:p>
            <a:r>
              <a:rPr lang="hu-HU" b="1" dirty="0" smtClean="0"/>
              <a:t>       </a:t>
            </a:r>
          </a:p>
          <a:p>
            <a:r>
              <a:rPr lang="hu-HU" b="1" dirty="0" smtClean="0"/>
              <a:t> </a:t>
            </a:r>
          </a:p>
          <a:p>
            <a:endParaRPr lang="hu-HU" b="1" dirty="0" smtClean="0"/>
          </a:p>
          <a:p>
            <a:endParaRPr lang="hu-HU" b="1" dirty="0"/>
          </a:p>
          <a:p>
            <a:endParaRPr lang="hu-HU" b="1" dirty="0" smtClean="0"/>
          </a:p>
          <a:p>
            <a:endParaRPr lang="hu-HU" b="1" dirty="0" smtClean="0"/>
          </a:p>
          <a:p>
            <a:endParaRPr lang="hu-HU" b="1" dirty="0" smtClean="0"/>
          </a:p>
        </p:txBody>
      </p:sp>
    </p:spTree>
    <p:extLst>
      <p:ext uri="{BB962C8B-B14F-4D97-AF65-F5344CB8AC3E}">
        <p14:creationId xmlns:p14="http://schemas.microsoft.com/office/powerpoint/2010/main" val="280922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588507" cy="936104"/>
          </a:xfrm>
        </p:spPr>
        <p:txBody>
          <a:bodyPr/>
          <a:lstStyle/>
          <a:p>
            <a:r>
              <a:rPr lang="hu-HU" cap="none" dirty="0" smtClean="0"/>
              <a:t>VGT2   </a:t>
            </a:r>
            <a:r>
              <a:rPr lang="hu-HU" cap="none" dirty="0" err="1" smtClean="0"/>
              <a:t>Hidromorfológiai</a:t>
            </a:r>
            <a:r>
              <a:rPr lang="hu-HU" cap="none" dirty="0" smtClean="0"/>
              <a:t> beavatkozások és intézkedések</a:t>
            </a:r>
            <a:endParaRPr lang="hu-HU" cap="none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222713" y="1444762"/>
            <a:ext cx="3984075" cy="510909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/>
              <a:t>4.3  Változások a vízjárásban</a:t>
            </a:r>
          </a:p>
          <a:p>
            <a:endParaRPr lang="hu-HU" b="1" dirty="0"/>
          </a:p>
          <a:p>
            <a:pPr lvl="1"/>
            <a:r>
              <a:rPr lang="hu-HU" sz="1600" b="1" dirty="0" smtClean="0"/>
              <a:t>4.3.1 Mezőgazdaság (belvízlevezetés, öntözés)</a:t>
            </a:r>
          </a:p>
          <a:p>
            <a:pPr lvl="1"/>
            <a:endParaRPr lang="hu-HU" sz="1600" b="1" dirty="0" smtClean="0"/>
          </a:p>
          <a:p>
            <a:pPr lvl="1"/>
            <a:r>
              <a:rPr lang="hu-HU" sz="1600" b="1" dirty="0" smtClean="0"/>
              <a:t>4.3.3 Vízenergia  termelés (</a:t>
            </a:r>
            <a:r>
              <a:rPr lang="hu-HU" sz="1600" b="1" dirty="0" err="1" smtClean="0"/>
              <a:t>csúcsrajáratás</a:t>
            </a:r>
            <a:r>
              <a:rPr lang="hu-HU" sz="1600" b="1" dirty="0" smtClean="0"/>
              <a:t>)</a:t>
            </a:r>
          </a:p>
          <a:p>
            <a:pPr lvl="2"/>
            <a:endParaRPr lang="hu-HU" sz="1600" b="1" dirty="0" smtClean="0"/>
          </a:p>
          <a:p>
            <a:pPr lvl="1"/>
            <a:r>
              <a:rPr lang="hu-HU" sz="1600" b="1" dirty="0" smtClean="0"/>
              <a:t>4.3.4 Közüzemi vízellátás (</a:t>
            </a:r>
            <a:r>
              <a:rPr lang="hu-HU" sz="1600" b="1" dirty="0" err="1" smtClean="0"/>
              <a:t>tározás</a:t>
            </a:r>
            <a:r>
              <a:rPr lang="hu-HU" sz="1600" b="1" dirty="0" smtClean="0"/>
              <a:t>)</a:t>
            </a:r>
          </a:p>
          <a:p>
            <a:pPr lvl="1"/>
            <a:endParaRPr lang="hu-HU" sz="1600" b="1" dirty="0" smtClean="0"/>
          </a:p>
          <a:p>
            <a:pPr lvl="1"/>
            <a:r>
              <a:rPr lang="hu-HU" sz="1600" b="1" dirty="0" smtClean="0"/>
              <a:t>4.3.5 Halgazdálkodás (</a:t>
            </a:r>
            <a:r>
              <a:rPr lang="hu-HU" sz="1600" b="1" dirty="0" err="1" smtClean="0"/>
              <a:t>tározás</a:t>
            </a:r>
            <a:r>
              <a:rPr lang="hu-HU" sz="1600" b="1" dirty="0" smtClean="0"/>
              <a:t>) </a:t>
            </a:r>
          </a:p>
          <a:p>
            <a:pPr lvl="1"/>
            <a:endParaRPr lang="hu-HU" sz="1600" b="1" dirty="0" smtClean="0"/>
          </a:p>
          <a:p>
            <a:pPr lvl="1"/>
            <a:r>
              <a:rPr lang="hu-HU" sz="1600" b="1" dirty="0" smtClean="0"/>
              <a:t>4.3.6 Természetvédelem (vízátvezetés)</a:t>
            </a:r>
          </a:p>
          <a:p>
            <a:pPr lvl="1"/>
            <a:endParaRPr lang="hu-HU" sz="1600" b="1" dirty="0" smtClean="0"/>
          </a:p>
          <a:p>
            <a:pPr lvl="1"/>
            <a:r>
              <a:rPr lang="hu-HU" sz="1600" b="1" dirty="0" smtClean="0"/>
              <a:t>4.3.7 Szennyvízbevezetés  </a:t>
            </a:r>
          </a:p>
          <a:p>
            <a:pPr lvl="1"/>
            <a:endParaRPr lang="hu-HU" sz="1600" b="1" dirty="0" smtClean="0"/>
          </a:p>
          <a:p>
            <a:pPr lvl="1"/>
            <a:r>
              <a:rPr lang="hu-HU" sz="1600" b="1" dirty="0" smtClean="0"/>
              <a:t>4.3.8 Helytelen vízmegosztás </a:t>
            </a:r>
          </a:p>
          <a:p>
            <a:pPr lvl="1"/>
            <a:endParaRPr lang="hu-HU" sz="1600" b="1" dirty="0"/>
          </a:p>
          <a:p>
            <a:r>
              <a:rPr lang="hu-HU" b="1" dirty="0" smtClean="0"/>
              <a:t>4.4  Felszíni vizek kiszáradása</a:t>
            </a:r>
            <a:endParaRPr lang="hu-HU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4427984" y="1412776"/>
            <a:ext cx="4608512" cy="50321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/>
              <a:t>7. A </a:t>
            </a:r>
            <a:r>
              <a:rPr lang="hu-HU" b="1" dirty="0"/>
              <a:t>vízjárási viszonyok javítása illetve az ökológiai kisvíz helyreállítása</a:t>
            </a:r>
            <a:endParaRPr lang="hu-HU" b="1" dirty="0" smtClean="0"/>
          </a:p>
          <a:p>
            <a:endParaRPr lang="hu-HU" b="1" dirty="0"/>
          </a:p>
          <a:p>
            <a:pPr lvl="1">
              <a:spcBef>
                <a:spcPts val="600"/>
              </a:spcBef>
            </a:pPr>
            <a:r>
              <a:rPr lang="hu-HU" sz="1600" b="1" dirty="0" smtClean="0"/>
              <a:t>7.1  Belvízlevezetés, öntözési szolgáltatás megszüntetése, módosítása</a:t>
            </a:r>
          </a:p>
          <a:p>
            <a:pPr lvl="1">
              <a:spcBef>
                <a:spcPts val="600"/>
              </a:spcBef>
            </a:pPr>
            <a:r>
              <a:rPr lang="hu-HU" sz="1600" b="1" dirty="0" smtClean="0"/>
              <a:t>7.2  Csapadék-gazdálkodás</a:t>
            </a:r>
          </a:p>
          <a:p>
            <a:pPr lvl="1">
              <a:spcBef>
                <a:spcPts val="600"/>
              </a:spcBef>
            </a:pPr>
            <a:r>
              <a:rPr lang="hu-HU" sz="1600" b="1" dirty="0" smtClean="0"/>
              <a:t>1.3  Alternatív szennyvíz elhelyezési mód</a:t>
            </a:r>
          </a:p>
          <a:p>
            <a:endParaRPr lang="hu-HU" b="1" dirty="0" smtClean="0"/>
          </a:p>
          <a:p>
            <a:r>
              <a:rPr lang="hu-HU" sz="1600" b="1" dirty="0"/>
              <a:t>Ha a fenti intézkedések valamelyike nem lehetséges, </a:t>
            </a:r>
            <a:r>
              <a:rPr lang="hu-HU" sz="1600" b="1" u="sng" dirty="0">
                <a:solidFill>
                  <a:srgbClr val="0070C0"/>
                </a:solidFill>
              </a:rPr>
              <a:t>hatáscsökkentő intézkedések</a:t>
            </a:r>
            <a:r>
              <a:rPr lang="hu-HU" sz="1600" b="1" dirty="0">
                <a:solidFill>
                  <a:srgbClr val="0070C0"/>
                </a:solidFill>
              </a:rPr>
              <a:t>: </a:t>
            </a:r>
            <a:r>
              <a:rPr lang="hu-HU" sz="1600" b="1" dirty="0" smtClean="0"/>
              <a:t>7.3, 7.4   völgyzárógátas tározó ill. zsilipek üzemeltetése, </a:t>
            </a:r>
            <a:r>
              <a:rPr lang="hu-HU" sz="1600" b="1" dirty="0" err="1" smtClean="0"/>
              <a:t>csúcsrajáratás</a:t>
            </a:r>
            <a:r>
              <a:rPr lang="hu-HU" sz="1600" b="1" dirty="0" smtClean="0"/>
              <a:t> hatásának csökkentése, vízmegosztás módosítása</a:t>
            </a:r>
            <a:endParaRPr lang="hu-HU" sz="1600" b="1" dirty="0"/>
          </a:p>
          <a:p>
            <a:endParaRPr lang="hu-HU" b="1" dirty="0"/>
          </a:p>
          <a:p>
            <a:endParaRPr lang="hu-HU" b="1" dirty="0" smtClean="0"/>
          </a:p>
          <a:p>
            <a:endParaRPr lang="hu-HU" b="1" dirty="0"/>
          </a:p>
          <a:p>
            <a:endParaRPr lang="hu-HU" b="1" dirty="0" smtClean="0"/>
          </a:p>
          <a:p>
            <a:r>
              <a:rPr lang="hu-HU" b="1" dirty="0" smtClean="0"/>
              <a:t>33.1 Vízpótlás ökológiai céllal</a:t>
            </a:r>
          </a:p>
        </p:txBody>
      </p:sp>
    </p:spTree>
    <p:extLst>
      <p:ext uri="{BB962C8B-B14F-4D97-AF65-F5344CB8AC3E}">
        <p14:creationId xmlns:p14="http://schemas.microsoft.com/office/powerpoint/2010/main" val="174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/>
          <a:lstStyle/>
          <a:p>
            <a:pPr algn="ctr"/>
            <a:r>
              <a:rPr lang="hu-HU" cap="none" dirty="0" smtClean="0"/>
              <a:t>Árvízi és belvízi kockázatok kezelése </a:t>
            </a:r>
            <a:endParaRPr lang="hu-HU" cap="none" dirty="0"/>
          </a:p>
        </p:txBody>
      </p:sp>
      <p:sp>
        <p:nvSpPr>
          <p:cNvPr id="8" name="Szövegdoboz 7"/>
          <p:cNvSpPr txBox="1"/>
          <p:nvPr/>
        </p:nvSpPr>
        <p:spPr>
          <a:xfrm>
            <a:off x="393296" y="1556792"/>
            <a:ext cx="3744416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70C0"/>
                </a:solidFill>
              </a:rPr>
              <a:t>Létező beavatkozások</a:t>
            </a:r>
          </a:p>
          <a:p>
            <a:endParaRPr lang="hu-HU" dirty="0">
              <a:solidFill>
                <a:srgbClr val="0070C0"/>
              </a:solidFill>
            </a:endParaRPr>
          </a:p>
          <a:p>
            <a:r>
              <a:rPr lang="hu-HU" dirty="0" smtClean="0"/>
              <a:t>Lehetséges-e a jó állapot elérése ?</a:t>
            </a:r>
          </a:p>
          <a:p>
            <a:endParaRPr lang="hu-HU" dirty="0"/>
          </a:p>
          <a:p>
            <a:r>
              <a:rPr lang="hu-HU" dirty="0" smtClean="0">
                <a:sym typeface="Wingdings" pitchFamily="2" charset="2"/>
              </a:rPr>
              <a:t> </a:t>
            </a:r>
            <a:r>
              <a:rPr lang="hu-HU" dirty="0">
                <a:sym typeface="Wingdings" pitchFamily="2" charset="2"/>
              </a:rPr>
              <a:t>Helyettesítő megoldás </a:t>
            </a:r>
          </a:p>
          <a:p>
            <a:r>
              <a:rPr lang="hu-HU" dirty="0" smtClean="0">
                <a:sym typeface="Wingdings" pitchFamily="2" charset="2"/>
              </a:rPr>
              <a:t> Állapotjavító intézkedések </a:t>
            </a:r>
          </a:p>
          <a:p>
            <a:endParaRPr lang="hu-HU" dirty="0">
              <a:sym typeface="Wingdings" pitchFamily="2" charset="2"/>
            </a:endParaRPr>
          </a:p>
          <a:p>
            <a:r>
              <a:rPr lang="hu-HU" dirty="0" smtClean="0">
                <a:sym typeface="Wingdings" pitchFamily="2" charset="2"/>
              </a:rPr>
              <a:t>Ha a jó állapot aránytalanul drága: </a:t>
            </a:r>
          </a:p>
          <a:p>
            <a:endParaRPr lang="hu-HU" dirty="0">
              <a:sym typeface="Wingdings" pitchFamily="2" charset="2"/>
            </a:endParaRPr>
          </a:p>
          <a:p>
            <a:r>
              <a:rPr lang="hu-HU" dirty="0" smtClean="0">
                <a:sym typeface="Wingdings" pitchFamily="2" charset="2"/>
              </a:rPr>
              <a:t> </a:t>
            </a:r>
            <a:r>
              <a:rPr lang="hu-HU" dirty="0" smtClean="0">
                <a:solidFill>
                  <a:srgbClr val="FF0000"/>
                </a:solidFill>
                <a:sym typeface="Wingdings" pitchFamily="2" charset="2"/>
              </a:rPr>
              <a:t>Erősen módosított állapot </a:t>
            </a:r>
          </a:p>
          <a:p>
            <a:r>
              <a:rPr lang="hu-HU" dirty="0" smtClean="0">
                <a:sym typeface="Wingdings" pitchFamily="2" charset="2"/>
              </a:rPr>
              <a:t>+   Hatáscsökkentő intézkedések</a:t>
            </a:r>
          </a:p>
          <a:p>
            <a:endParaRPr lang="hu-HU" dirty="0" smtClean="0"/>
          </a:p>
        </p:txBody>
      </p:sp>
      <p:sp>
        <p:nvSpPr>
          <p:cNvPr id="9" name="Szövegdoboz 8"/>
          <p:cNvSpPr txBox="1"/>
          <p:nvPr/>
        </p:nvSpPr>
        <p:spPr>
          <a:xfrm>
            <a:off x="4788024" y="1556792"/>
            <a:ext cx="3881976" cy="33547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hu-HU" b="1" dirty="0" smtClean="0">
                <a:solidFill>
                  <a:srgbClr val="0070C0"/>
                </a:solidFill>
              </a:rPr>
              <a:t>Új projektek</a:t>
            </a:r>
          </a:p>
          <a:p>
            <a:pPr>
              <a:spcBef>
                <a:spcPts val="1200"/>
              </a:spcBef>
            </a:pPr>
            <a:r>
              <a:rPr lang="hu-HU" dirty="0" smtClean="0"/>
              <a:t>Van-e olyan megoldás, amelyik nem rontja a jó állapotot?</a:t>
            </a:r>
          </a:p>
          <a:p>
            <a:pPr>
              <a:spcBef>
                <a:spcPts val="1200"/>
              </a:spcBef>
            </a:pPr>
            <a:r>
              <a:rPr lang="hu-HU" dirty="0" smtClean="0">
                <a:sym typeface="Wingdings" pitchFamily="2" charset="2"/>
              </a:rPr>
              <a:t> Kedvező megoldások</a:t>
            </a:r>
          </a:p>
          <a:p>
            <a:pPr>
              <a:spcBef>
                <a:spcPts val="1200"/>
              </a:spcBef>
            </a:pPr>
            <a:endParaRPr lang="hu-HU" dirty="0" smtClean="0"/>
          </a:p>
          <a:p>
            <a:pPr>
              <a:spcBef>
                <a:spcPts val="1200"/>
              </a:spcBef>
            </a:pPr>
            <a:r>
              <a:rPr lang="hu-HU" dirty="0" smtClean="0"/>
              <a:t>Ha nincs vagy aránytalanul drága:</a:t>
            </a:r>
            <a:endParaRPr lang="hu-HU" dirty="0"/>
          </a:p>
          <a:p>
            <a:pPr>
              <a:spcBef>
                <a:spcPts val="1200"/>
              </a:spcBef>
            </a:pPr>
            <a:r>
              <a:rPr lang="hu-HU" dirty="0" smtClean="0">
                <a:sym typeface="Wingdings" pitchFamily="2" charset="2"/>
              </a:rPr>
              <a:t> </a:t>
            </a:r>
            <a:r>
              <a:rPr lang="hu-HU" dirty="0" smtClean="0">
                <a:solidFill>
                  <a:srgbClr val="FF0000"/>
                </a:solidFill>
                <a:sym typeface="Wingdings" pitchFamily="2" charset="2"/>
              </a:rPr>
              <a:t>Minimum beavatkozás </a:t>
            </a:r>
          </a:p>
          <a:p>
            <a:r>
              <a:rPr lang="hu-HU" dirty="0" smtClean="0">
                <a:sym typeface="Wingdings" pitchFamily="2" charset="2"/>
              </a:rPr>
              <a:t>+  Jó gyakorlatok és </a:t>
            </a:r>
          </a:p>
          <a:p>
            <a:r>
              <a:rPr lang="hu-HU" dirty="0">
                <a:sym typeface="Wingdings" pitchFamily="2" charset="2"/>
              </a:rPr>
              <a:t> </a:t>
            </a:r>
            <a:r>
              <a:rPr lang="hu-HU" dirty="0" smtClean="0">
                <a:sym typeface="Wingdings" pitchFamily="2" charset="2"/>
              </a:rPr>
              <a:t>   hatáscsökkentő intézkedések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403648" y="5083058"/>
            <a:ext cx="648072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70C0"/>
                </a:solidFill>
              </a:rPr>
              <a:t>VKI, VGT       </a:t>
            </a:r>
            <a:r>
              <a:rPr lang="hu-HU" b="1" dirty="0">
                <a:solidFill>
                  <a:srgbClr val="0070C0"/>
                </a:solidFill>
                <a:sym typeface="Wingdings" pitchFamily="2" charset="2"/>
              </a:rPr>
              <a:t>  </a:t>
            </a:r>
            <a:r>
              <a:rPr lang="hu-HU" b="1" dirty="0" smtClean="0">
                <a:solidFill>
                  <a:srgbClr val="0070C0"/>
                </a:solidFill>
                <a:sym typeface="Wingdings" pitchFamily="2" charset="2"/>
              </a:rPr>
              <a:t>Árvíz- </a:t>
            </a:r>
            <a:r>
              <a:rPr lang="hu-HU" b="1" dirty="0">
                <a:solidFill>
                  <a:srgbClr val="0070C0"/>
                </a:solidFill>
                <a:sym typeface="Wingdings" pitchFamily="2" charset="2"/>
              </a:rPr>
              <a:t>és Belvíz-kockázat Kezelési Terv</a:t>
            </a:r>
            <a:endParaRPr lang="hu-HU" b="1" dirty="0" smtClean="0">
              <a:solidFill>
                <a:srgbClr val="0070C0"/>
              </a:solidFill>
            </a:endParaRPr>
          </a:p>
          <a:p>
            <a:endParaRPr lang="hu-HU" dirty="0" smtClean="0">
              <a:solidFill>
                <a:srgbClr val="0070C0"/>
              </a:solidFill>
            </a:endParaRPr>
          </a:p>
          <a:p>
            <a:r>
              <a:rPr lang="hu-HU" dirty="0" smtClean="0"/>
              <a:t>Nem az a probléma, hogy van árvíz- vagy belvízvédelem. </a:t>
            </a:r>
          </a:p>
          <a:p>
            <a:r>
              <a:rPr lang="hu-HU" dirty="0" smtClean="0">
                <a:sym typeface="Wingdings" pitchFamily="2" charset="2"/>
              </a:rPr>
              <a:t>A kérdés a hogyan!  </a:t>
            </a:r>
          </a:p>
          <a:p>
            <a:r>
              <a:rPr lang="hu-HU" dirty="0" smtClean="0">
                <a:sym typeface="Wingdings" pitchFamily="2" charset="2"/>
              </a:rPr>
              <a:t>Összehangolás  (kölcsönös előnyök és kompromisszumok)</a:t>
            </a:r>
          </a:p>
        </p:txBody>
      </p:sp>
    </p:spTree>
    <p:extLst>
      <p:ext uri="{BB962C8B-B14F-4D97-AF65-F5344CB8AC3E}">
        <p14:creationId xmlns:p14="http://schemas.microsoft.com/office/powerpoint/2010/main" val="78262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/>
          <a:lstStyle/>
          <a:p>
            <a:pPr algn="ctr"/>
            <a:r>
              <a:rPr lang="hu-HU" dirty="0"/>
              <a:t>A VGT </a:t>
            </a:r>
            <a:r>
              <a:rPr lang="hu-HU" cap="none" dirty="0"/>
              <a:t>és</a:t>
            </a:r>
            <a:r>
              <a:rPr lang="hu-HU" dirty="0"/>
              <a:t> az Á(B)KK </a:t>
            </a:r>
            <a:r>
              <a:rPr lang="hu-HU" cap="none" dirty="0"/>
              <a:t>összehangolása</a:t>
            </a:r>
            <a:r>
              <a:rPr lang="hu-HU" dirty="0"/>
              <a:t> </a:t>
            </a:r>
            <a:br>
              <a:rPr lang="hu-HU" dirty="0"/>
            </a:br>
            <a:endParaRPr lang="hu-HU" cap="none" dirty="0"/>
          </a:p>
        </p:txBody>
      </p:sp>
      <p:sp>
        <p:nvSpPr>
          <p:cNvPr id="3" name="Szövegdoboz 2"/>
          <p:cNvSpPr txBox="1"/>
          <p:nvPr/>
        </p:nvSpPr>
        <p:spPr>
          <a:xfrm>
            <a:off x="571869" y="2329220"/>
            <a:ext cx="3650479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0" dirty="0" smtClean="0"/>
              <a:t>Intézkedések a terhelések megszüntetésére</a:t>
            </a:r>
            <a:endParaRPr lang="hu-HU" b="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351192" y="1228861"/>
            <a:ext cx="6101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00FF"/>
                </a:solidFill>
              </a:rPr>
              <a:t>        VKI </a:t>
            </a:r>
            <a:r>
              <a:rPr lang="hu-HU" b="1" dirty="0">
                <a:solidFill>
                  <a:srgbClr val="0000FF"/>
                </a:solidFill>
              </a:rPr>
              <a:t>és </a:t>
            </a:r>
            <a:r>
              <a:rPr lang="hu-HU" b="1" dirty="0" smtClean="0">
                <a:solidFill>
                  <a:srgbClr val="0000FF"/>
                </a:solidFill>
              </a:rPr>
              <a:t>VGT                                           ÁI </a:t>
            </a:r>
            <a:r>
              <a:rPr lang="hu-HU" b="1" dirty="0">
                <a:solidFill>
                  <a:srgbClr val="0000FF"/>
                </a:solidFill>
              </a:rPr>
              <a:t>és </a:t>
            </a:r>
            <a:r>
              <a:rPr lang="hu-HU" b="1" dirty="0" smtClean="0">
                <a:solidFill>
                  <a:srgbClr val="0000FF"/>
                </a:solidFill>
              </a:rPr>
              <a:t>Á(B)KK </a:t>
            </a:r>
            <a:endParaRPr lang="hu-HU" b="1" dirty="0">
              <a:solidFill>
                <a:srgbClr val="0000FF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99319" y="1570687"/>
            <a:ext cx="359558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0" dirty="0"/>
              <a:t>A vizek jó </a:t>
            </a:r>
            <a:r>
              <a:rPr lang="hu-HU" b="0" dirty="0" smtClean="0"/>
              <a:t>állapota </a:t>
            </a:r>
          </a:p>
          <a:p>
            <a:pPr algn="ctr"/>
            <a:endParaRPr lang="hu-HU" b="0" dirty="0"/>
          </a:p>
        </p:txBody>
      </p:sp>
      <p:sp>
        <p:nvSpPr>
          <p:cNvPr id="6" name="Szövegdoboz 5"/>
          <p:cNvSpPr txBox="1"/>
          <p:nvPr/>
        </p:nvSpPr>
        <p:spPr>
          <a:xfrm>
            <a:off x="4871049" y="2305809"/>
            <a:ext cx="3650479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0" dirty="0" smtClean="0"/>
              <a:t>Intézkedések a kockázat kezelésére </a:t>
            </a:r>
            <a:endParaRPr lang="hu-HU" b="0" dirty="0"/>
          </a:p>
        </p:txBody>
      </p:sp>
      <p:sp>
        <p:nvSpPr>
          <p:cNvPr id="7" name="Szövegdoboz 6"/>
          <p:cNvSpPr txBox="1"/>
          <p:nvPr/>
        </p:nvSpPr>
        <p:spPr>
          <a:xfrm>
            <a:off x="4850181" y="1570687"/>
            <a:ext cx="3692217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0" dirty="0" smtClean="0"/>
              <a:t>Elfogadható árvízi és belvízi kockázat                                  </a:t>
            </a:r>
            <a:endParaRPr lang="hu-HU" b="0" dirty="0"/>
          </a:p>
        </p:txBody>
      </p:sp>
      <p:grpSp>
        <p:nvGrpSpPr>
          <p:cNvPr id="8" name="Csoportba foglalás 7"/>
          <p:cNvGrpSpPr/>
          <p:nvPr/>
        </p:nvGrpSpPr>
        <p:grpSpPr>
          <a:xfrm>
            <a:off x="2341834" y="3058532"/>
            <a:ext cx="4452206" cy="764892"/>
            <a:chOff x="2341834" y="3215244"/>
            <a:chExt cx="4452206" cy="475027"/>
          </a:xfrm>
        </p:grpSpPr>
        <p:sp>
          <p:nvSpPr>
            <p:cNvPr id="9" name="Ellipszis 8"/>
            <p:cNvSpPr/>
            <p:nvPr/>
          </p:nvSpPr>
          <p:spPr>
            <a:xfrm>
              <a:off x="4174031" y="3233071"/>
              <a:ext cx="2620009" cy="457200"/>
            </a:xfrm>
            <a:prstGeom prst="ellips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Ellipszis 9"/>
            <p:cNvSpPr/>
            <p:nvPr/>
          </p:nvSpPr>
          <p:spPr>
            <a:xfrm>
              <a:off x="2341834" y="3215244"/>
              <a:ext cx="2575193" cy="457200"/>
            </a:xfrm>
            <a:prstGeom prst="ellipse">
              <a:avLst/>
            </a:prstGeom>
            <a:noFill/>
            <a:ln w="381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1" name="Csoportba foglalás 10"/>
          <p:cNvGrpSpPr/>
          <p:nvPr/>
        </p:nvGrpSpPr>
        <p:grpSpPr>
          <a:xfrm>
            <a:off x="1249987" y="3945887"/>
            <a:ext cx="6537483" cy="823439"/>
            <a:chOff x="1233930" y="3804895"/>
            <a:chExt cx="6537483" cy="487938"/>
          </a:xfrm>
        </p:grpSpPr>
        <p:sp>
          <p:nvSpPr>
            <p:cNvPr id="12" name="Ellipszis 11"/>
            <p:cNvSpPr/>
            <p:nvPr/>
          </p:nvSpPr>
          <p:spPr>
            <a:xfrm>
              <a:off x="1233930" y="3835633"/>
              <a:ext cx="2575193" cy="457200"/>
            </a:xfrm>
            <a:prstGeom prst="ellipse">
              <a:avLst/>
            </a:prstGeom>
            <a:noFill/>
            <a:ln w="381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Ellipszis 12"/>
            <p:cNvSpPr/>
            <p:nvPr/>
          </p:nvSpPr>
          <p:spPr>
            <a:xfrm>
              <a:off x="5151404" y="3804895"/>
              <a:ext cx="2620009" cy="457200"/>
            </a:xfrm>
            <a:prstGeom prst="ellips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3893626" y="3876773"/>
              <a:ext cx="12577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solidFill>
                    <a:srgbClr val="FF0000"/>
                  </a:solidFill>
                </a:rPr>
                <a:t>Konfliktus</a:t>
              </a:r>
              <a:endParaRPr lang="hu-H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Csoportba foglalás 14"/>
          <p:cNvGrpSpPr/>
          <p:nvPr/>
        </p:nvGrpSpPr>
        <p:grpSpPr>
          <a:xfrm>
            <a:off x="179512" y="5078355"/>
            <a:ext cx="9070816" cy="1779645"/>
            <a:chOff x="179512" y="4080478"/>
            <a:chExt cx="9070816" cy="2520280"/>
          </a:xfrm>
        </p:grpSpPr>
        <p:sp>
          <p:nvSpPr>
            <p:cNvPr id="16" name="Szövegdoboz 15"/>
            <p:cNvSpPr txBox="1"/>
            <p:nvPr/>
          </p:nvSpPr>
          <p:spPr>
            <a:xfrm>
              <a:off x="522277" y="4573040"/>
              <a:ext cx="4150360" cy="1874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600" b="1" dirty="0" smtClean="0"/>
                <a:t>A jó állapot helyett jó ökológiai potenciál </a:t>
              </a:r>
            </a:p>
            <a:p>
              <a:endParaRPr lang="hu-HU" sz="1600" b="1" dirty="0" smtClean="0"/>
            </a:p>
            <a:p>
              <a:r>
                <a:rPr lang="hu-HU" sz="1600" b="1" dirty="0" smtClean="0"/>
                <a:t>Engedélyezett beavatkozás  (4.7 cikk) </a:t>
              </a:r>
            </a:p>
            <a:p>
              <a:r>
                <a:rPr lang="hu-HU" sz="1600" b="1" dirty="0" smtClean="0"/>
                <a:t>(ha az ökológiai haszon &lt;  költség)</a:t>
              </a:r>
            </a:p>
            <a:p>
              <a:endParaRPr lang="hu-HU" sz="1600" b="1" dirty="0"/>
            </a:p>
          </p:txBody>
        </p:sp>
        <p:sp>
          <p:nvSpPr>
            <p:cNvPr id="17" name="Szövegdoboz 16"/>
            <p:cNvSpPr txBox="1"/>
            <p:nvPr/>
          </p:nvSpPr>
          <p:spPr>
            <a:xfrm>
              <a:off x="4767988" y="4573040"/>
              <a:ext cx="4482340" cy="1525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600" b="1" dirty="0" smtClean="0"/>
                <a:t>A jó állapottal konform megoldás előnyben</a:t>
              </a:r>
            </a:p>
            <a:p>
              <a:endParaRPr lang="hu-HU" sz="1600" b="1" dirty="0"/>
            </a:p>
            <a:p>
              <a:r>
                <a:rPr lang="hu-HU" sz="1600" b="1" dirty="0" smtClean="0"/>
                <a:t>Nem a „legköltséghatékonyabb” megoldás  </a:t>
              </a:r>
              <a:endParaRPr lang="hu-HU" sz="1600" b="1" dirty="0"/>
            </a:p>
            <a:p>
              <a:endParaRPr lang="hu-HU" sz="1600" b="1" dirty="0" smtClean="0"/>
            </a:p>
          </p:txBody>
        </p:sp>
        <p:sp>
          <p:nvSpPr>
            <p:cNvPr id="18" name="Téglalap 17"/>
            <p:cNvSpPr/>
            <p:nvPr/>
          </p:nvSpPr>
          <p:spPr>
            <a:xfrm>
              <a:off x="179512" y="4080478"/>
              <a:ext cx="8856984" cy="2520280"/>
            </a:xfrm>
            <a:prstGeom prst="rect">
              <a:avLst/>
            </a:prstGeom>
            <a:noFill/>
            <a:ln w="57150"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" name="Szövegdoboz 18"/>
            <p:cNvSpPr txBox="1"/>
            <p:nvPr/>
          </p:nvSpPr>
          <p:spPr>
            <a:xfrm>
              <a:off x="3612091" y="4203709"/>
              <a:ext cx="2121093" cy="438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b="1" dirty="0" smtClean="0">
                  <a:solidFill>
                    <a:srgbClr val="339966"/>
                  </a:solidFill>
                </a:rPr>
                <a:t>Kompromisszum </a:t>
              </a:r>
              <a:endParaRPr lang="hu-HU" b="1" dirty="0">
                <a:solidFill>
                  <a:srgbClr val="339966"/>
                </a:solidFill>
              </a:endParaRPr>
            </a:p>
          </p:txBody>
        </p:sp>
      </p:grpSp>
      <p:sp>
        <p:nvSpPr>
          <p:cNvPr id="20" name="Szövegdoboz 19"/>
          <p:cNvSpPr txBox="1"/>
          <p:nvPr/>
        </p:nvSpPr>
        <p:spPr>
          <a:xfrm>
            <a:off x="1918490" y="6534834"/>
            <a:ext cx="5698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339966"/>
                </a:solidFill>
              </a:rPr>
              <a:t>   Jó gyakorlatok és hatáscsökkentő intézkedések </a:t>
            </a:r>
            <a:endParaRPr lang="hu-HU" dirty="0">
              <a:solidFill>
                <a:srgbClr val="339966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2934261" y="3132164"/>
            <a:ext cx="316893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Mindkét szempont szerint kedvező  intézkedések  </a:t>
            </a:r>
            <a:endParaRPr lang="hu-HU" dirty="0"/>
          </a:p>
        </p:txBody>
      </p:sp>
      <p:sp>
        <p:nvSpPr>
          <p:cNvPr id="22" name="Lefelé nyíl 21"/>
          <p:cNvSpPr/>
          <p:nvPr/>
        </p:nvSpPr>
        <p:spPr>
          <a:xfrm>
            <a:off x="4323283" y="4539932"/>
            <a:ext cx="331411" cy="4892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840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20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887</TotalTime>
  <Words>1530</Words>
  <Application>Microsoft Office PowerPoint</Application>
  <PresentationFormat>Diavetítés a képernyőre (4:3 oldalarány)</PresentationFormat>
  <Paragraphs>350</Paragraphs>
  <Slides>19</Slides>
  <Notes>6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Office-téma</vt:lpstr>
      <vt:lpstr>A TISZA RÉSZVÍZGYŰJTŐ - GAZDÁLKODÁSI TERV FELÜLVIZSGÁLATA   SZAKMAI  FÓRUM  a VGT integrációs szerepének érvényesítése  árvízvédelmi és belvíz-gazdálkodási projektekBEN</vt:lpstr>
      <vt:lpstr>Tisza Részvízgyűjtő Terv</vt:lpstr>
      <vt:lpstr>Tisza Részvízgyűjtő Terv</vt:lpstr>
      <vt:lpstr>VGT módszertan</vt:lpstr>
      <vt:lpstr>VGT2   Hidromorfológiai beavatkozások és intézkedések</vt:lpstr>
      <vt:lpstr>VGT2   Hidromorfológiai beavatkozások és intézkedések</vt:lpstr>
      <vt:lpstr>VGT2   Hidromorfológiai beavatkozások és intézkedések</vt:lpstr>
      <vt:lpstr>Árvízi és belvízi kockázatok kezelése </vt:lpstr>
      <vt:lpstr>A VGT és az Á(B)KK összehangolása  </vt:lpstr>
      <vt:lpstr>ÁKK intézkedések és VGT szempontok</vt:lpstr>
      <vt:lpstr>ÁKK intézkedések és VGT szempontok</vt:lpstr>
      <vt:lpstr>BKK intézkedések és VGT szempontok</vt:lpstr>
      <vt:lpstr>Projektek (2020 -ig) </vt:lpstr>
      <vt:lpstr>Vízgazdálkodási projektek – VGT:    összehangolás  </vt:lpstr>
      <vt:lpstr>Integrált fenntartható vízgazdálkodás</vt:lpstr>
      <vt:lpstr>Megoldás a VKI előírásai szerint  </vt:lpstr>
      <vt:lpstr>Területi integráció ---   vízgazdálkodás, természetvédelem, mezőgazdaság </vt:lpstr>
      <vt:lpstr>Megoldás a VKI előírásai szerint  </vt:lpstr>
      <vt:lpstr>KÖSZÖNÖM  A FIGYELMET!</vt:lpstr>
    </vt:vector>
  </TitlesOfParts>
  <Company>novak.adam@gmail.com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User</cp:lastModifiedBy>
  <cp:revision>88</cp:revision>
  <dcterms:created xsi:type="dcterms:W3CDTF">2014-03-03T11:13:53Z</dcterms:created>
  <dcterms:modified xsi:type="dcterms:W3CDTF">2015-08-24T07:47:12Z</dcterms:modified>
</cp:coreProperties>
</file>