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8" r:id="rId1"/>
  </p:sldMasterIdLst>
  <p:notesMasterIdLst>
    <p:notesMasterId r:id="rId33"/>
  </p:notesMasterIdLst>
  <p:sldIdLst>
    <p:sldId id="256" r:id="rId2"/>
    <p:sldId id="259" r:id="rId3"/>
    <p:sldId id="264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1" r:id="rId14"/>
    <p:sldId id="287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0" r:id="rId27"/>
    <p:sldId id="283" r:id="rId28"/>
    <p:sldId id="284" r:id="rId29"/>
    <p:sldId id="285" r:id="rId30"/>
    <p:sldId id="286" r:id="rId31"/>
    <p:sldId id="258" r:id="rId3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5" autoAdjust="0"/>
    <p:restoredTop sz="94634" autoAdjust="0"/>
  </p:normalViewPr>
  <p:slideViewPr>
    <p:cSldViewPr snapToObjects="1">
      <p:cViewPr>
        <p:scale>
          <a:sx n="107" d="100"/>
          <a:sy n="107" d="100"/>
        </p:scale>
        <p:origin x="-684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A9BDE58-89EA-4A39-A2A9-64DFEDD14F4B}" type="datetimeFigureOut">
              <a:rPr lang="hu-HU"/>
              <a:pPr>
                <a:defRPr/>
              </a:pPr>
              <a:t>2015.11.01.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68C3FD4-BE58-45F9-951D-C83D51AAD6E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13315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4C6957-BDF6-4E92-B783-51F8146DEAD8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16387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2FDD8A-ACD6-4002-906F-52358E285391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7E8C5-6382-442E-93BA-76C7E2B93E34}" type="datetime1">
              <a:rPr lang="hu-HU"/>
              <a:pPr>
                <a:defRPr/>
              </a:pPr>
              <a:t>2015.11.01.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54A74-5602-4067-A025-6C22741A851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D796E-75AC-47DD-AF8E-DCC45C5E78F4}" type="datetime1">
              <a:rPr lang="hu-HU"/>
              <a:pPr>
                <a:defRPr/>
              </a:pPr>
              <a:t>2015.11.01.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645CB-4D80-482B-8B89-696E60B3EE9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08F40-2979-4135-A6ED-8A6124F95455}" type="datetime1">
              <a:rPr lang="hu-HU"/>
              <a:pPr>
                <a:defRPr/>
              </a:pPr>
              <a:t>2015.11.01.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AC807-4CDC-4310-9206-1B405F12C5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C4A22-8F66-43AC-AB8C-4F71B9EA049B}" type="datetime1">
              <a:rPr lang="hu-HU"/>
              <a:pPr>
                <a:defRPr/>
              </a:pPr>
              <a:t>2015.11.01.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7B94-4A46-4A5F-9C50-B81DADAB765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3DAD8-CB49-4056-81C9-F375787B4FEF}" type="datetime1">
              <a:rPr lang="hu-HU"/>
              <a:pPr>
                <a:defRPr/>
              </a:pPr>
              <a:t>2015.11.01.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623FB-86C7-4CBE-A313-888DC0C2405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88ED7-EE8C-4366-9CDC-32260C865236}" type="datetime1">
              <a:rPr lang="hu-HU"/>
              <a:pPr>
                <a:defRPr/>
              </a:pPr>
              <a:t>2015.11.01.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3BBFB-418D-4B89-9903-E546BD85147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DA77AC-163D-4CC3-B9BD-F03B658F33C5}" type="datetime1">
              <a:rPr lang="hu-HU"/>
              <a:pPr>
                <a:defRPr/>
              </a:pPr>
              <a:t>2015.11.01.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C00530-8490-485F-BF1F-1B370A77B16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68" r:id="rId3"/>
    <p:sldLayoutId id="2147483664" r:id="rId4"/>
    <p:sldLayoutId id="2147483665" r:id="rId5"/>
    <p:sldLayoutId id="2147483669" r:id="rId6"/>
    <p:sldLayoutId id="2147483666" r:id="rId7"/>
    <p:sldLayoutId id="2147483670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 cap="all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1"/>
          <p:cNvSpPr>
            <a:spLocks noGrp="1"/>
          </p:cNvSpPr>
          <p:nvPr>
            <p:ph type="title"/>
          </p:nvPr>
        </p:nvSpPr>
        <p:spPr bwMode="auto">
          <a:xfrm>
            <a:off x="1187450" y="333375"/>
            <a:ext cx="7956550" cy="38877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hu-HU" sz="2800" cap="none" smtClean="0">
                <a:latin typeface="Arial" charset="0"/>
                <a:cs typeface="Arial" charset="0"/>
              </a:rPr>
              <a:t>A VÍZGYŰJTŐ-GAZDÁLKODÁSI TERVEZÉS EREDMÉNYEI, AZ INTÉZKEDÉSEK PROGRAMJA</a:t>
            </a:r>
            <a:br>
              <a:rPr lang="hu-HU" sz="2800" cap="none" smtClean="0">
                <a:latin typeface="Arial" charset="0"/>
                <a:cs typeface="Arial" charset="0"/>
              </a:rPr>
            </a:br>
            <a:r>
              <a:rPr lang="hu-HU" sz="2800" cap="none" smtClean="0">
                <a:latin typeface="Arial" charset="0"/>
                <a:cs typeface="Arial" charset="0"/>
              </a:rPr>
              <a:t/>
            </a:r>
            <a:br>
              <a:rPr lang="hu-HU" sz="2800" cap="none" smtClean="0">
                <a:latin typeface="Arial" charset="0"/>
                <a:cs typeface="Arial" charset="0"/>
              </a:rPr>
            </a:br>
            <a:r>
              <a:rPr lang="hu-HU" sz="2000" i="1" cap="none" smtClean="0">
                <a:latin typeface="Arial" charset="0"/>
                <a:cs typeface="Arial" charset="0"/>
              </a:rPr>
              <a:t>ORSZÁGOS FÓRUM</a:t>
            </a:r>
            <a:r>
              <a:rPr lang="hu-HU" sz="2800" cap="none" smtClean="0">
                <a:latin typeface="Arial" charset="0"/>
                <a:cs typeface="Arial" charset="0"/>
              </a:rPr>
              <a:t/>
            </a:r>
            <a:br>
              <a:rPr lang="hu-HU" sz="2800" cap="none" smtClean="0">
                <a:latin typeface="Arial" charset="0"/>
                <a:cs typeface="Arial" charset="0"/>
              </a:rPr>
            </a:br>
            <a:r>
              <a:rPr lang="hu-HU" sz="2800" cap="none" smtClean="0">
                <a:latin typeface="Arial" charset="0"/>
                <a:cs typeface="Arial" charset="0"/>
              </a:rPr>
              <a:t/>
            </a:r>
            <a:br>
              <a:rPr lang="hu-HU" sz="2800" cap="none" smtClean="0">
                <a:latin typeface="Arial" charset="0"/>
                <a:cs typeface="Arial" charset="0"/>
              </a:rPr>
            </a:br>
            <a:r>
              <a:rPr lang="hu-HU" sz="2800" cap="none" smtClean="0">
                <a:latin typeface="Arial" charset="0"/>
                <a:cs typeface="Arial" charset="0"/>
              </a:rPr>
              <a:t>Átfogó intézkedések és a VGT2 intézkedéseinek finanszírozása</a:t>
            </a:r>
            <a:br>
              <a:rPr lang="hu-HU" sz="2800" cap="none" smtClean="0">
                <a:latin typeface="Arial" charset="0"/>
                <a:cs typeface="Arial" charset="0"/>
              </a:rPr>
            </a:br>
            <a:r>
              <a:rPr lang="hu-HU" sz="2800" cap="none" smtClean="0">
                <a:latin typeface="Arial" charset="0"/>
                <a:cs typeface="Arial" charset="0"/>
              </a:rPr>
              <a:t>Rákosi Judit-ÖKO Zrt.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3213" y="5270500"/>
            <a:ext cx="649287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0" descr="ovf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9250" y="5229225"/>
            <a:ext cx="652463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Kép 5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67175" y="5373688"/>
            <a:ext cx="7921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Környezetvédelmi felülvizsgálat kezdeményezési lehetőségének megteremtése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altLang="zh-CN" smtClean="0">
                <a:latin typeface="Arial" charset="0"/>
                <a:cs typeface="Arial" charset="0"/>
              </a:rPr>
              <a:t>Ez az intézkedés ilyen formában nem valósult meg, de a környezethasználati engedélyeket ötévente felülvizsgálják.</a:t>
            </a:r>
          </a:p>
          <a:p>
            <a:pPr eaLnBrk="1" hangingPunct="1"/>
            <a:endParaRPr lang="hu-H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A vízjogi engedélyezési eljárás módosítása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400" smtClean="0">
                <a:latin typeface="Arial" charset="0"/>
                <a:cs typeface="Arial" charset="0"/>
              </a:rPr>
              <a:t>Az engedélyek felülvizsgálati lehetőségét kellett volna megteremteni, azaz, hogy a VGT-ben meghatározott állapotértékelés és környezeti célkitűzések, valamint az egyéb vízvédelmi szabályozási előírások alapján az illetékes hatóság szükség esetén kezdeményezhesse a meglévő engedélyek felülvizsgálatát a célkitűzések teljesíthetősége érdekében.  </a:t>
            </a:r>
            <a:r>
              <a:rPr lang="hu-HU" altLang="zh-CN" sz="2400" smtClean="0">
                <a:latin typeface="Arial" charset="0"/>
                <a:cs typeface="Arial" charset="0"/>
              </a:rPr>
              <a:t>Ez az intézkedés ilyen formában nem valósult meg.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zh-CN" sz="2400" smtClean="0">
                <a:latin typeface="Arial" charset="0"/>
                <a:cs typeface="Arial" charset="0"/>
              </a:rPr>
              <a:t>Néhány változás pont a VKI célok megvalósítását nehezíti. Ilyen például a határozatlan idejű, 15 évre szóló engedélyek kiadása a 72/1996. (V. 22.) Kormányrendelet szerint.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zh-CN" sz="2400" b="1" smtClean="0">
                <a:latin typeface="Arial" charset="0"/>
                <a:cs typeface="Arial" charset="0"/>
              </a:rPr>
              <a:t>Kiemelt jelentőségű intézkedés lesz.</a:t>
            </a:r>
          </a:p>
          <a:p>
            <a:pPr eaLnBrk="1" hangingPunct="1">
              <a:lnSpc>
                <a:spcPct val="90000"/>
              </a:lnSpc>
            </a:pPr>
            <a:endParaRPr lang="hu-HU" sz="24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0" y="44450"/>
            <a:ext cx="9144000" cy="863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Intézkedési javaslatok a VGT2-ben  </a:t>
            </a:r>
            <a:r>
              <a:rPr lang="hu-HU" altLang="zh-CN" cap="none" smtClean="0">
                <a:latin typeface="Arial" charset="0"/>
                <a:cs typeface="Arial" charset="0"/>
              </a:rPr>
              <a:t>Vízjogi engedélyezési rendszer átalakítása</a:t>
            </a:r>
            <a:br>
              <a:rPr lang="hu-HU" altLang="zh-CN" cap="none" smtClean="0">
                <a:latin typeface="Arial" charset="0"/>
                <a:cs typeface="Arial" charset="0"/>
              </a:rPr>
            </a:b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400" smtClean="0">
                <a:latin typeface="Arial" charset="0"/>
                <a:cs typeface="Arial" charset="0"/>
              </a:rPr>
              <a:t>A víztestek állapotára, vízkivételek hatására, készletgazdálkodásra vonatkozó szabályozás teljes körű felülvizsgálata, jogszabályok harmonizálása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smtClean="0">
                <a:latin typeface="Arial" charset="0"/>
                <a:cs typeface="Arial" charset="0"/>
              </a:rPr>
              <a:t>Felszín alatti vizeket hasznosító vízi létesítmények (kutak) kialakításával kapcsolatos műszaki követelmények jogszabály-rendszerének átdolgozása 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smtClean="0">
                <a:latin typeface="Arial" charset="0"/>
                <a:cs typeface="Arial" charset="0"/>
              </a:rPr>
              <a:t>Az engedélyezési eljárás adminisztrációjának egyszerűsítésére és idejének csökkentésére javasolt általános eljárásrendi változtatás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smtClean="0">
                <a:latin typeface="Arial" charset="0"/>
                <a:cs typeface="Arial" charset="0"/>
              </a:rPr>
              <a:t>A hatékony készletgazdálkodás érdekében javasolt általános törvényi és eljárásrendi változtatás</a:t>
            </a:r>
          </a:p>
          <a:p>
            <a:pPr eaLnBrk="1" hangingPunct="1">
              <a:lnSpc>
                <a:spcPct val="90000"/>
              </a:lnSpc>
            </a:pPr>
            <a:endParaRPr lang="hu-HU" sz="2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445500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Intézkedési javaslatok a VGT2-ben. Szakszerűtlenül kiképzett kutak ellenőrzése, rekonstrukciója, felszámolása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hu-HU" sz="20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Az engedélyeztetés felgyorsítása, olcsóbbá tétele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Engedély nélkül épült kutak szankcionálásának törvényi szabályozása 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Kútfúrók nyilvántartása, ellenőrzése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Hatósági jelenlét fokozása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Engedély nélkül épült kutak legalizálása 2017-ig nincs szankció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A rosszul kiképzett kutak felszámolása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Típustervek kidolgozása 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Tájékoztatás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A vízügyi hatóságok és a vízügyi igazgatások szakembereinek továbbképzése 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Együttműködés, tapasztalatcsere társhatóságokkal (pl. fogyasztóvédelem, adóhatóság)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hu-HU" sz="20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További kiemelt jogszabályi javaslatok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A felszíni vízminőség-védelmi szabályozás korszerűsítése és VGT konform átalakítása</a:t>
            </a:r>
          </a:p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Vízbázisvédelmi szabályozás korszerűsítése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516938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zh-CN" cap="none" smtClean="0">
                <a:latin typeface="Arial" charset="0"/>
                <a:cs typeface="Arial" charset="0"/>
              </a:rPr>
              <a:t>3.  Hatósági és igazgatási munka erősítése</a:t>
            </a: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A különböző hatáskörrel, működési területtel és feladatokkal bíró szervezetek vízgazdálkodási feladatainak és felelősségi körének felülvizsgálata és összehangolása.  </a:t>
            </a:r>
            <a:r>
              <a:rPr lang="hu-HU" sz="2000" b="1" i="1" smtClean="0">
                <a:latin typeface="Arial" charset="0"/>
                <a:cs typeface="Arial" charset="0"/>
              </a:rPr>
              <a:t>A szervezetrendszer átalakult, gyengült</a:t>
            </a:r>
          </a:p>
          <a:p>
            <a:pPr eaLnBrk="1" hangingPunct="1">
              <a:lnSpc>
                <a:spcPct val="80000"/>
              </a:lnSpc>
            </a:pPr>
            <a:endParaRPr lang="hu-HU" sz="2000" b="1" i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A környezet-, természet- és vízügyi jogszabályok összehangolása a hatósági munka javítására érdekében (átfedések, ellentmondások, hiányosságok felmérése, jogszabályok módosítása, szükséges végrehajtási rendeletek vagy ajánlások kidolgozása). </a:t>
            </a:r>
            <a:r>
              <a:rPr lang="hu-HU" altLang="zh-CN" sz="2000" b="1" smtClean="0">
                <a:latin typeface="Arial" charset="0"/>
                <a:cs typeface="Arial" charset="0"/>
              </a:rPr>
              <a:t>Tartalmilag jelentős előrelépés történt a jogszabályok összehangolásában. </a:t>
            </a:r>
            <a:endParaRPr lang="hu-HU" sz="20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Az önkormányzati felügyeleti tevékenység szabályozása. </a:t>
            </a:r>
            <a:r>
              <a:rPr lang="hu-HU" sz="2000" b="1" i="1" smtClean="0">
                <a:latin typeface="Arial" charset="0"/>
                <a:cs typeface="Arial" charset="0"/>
              </a:rPr>
              <a:t>Nem történt meg.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Az érintett intézmények többletfeladatainak ellátásához személyi és tárgyi feltételek biztosítása, feladatfinanszírozás megoldása. </a:t>
            </a:r>
            <a:r>
              <a:rPr lang="hu-HU" sz="2000" b="1" i="1" smtClean="0">
                <a:latin typeface="Arial" charset="0"/>
                <a:cs typeface="Arial" charset="0"/>
              </a:rPr>
              <a:t>Kevesebb a pénz.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Szükséges intézkedések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400" smtClean="0">
                <a:latin typeface="Arial" charset="0"/>
                <a:cs typeface="Arial" charset="0"/>
              </a:rPr>
              <a:t>Ki kell alakítani az érintett szervezetek együttműködésének stabil, tervszerű rendszerét és finanszírozását. 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smtClean="0">
                <a:latin typeface="Arial" charset="0"/>
                <a:cs typeface="Arial" charset="0"/>
              </a:rPr>
              <a:t>A hatóság érdekérvényesítő képességét támogatni kell, melyet segíthet: 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000" smtClean="0">
                <a:latin typeface="Arial" charset="0"/>
                <a:cs typeface="Arial" charset="0"/>
              </a:rPr>
              <a:t>az engedélyezési eljárások lényeges leegyszerűsítése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000" smtClean="0">
                <a:latin typeface="Arial" charset="0"/>
                <a:cs typeface="Arial" charset="0"/>
              </a:rPr>
              <a:t>megfelelő döntéstámogató háttéranyagok elkészítése, jobb informatikai rendszerre kialakítása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000" smtClean="0">
                <a:latin typeface="Arial" charset="0"/>
                <a:cs typeface="Arial" charset="0"/>
              </a:rPr>
              <a:t>a hatósági munka felgyorsítására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000" smtClean="0">
                <a:latin typeface="Arial" charset="0"/>
                <a:cs typeface="Arial" charset="0"/>
              </a:rPr>
              <a:t>az eljárási illeték csökkentésére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000" smtClean="0">
                <a:latin typeface="Arial" charset="0"/>
                <a:cs typeface="Arial" charset="0"/>
              </a:rPr>
              <a:t>a hatóság terepi jelenlétének jelentős emelése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smtClean="0">
                <a:latin typeface="Arial" charset="0"/>
                <a:cs typeface="Arial" charset="0"/>
              </a:rPr>
              <a:t>Szabályozni kell az önkormányzati felügyeleti tevékenységet.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zh-CN" cap="none" smtClean="0">
                <a:latin typeface="Arial" charset="0"/>
                <a:cs typeface="Arial" charset="0"/>
              </a:rPr>
              <a:t>4. Képességfejlesztés, szemléletformálás</a:t>
            </a: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286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Felsőfokú, vízgazdálkodással kapcsolatos képzések fejlesztése 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>
                <a:latin typeface="Arial" charset="0"/>
                <a:cs typeface="Arial" charset="0"/>
              </a:rPr>
              <a:t>VKI-vel, a vizek fenntartható használatával kapcsolatos környezeti nevelés és oktatás fejlesztése.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Képzések, tréningek vízügyes és más területek szakemberei, döntéshozói és civil szervezetek számára.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Civil szervezetek szerepének növelése a szemléletformálásban </a:t>
            </a:r>
            <a:endParaRPr lang="hu-HU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zh-CN" cap="none" smtClean="0">
                <a:latin typeface="Arial" charset="0"/>
                <a:cs typeface="Arial" charset="0"/>
              </a:rPr>
              <a:t>Felsőfokú, vízgazdálkodással kapcsolatos képzések fejlesztése</a:t>
            </a: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2969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altLang="zh-CN" sz="2800" smtClean="0">
                <a:latin typeface="Arial" charset="0"/>
                <a:cs typeface="Arial" charset="0"/>
              </a:rPr>
              <a:t>Előrelépés, hogy az egyetemi, főiskolai oktatásban megjelent a VGT. A szakma jelentős szakemberhiánnyal küzd. </a:t>
            </a:r>
          </a:p>
          <a:p>
            <a:pPr eaLnBrk="1" hangingPunct="1"/>
            <a:r>
              <a:rPr lang="hu-HU" altLang="zh-CN" sz="2800" smtClean="0">
                <a:latin typeface="Arial" charset="0"/>
                <a:cs typeface="Arial" charset="0"/>
              </a:rPr>
              <a:t>A szakma gyakorlásáról szóló jogszabály és a Magyar Mérnöki Kamara minősítő rendszere nem támogatja megfelelően az ilyen irányú szakembereket, képzéseket. A felszín alatti vizekkel foglalkozó hidrogeológus és geológus oktatás fejlesztését is támogatni kell. </a:t>
            </a:r>
            <a:endParaRPr lang="hu-HU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Képzések, tréningek vízügyes és más területek szakemberei, döntéshozói és civil szervezetek számára.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altLang="zh-CN" smtClean="0">
                <a:latin typeface="Arial" charset="0"/>
                <a:cs typeface="Arial" charset="0"/>
              </a:rPr>
              <a:t>E területen jelentős az elmaradás. </a:t>
            </a:r>
          </a:p>
          <a:p>
            <a:pPr eaLnBrk="1" hangingPunct="1"/>
            <a:r>
              <a:rPr lang="hu-HU" altLang="zh-CN" smtClean="0">
                <a:latin typeface="Arial" charset="0"/>
                <a:cs typeface="Arial" charset="0"/>
              </a:rPr>
              <a:t>A hatóságok számára sem volt ilyen képzés. </a:t>
            </a:r>
          </a:p>
          <a:p>
            <a:pPr eaLnBrk="1" hangingPunct="1"/>
            <a:r>
              <a:rPr lang="hu-HU" altLang="zh-CN" smtClean="0">
                <a:latin typeface="Arial" charset="0"/>
                <a:cs typeface="Arial" charset="0"/>
              </a:rPr>
              <a:t>Ennek az a következménye, hogy a különböző környezetvédelmi és vízügyi hatóságok eltérően értelmezik a VGT-t, ami eltérő jogalkalmazáshoz vezet, és zavart okoz a végrehajtásban. </a:t>
            </a:r>
            <a:endParaRPr lang="hu-H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250825" y="44450"/>
            <a:ext cx="8642350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Átfogó intézkedések  </a:t>
            </a:r>
          </a:p>
        </p:txBody>
      </p:sp>
      <p:sp>
        <p:nvSpPr>
          <p:cNvPr id="1331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zh-CN" sz="2000" b="1" smtClean="0">
                <a:latin typeface="Arial" charset="0"/>
                <a:cs typeface="Arial" charset="0"/>
              </a:rPr>
              <a:t>Jogalkotási és szabályozási feladatok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b="1" smtClean="0">
                <a:latin typeface="Arial" charset="0"/>
                <a:cs typeface="Arial" charset="0"/>
              </a:rPr>
              <a:t>Igazgatási eszközök fejlesztése 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b="1" smtClean="0">
                <a:latin typeface="Arial" charset="0"/>
                <a:cs typeface="Arial" charset="0"/>
              </a:rPr>
              <a:t>Hatósági és igazgatási munka erősítése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smtClean="0">
                <a:latin typeface="Arial" charset="0"/>
                <a:cs typeface="Arial" charset="0"/>
              </a:rPr>
              <a:t>Monitoring hálózat és eszközök fejlesztése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smtClean="0">
                <a:latin typeface="Arial" charset="0"/>
                <a:cs typeface="Arial" charset="0"/>
              </a:rPr>
              <a:t>Informatikai rendszerek fejlesztése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smtClean="0">
                <a:latin typeface="Arial" charset="0"/>
                <a:cs typeface="Arial" charset="0"/>
              </a:rPr>
              <a:t>Vízi szolgáltatások költségeinek visszatérülésére tett intézkedések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b="1" smtClean="0">
                <a:latin typeface="Arial" charset="0"/>
                <a:cs typeface="Arial" charset="0"/>
              </a:rPr>
              <a:t>Pénzügyi ösztönzők (támogatások) alkalmazása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smtClean="0">
                <a:latin typeface="Arial" charset="0"/>
                <a:cs typeface="Arial" charset="0"/>
              </a:rPr>
              <a:t>Kutatás, fejlesztés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b="1" smtClean="0">
                <a:latin typeface="Arial" charset="0"/>
                <a:cs typeface="Arial" charset="0"/>
              </a:rPr>
              <a:t>Képességfejlesztés, szemléletformálás.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hu-HU" altLang="zh-CN" sz="20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hu-HU" altLang="zh-CN" sz="20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hu-HU" altLang="zh-CN" sz="2000" b="1" smtClean="0">
                <a:latin typeface="Arial" charset="0"/>
                <a:cs typeface="Arial" charset="0"/>
              </a:rPr>
              <a:t>A VGT2-ben az átfogó intézkedések hangsúlyosabbak,  jelentős szerepe lesz a szabályozási, és a „puhább” intézkedéseknek (jó gyakorlatok, gazdasági ösztönzők, tanácsadás, képzés).</a:t>
            </a:r>
          </a:p>
          <a:p>
            <a:pPr eaLnBrk="1" hangingPunct="1">
              <a:lnSpc>
                <a:spcPct val="80000"/>
              </a:lnSpc>
            </a:pPr>
            <a:endParaRPr lang="hu-HU" sz="20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zh-CN" cap="none" smtClean="0">
                <a:latin typeface="Arial" charset="0"/>
                <a:cs typeface="Arial" charset="0"/>
              </a:rPr>
              <a:t>Civil szervezetek szerepének növelése a szemléletformálásban</a:t>
            </a: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3174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altLang="zh-CN" smtClean="0">
                <a:latin typeface="Arial" charset="0"/>
                <a:cs typeface="Arial" charset="0"/>
              </a:rPr>
              <a:t>A hazai civil szervezetek száma, társadalmi befolyása a források szükülése miatt évek óta csökken. </a:t>
            </a:r>
          </a:p>
          <a:p>
            <a:pPr eaLnBrk="1" hangingPunct="1"/>
            <a:r>
              <a:rPr lang="hu-HU" altLang="zh-CN" smtClean="0">
                <a:latin typeface="Arial" charset="0"/>
                <a:cs typeface="Arial" charset="0"/>
              </a:rPr>
              <a:t>Számos környezeti szemléletformálási projekt valósult meg a KEOP keretében, bár hatékonyságuk nem volt egyértelmű. </a:t>
            </a:r>
            <a:endParaRPr lang="hu-H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Intézkedési javaslatok</a:t>
            </a:r>
          </a:p>
        </p:txBody>
      </p:sp>
      <p:sp>
        <p:nvSpPr>
          <p:cNvPr id="3277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Felsőfokú, vízgazdálkodással és vízvédelemmel kapcsolatos képzések fejlesztése (hidrológus, hidrogeológus, geológus, vízépítő mérnök, biológus, környezetmérnök, agrár- és erdőmérnök, környezetgazdász képzések stb.).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Kulcsintézkedés a tanácsadó szolgáltatás a mezőgazdaság részére. VKI konform gazdálkodási gyakorlat terjesztése.</a:t>
            </a:r>
          </a:p>
          <a:p>
            <a:pPr eaLnBrk="1" hangingPunct="1">
              <a:lnSpc>
                <a:spcPct val="9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 A szakma gyakorlási törvényt módosítani kell!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Civilek szerepét erősíteni kell.</a:t>
            </a:r>
          </a:p>
          <a:p>
            <a:pPr eaLnBrk="1" hangingPunct="1">
              <a:lnSpc>
                <a:spcPct val="90000"/>
              </a:lnSpc>
            </a:pPr>
            <a:endParaRPr lang="hu-HU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zh-CN" b="0" cap="none" smtClean="0">
                <a:latin typeface="Arial" charset="0"/>
                <a:cs typeface="Arial" charset="0"/>
              </a:rPr>
              <a:t>5. Pénzügyi ösztönzők (támogatások) alkalmazása</a:t>
            </a:r>
            <a:br>
              <a:rPr lang="hu-HU" altLang="zh-CN" b="0" cap="none" smtClean="0">
                <a:latin typeface="Arial" charset="0"/>
                <a:cs typeface="Arial" charset="0"/>
              </a:rPr>
            </a:br>
            <a:endParaRPr lang="hu-HU" b="0" cap="none" smtClean="0">
              <a:latin typeface="Arial" charset="0"/>
              <a:cs typeface="Arial" charset="0"/>
            </a:endParaRPr>
          </a:p>
        </p:txBody>
      </p:sp>
      <p:sp>
        <p:nvSpPr>
          <p:cNvPr id="3379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b="1" smtClean="0">
                <a:latin typeface="Arial" charset="0"/>
                <a:cs typeface="Arial" charset="0"/>
              </a:rPr>
              <a:t>KEHOP</a:t>
            </a:r>
          </a:p>
          <a:p>
            <a:pPr eaLnBrk="1" hangingPunct="1"/>
            <a:r>
              <a:rPr lang="hu-HU" b="1" smtClean="0">
                <a:latin typeface="Arial" charset="0"/>
                <a:cs typeface="Arial" charset="0"/>
              </a:rPr>
              <a:t>TOP</a:t>
            </a:r>
          </a:p>
          <a:p>
            <a:pPr eaLnBrk="1" hangingPunct="1"/>
            <a:r>
              <a:rPr lang="hu-HU" b="1" smtClean="0">
                <a:latin typeface="Arial" charset="0"/>
                <a:cs typeface="Arial" charset="0"/>
              </a:rPr>
              <a:t>VP</a:t>
            </a:r>
          </a:p>
          <a:p>
            <a:pPr eaLnBrk="1" hangingPunct="1"/>
            <a:r>
              <a:rPr lang="hu-HU" b="1" smtClean="0">
                <a:latin typeface="Arial" charset="0"/>
                <a:cs typeface="Arial" charset="0"/>
              </a:rPr>
              <a:t>MAHOP</a:t>
            </a:r>
          </a:p>
          <a:p>
            <a:pPr eaLnBrk="1" hangingPunct="1"/>
            <a:endParaRPr lang="hu-HU" b="1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hu-HU" b="1" smtClean="0">
                <a:latin typeface="Arial" charset="0"/>
                <a:cs typeface="Arial" charset="0"/>
              </a:rPr>
              <a:t>VGT szerepe a keretek, adott források vízvédelmi célokra fókuszálásának elősegítése </a:t>
            </a:r>
          </a:p>
          <a:p>
            <a:pPr eaLnBrk="1" hangingPunct="1">
              <a:buFont typeface="Arial" charset="0"/>
              <a:buNone/>
            </a:pPr>
            <a:endParaRPr lang="hu-HU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4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301038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zh-CN" cap="none" smtClean="0">
                <a:latin typeface="Arial" charset="0"/>
                <a:cs typeface="Arial" charset="0"/>
              </a:rPr>
              <a:t>KEHOP VKI-hoz, illetve vízgazdálkodáshoz kapcsolódó tervezett támogatásai 2014-2020 között  </a:t>
            </a:r>
            <a:endParaRPr lang="hu-HU" cap="none" smtClean="0">
              <a:latin typeface="Arial" charset="0"/>
              <a:cs typeface="Arial" charset="0"/>
            </a:endParaRPr>
          </a:p>
        </p:txBody>
      </p:sp>
      <p:graphicFrame>
        <p:nvGraphicFramePr>
          <p:cNvPr id="48143" name="Object 15"/>
          <p:cNvGraphicFramePr>
            <a:graphicFrameLocks noGrp="1" noChangeAspect="1"/>
          </p:cNvGraphicFramePr>
          <p:nvPr>
            <p:ph idx="4294967295"/>
          </p:nvPr>
        </p:nvGraphicFramePr>
        <p:xfrm>
          <a:off x="452438" y="1554163"/>
          <a:ext cx="8231187" cy="4313237"/>
        </p:xfrm>
        <a:graphic>
          <a:graphicData uri="http://schemas.openxmlformats.org/presentationml/2006/ole">
            <p:oleObj spid="_x0000_s48143" name="Document" r:id="rId3" imgW="6273334" imgH="3287314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2391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zh-CN" cap="none" smtClean="0">
                <a:latin typeface="Arial" charset="0"/>
                <a:cs typeface="Arial" charset="0"/>
              </a:rPr>
              <a:t>KEHOP VKI célokat is szolgáló támogatásai 2014-2020 között</a:t>
            </a: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4915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altLang="zh-CN" b="1" smtClean="0">
                <a:latin typeface="Arial" charset="0"/>
                <a:cs typeface="Arial" charset="0"/>
              </a:rPr>
              <a:t>Országos Környezeti Kármentesítési Program</a:t>
            </a:r>
            <a:r>
              <a:rPr lang="hu-HU" altLang="zh-CN" smtClean="0">
                <a:latin typeface="Arial" charset="0"/>
                <a:cs typeface="Arial" charset="0"/>
              </a:rPr>
              <a:t> (KEHOP 3. prioritástengely 23 milliárd Ft) </a:t>
            </a:r>
          </a:p>
          <a:p>
            <a:pPr eaLnBrk="1" hangingPunct="1"/>
            <a:r>
              <a:rPr lang="hu-HU" altLang="zh-CN" smtClean="0">
                <a:latin typeface="Arial" charset="0"/>
                <a:cs typeface="Arial" charset="0"/>
              </a:rPr>
              <a:t>A </a:t>
            </a:r>
            <a:r>
              <a:rPr lang="hu-HU" altLang="zh-CN" b="1" smtClean="0">
                <a:latin typeface="Arial" charset="0"/>
                <a:cs typeface="Arial" charset="0"/>
              </a:rPr>
              <a:t>természetvédelmi és élővilágvédelmi fejlesztések </a:t>
            </a:r>
            <a:r>
              <a:rPr lang="hu-HU" altLang="zh-CN" smtClean="0">
                <a:latin typeface="Arial" charset="0"/>
                <a:cs typeface="Arial" charset="0"/>
              </a:rPr>
              <a:t>(KEHOP 4. priortástengely 31 milliárd Ft) </a:t>
            </a:r>
            <a:endParaRPr lang="hu-H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445500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KEHOP 1. prioritás, kulcsszereplő</a:t>
            </a:r>
          </a:p>
        </p:txBody>
      </p:sp>
      <p:sp>
        <p:nvSpPr>
          <p:cNvPr id="501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A KEHOP 1. prioritásában kizárólag olyan projektek támogathatóak, amelyek bizonyíthatóan hozzájárulnak - többek között - a VKI célkitűzések végrehajtásához, és a támogatott projekteknek a vízgyűjtő-gazdálkodási tervben rögzített intézkedéseket is tartalmazniuk kell.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sz="2000" cap="none" smtClean="0">
                <a:latin typeface="Arial" charset="0"/>
                <a:cs typeface="Arial" charset="0"/>
              </a:rPr>
              <a:t>Terület és településfejlesztési operatív program támogatási rendszere, belterületi csapadékvíz-gazdálkodás</a:t>
            </a:r>
          </a:p>
        </p:txBody>
      </p:sp>
      <p:sp>
        <p:nvSpPr>
          <p:cNvPr id="5120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zh-CN" sz="1800" b="1" smtClean="0">
                <a:latin typeface="Arial" charset="0"/>
                <a:cs typeface="Arial" charset="0"/>
              </a:rPr>
              <a:t>A belterületi csapadékvíz-gazdálkodás</a:t>
            </a:r>
            <a:r>
              <a:rPr lang="hu-HU" altLang="zh-CN" sz="1800" smtClean="0">
                <a:latin typeface="Arial" charset="0"/>
                <a:cs typeface="Arial" charset="0"/>
              </a:rPr>
              <a:t> forrásösszege nem ismert (25 Mrd Ft?, ROP-ok mintegy 80Mrd Ft) és a hatóköre is korlátozott. A TOP-ban nincs utalás arra, hogy ezek a belterületi intézkedések valóban VKI konform megoldásokat fognak-e tartalmazni, azaz vízvisszatartás, vízhasznosítás meghatározó lesz-e.  VGT-nek ide kell hatni.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1800" smtClean="0">
                <a:latin typeface="Arial" charset="0"/>
                <a:cs typeface="Arial" charset="0"/>
              </a:rPr>
              <a:t>A  ROP-os projektek átvizsgálása alapján megállapítható, hogy csak a klasszikus csapadékvíz elvezetéshez köthető (elöntés, kiöntés) problémák megoldásait célozzák.Tehát még a homokos Alföldön sincs szükség a száraz időszaki csapadékvízre, ezt az önkormányzatok egyáltalán nem érzik megoldandó problémának 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1800" smtClean="0">
                <a:latin typeface="Arial" charset="0"/>
                <a:cs typeface="Arial" charset="0"/>
              </a:rPr>
              <a:t>Volt néhány települése csapadékvíz tározó létesítés is. Ezeknél sem szempont azonban a talajvíz visszapótlás, csak az árhullám csökkentés. 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1800" smtClean="0">
                <a:latin typeface="Arial" charset="0"/>
                <a:cs typeface="Arial" charset="0"/>
              </a:rPr>
              <a:t>A ROP-os projektek zömében kistelepülésekről van szó, ahol </a:t>
            </a:r>
            <a:br>
              <a:rPr lang="hu-HU" altLang="zh-CN" sz="1800" smtClean="0">
                <a:latin typeface="Arial" charset="0"/>
                <a:cs typeface="Arial" charset="0"/>
              </a:rPr>
            </a:br>
            <a:r>
              <a:rPr lang="hu-HU" altLang="zh-CN" sz="1800" smtClean="0">
                <a:latin typeface="Arial" charset="0"/>
                <a:cs typeface="Arial" charset="0"/>
              </a:rPr>
              <a:t>a beszivárogtatás valóban alárendelt a relatíve sok burkolatlan </a:t>
            </a:r>
            <a:br>
              <a:rPr lang="hu-HU" altLang="zh-CN" sz="1800" smtClean="0">
                <a:latin typeface="Arial" charset="0"/>
                <a:cs typeface="Arial" charset="0"/>
              </a:rPr>
            </a:br>
            <a:r>
              <a:rPr lang="hu-HU" altLang="zh-CN" sz="1800" smtClean="0">
                <a:latin typeface="Arial" charset="0"/>
                <a:cs typeface="Arial" charset="0"/>
              </a:rPr>
              <a:t>felület miatt. A problémák a nagy és az erősen urbanizálódott közepes településeken jelentkezhetnek. A ROP-os projektek között például Baja, Kazincbarcika, Keszthely stb, ahol már biztosan lenne helye a gazdálkodásnak, de ezeknél sem volt ilyen törekvés.  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1800" b="1" smtClean="0">
                <a:latin typeface="Arial" charset="0"/>
                <a:cs typeface="Arial" charset="0"/>
              </a:rPr>
              <a:t>Kulcskérdés: Útmutató és pályázati feltételrendszer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TOP egyéb kapcsolódó támogatásai</a:t>
            </a:r>
          </a:p>
        </p:txBody>
      </p:sp>
      <p:sp>
        <p:nvSpPr>
          <p:cNvPr id="522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altLang="zh-CN" sz="2800" smtClean="0">
                <a:latin typeface="Arial" charset="0"/>
                <a:cs typeface="Arial" charset="0"/>
              </a:rPr>
              <a:t>A települési életminőség javítása környezeti infrastruktúra fejlesztések</a:t>
            </a:r>
          </a:p>
          <a:p>
            <a:pPr eaLnBrk="1" hangingPunct="1"/>
            <a:r>
              <a:rPr lang="hu-HU" altLang="zh-CN" sz="2800" smtClean="0">
                <a:latin typeface="Arial" charset="0"/>
                <a:cs typeface="Arial" charset="0"/>
              </a:rPr>
              <a:t>Vízgazdálkodás és az ivóvízkészletek védelme (ideértve a vízgyűjtő-gazdálkodást, a vízellátást, az éghajlatváltozáshoz való különleges alkalmazkodási intézkedéseket, a távfogyasztásmérést, a díjszabási rendszereket és a szivárgás visszaszorítását) 12 milliárd Ft</a:t>
            </a:r>
            <a:endParaRPr lang="hu-HU" sz="2800" smtClean="0">
              <a:latin typeface="Arial" charset="0"/>
              <a:cs typeface="Arial" charset="0"/>
            </a:endParaRPr>
          </a:p>
          <a:p>
            <a:pPr eaLnBrk="1" hangingPunct="1"/>
            <a:endParaRPr lang="hu-HU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301038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Vidékfejlesztési Program  közvetlen vízgazdálkodási célú támogatásai Mrd Ft</a:t>
            </a:r>
          </a:p>
        </p:txBody>
      </p:sp>
      <p:graphicFrame>
        <p:nvGraphicFramePr>
          <p:cNvPr id="54279" name="Object 7"/>
          <p:cNvGraphicFramePr>
            <a:graphicFrameLocks noGrp="1" noChangeAspect="1"/>
          </p:cNvGraphicFramePr>
          <p:nvPr>
            <p:ph idx="4294967295"/>
          </p:nvPr>
        </p:nvGraphicFramePr>
        <p:xfrm>
          <a:off x="447675" y="1557338"/>
          <a:ext cx="8301038" cy="4464050"/>
        </p:xfrm>
        <a:graphic>
          <a:graphicData uri="http://schemas.openxmlformats.org/presentationml/2006/ole">
            <p:oleObj spid="_x0000_s54279" name="Dokumentum" r:id="rId3" imgW="5889581" imgH="2818608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Vízvédelmi célokat is segítő agrártámogatások</a:t>
            </a:r>
          </a:p>
        </p:txBody>
      </p:sp>
      <p:sp>
        <p:nvSpPr>
          <p:cNvPr id="5529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Jelentős vízvédelmi, vízvisszatartási hatása lehet a területalapú agrártámogatások zöldítési rendszerének, ahol a gazdák a (81,3 €/ha támogatást kapnak, ha ún. ökológiai jelentőségű területet  (ezek között a vízvédelmi területek is szerepelnek). 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Jelentős szerepe lesz a vízvédelem területén a VP AKG támogatásainak is (összes forrás:176 Mrd Ft)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Művelési mód váltás, tápanyaghasználat csökkentés:227 Mrd Ft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Művelési ág váltás:35 Mrd Ft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smtClean="0">
                <a:latin typeface="Arial" charset="0"/>
                <a:cs typeface="Arial" charset="0"/>
              </a:rPr>
              <a:t>Állattartó telepek:15 Mrd Ft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hu-HU" altLang="zh-CN" sz="20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hu-HU" altLang="zh-CN" sz="2000" b="1" smtClean="0">
                <a:latin typeface="Arial" charset="0"/>
                <a:cs typeface="Arial" charset="0"/>
              </a:rPr>
              <a:t>A vízvédelmi célokat is szolgáló támogatásokra összességében a VP 460 Mrd forint keretösszeget allokált, ami az ÚMVP-ben szereplő összeghez (410 Mrd Ft) hasonló nagyságrendű.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hu-HU" altLang="zh-CN" sz="2000" b="1" smtClean="0">
                <a:latin typeface="Arial" charset="0"/>
                <a:cs typeface="Arial" charset="0"/>
              </a:rPr>
              <a:t>Az AKG is több vízvédelmi célú elemet tartalmaz.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hu-HU" altLang="zh-CN" sz="2000" b="1" smtClean="0">
                <a:latin typeface="Arial" charset="0"/>
                <a:cs typeface="Arial" charset="0"/>
              </a:rPr>
              <a:t>Teljesen új és fontos szabályozó a zöldítés.</a:t>
            </a:r>
            <a:r>
              <a:rPr lang="hu-HU" altLang="zh-CN" sz="200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hu-HU" sz="20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hu-HU" sz="20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250825" y="44450"/>
            <a:ext cx="8661400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zh-CN" cap="none" smtClean="0">
                <a:latin typeface="Arial" charset="0"/>
                <a:cs typeface="Arial" charset="0"/>
              </a:rPr>
              <a:t>1. Jogalkotási és egyéb végrehajtási feladatok</a:t>
            </a:r>
            <a:r>
              <a:rPr lang="hu-HU" altLang="zh-CN" b="0" cap="none" smtClean="0">
                <a:latin typeface="Arial" charset="0"/>
                <a:cs typeface="Arial" charset="0"/>
              </a:rPr>
              <a:t> </a:t>
            </a:r>
            <a:endParaRPr lang="hu-HU" b="0" cap="none" smtClean="0">
              <a:latin typeface="Arial" charset="0"/>
              <a:cs typeface="Arial" charset="0"/>
            </a:endParaRPr>
          </a:p>
        </p:txBody>
      </p:sp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altLang="zh-CN" sz="2800" smtClean="0">
                <a:latin typeface="Arial" charset="0"/>
                <a:cs typeface="Arial" charset="0"/>
              </a:rPr>
              <a:t>A megfelelő jogszabályi környezet biztosítása</a:t>
            </a:r>
          </a:p>
          <a:p>
            <a:pPr eaLnBrk="1" hangingPunct="1"/>
            <a:r>
              <a:rPr lang="hu-HU" sz="2800" smtClean="0">
                <a:latin typeface="Arial" charset="0"/>
                <a:cs typeface="Arial" charset="0"/>
              </a:rPr>
              <a:t>VGT tervezés, végrehajtás erősítése</a:t>
            </a:r>
          </a:p>
          <a:p>
            <a:pPr eaLnBrk="1" hangingPunct="1"/>
            <a:r>
              <a:rPr lang="hu-HU" altLang="zh-CN" sz="2800" smtClean="0">
                <a:latin typeface="Arial" charset="0"/>
                <a:cs typeface="Arial" charset="0"/>
              </a:rPr>
              <a:t>Ágazati és területfejlesztési programok felülvizsgálata során a VGT-vel való összhang megteremtése</a:t>
            </a:r>
          </a:p>
          <a:p>
            <a:pPr eaLnBrk="1" hangingPunct="1"/>
            <a:r>
              <a:rPr lang="hu-HU" altLang="zh-CN" sz="2800" smtClean="0">
                <a:latin typeface="Arial" charset="0"/>
                <a:cs typeface="Arial" charset="0"/>
              </a:rPr>
              <a:t>Közös állapotértékelés és egyeztetett gazdálkodási rend bevezetése a határokkal osztott jelentős vízadók esetében</a:t>
            </a:r>
          </a:p>
          <a:p>
            <a:pPr eaLnBrk="1" hangingPunct="1"/>
            <a:endParaRPr lang="hu-HU" sz="2800" smtClean="0">
              <a:latin typeface="Arial" charset="0"/>
              <a:cs typeface="Arial" charset="0"/>
            </a:endParaRPr>
          </a:p>
          <a:p>
            <a:pPr eaLnBrk="1" hangingPunct="1"/>
            <a:endParaRPr lang="hu-HU" altLang="zh-CN" sz="2800" b="1" smtClean="0">
              <a:latin typeface="Arial" charset="0"/>
              <a:cs typeface="Arial" charset="0"/>
            </a:endParaRPr>
          </a:p>
          <a:p>
            <a:pPr eaLnBrk="1" hangingPunct="1"/>
            <a:endParaRPr lang="hu-HU" sz="28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516938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Magyar Halászati Operatív Program</a:t>
            </a:r>
          </a:p>
        </p:txBody>
      </p:sp>
      <p:sp>
        <p:nvSpPr>
          <p:cNvPr id="5632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u-HU" altLang="zh-CN" sz="2800" b="1" smtClean="0">
                <a:latin typeface="Arial" charset="0"/>
                <a:cs typeface="Arial" charset="0"/>
              </a:rPr>
              <a:t>A fenntartható és erőforrás-hatékony halászat és akvakultúra előmozdítása, beleértve az ezekhez kapcsolódó feldolgozást is. (1. prioritás tengelye)</a:t>
            </a:r>
          </a:p>
          <a:p>
            <a:pPr lvl="1" eaLnBrk="1" hangingPunct="1"/>
            <a:r>
              <a:rPr lang="hu-HU" altLang="zh-CN" b="1" smtClean="0">
                <a:latin typeface="Arial" charset="0"/>
                <a:cs typeface="Arial" charset="0"/>
              </a:rPr>
              <a:t>	Fenntartható és erőforrás hatékony halgazdálkodás a természetes vizeken</a:t>
            </a:r>
          </a:p>
          <a:p>
            <a:pPr lvl="1" eaLnBrk="1" hangingPunct="1"/>
            <a:r>
              <a:rPr lang="hu-HU" altLang="zh-CN" b="1" smtClean="0">
                <a:latin typeface="Arial" charset="0"/>
                <a:cs typeface="Arial" charset="0"/>
              </a:rPr>
              <a:t>Jó állapotú vízi- és vizes élőhelyek, egészséges és stabil halállományok, magas szintű biológiai sokféleség</a:t>
            </a:r>
            <a:endParaRPr lang="hu-HU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771775" y="1412875"/>
            <a:ext cx="4419600" cy="14398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3213" y="5270500"/>
            <a:ext cx="649287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9" name="Picture 10" descr="ovf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9250" y="5229225"/>
            <a:ext cx="652463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0" name="Kép 5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67175" y="5373688"/>
            <a:ext cx="7921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516938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zh-CN" cap="none" smtClean="0">
                <a:latin typeface="Arial" charset="0"/>
                <a:cs typeface="Arial" charset="0"/>
              </a:rPr>
              <a:t>Jogalkotási feladatok</a:t>
            </a:r>
            <a:br>
              <a:rPr lang="hu-HU" altLang="zh-CN" cap="none" smtClean="0">
                <a:latin typeface="Arial" charset="0"/>
                <a:cs typeface="Arial" charset="0"/>
              </a:rPr>
            </a:b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altLang="zh-CN" sz="2800" smtClean="0">
                <a:latin typeface="Arial" charset="0"/>
                <a:cs typeface="Arial" charset="0"/>
              </a:rPr>
              <a:t>A </a:t>
            </a:r>
            <a:r>
              <a:rPr lang="hu-HU" altLang="zh-CN" sz="2800" b="1" smtClean="0">
                <a:latin typeface="Arial" charset="0"/>
                <a:cs typeface="Arial" charset="0"/>
              </a:rPr>
              <a:t>megfelelő jogszabályi környezet biztosítása</a:t>
            </a:r>
            <a:r>
              <a:rPr lang="hu-HU" altLang="zh-CN" sz="2800" smtClean="0">
                <a:latin typeface="Arial" charset="0"/>
                <a:cs typeface="Arial" charset="0"/>
              </a:rPr>
              <a:t> egyik alapvető feltétel a VKI célkitűzéseinek eléréséhez. A VGT1 Intézkedési Programja szerint a jogi szabályozási feladatokat 2012-ig kellett volna megvalósítani. </a:t>
            </a:r>
          </a:p>
          <a:p>
            <a:pPr eaLnBrk="1" hangingPunct="1"/>
            <a:r>
              <a:rPr lang="hu-HU" altLang="zh-CN" sz="2800" smtClean="0">
                <a:latin typeface="Arial" charset="0"/>
                <a:cs typeface="Arial" charset="0"/>
              </a:rPr>
              <a:t>A szabályozási intézkedések egy kis része megvalósult időre, egy része később, egy jelentős része nem került alkalmazásra. Ez utóbbi kör nagy része feladat lesz a VGT2 végrehajtása során. </a:t>
            </a:r>
            <a:endParaRPr lang="hu-HU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516938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VGT tervezés, végrehajtás erősítése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800" smtClean="0">
                <a:latin typeface="Arial" charset="0"/>
                <a:cs typeface="Arial" charset="0"/>
              </a:rPr>
              <a:t>Önálló háttérintézmény kialakítása volt VGT1 cél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>
                <a:latin typeface="Arial" charset="0"/>
                <a:cs typeface="Arial" charset="0"/>
              </a:rPr>
              <a:t>OVF </a:t>
            </a:r>
            <a:r>
              <a:rPr lang="hu-HU" altLang="zh-CN" sz="2800" smtClean="0">
                <a:latin typeface="Arial" charset="0"/>
                <a:cs typeface="Arial" charset="0"/>
              </a:rPr>
              <a:t>OVF háttérintézményként működött (működik). A közvetlenül VGT-vel foglalkozó Vízvédelmi és Vízgyűjtő-gazdálkodási Főosztály létszáma jelentősen mintegy 10 fővel növekedett,</a:t>
            </a:r>
          </a:p>
          <a:p>
            <a:pPr eaLnBrk="1" hangingPunct="1">
              <a:lnSpc>
                <a:spcPct val="9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A Vízügyi Igazgatóságokon csökkent a létszám, mivel a többszöri átszervezések eredményeként például a Nemzeti Környezetügyi Intézetbe kiszervezett vízgyűjtő-gazdálkodási szakemberek részben nem kerültek vissza az ágazatba. </a:t>
            </a:r>
            <a:endParaRPr lang="hu-HU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445500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zh-CN" cap="none" smtClean="0">
                <a:latin typeface="Arial" charset="0"/>
                <a:cs typeface="Arial" charset="0"/>
              </a:rPr>
              <a:t>Ágazati és területfejlesztési programok felülvizsgálata során a VGT-vel való összhang megteremtése </a:t>
            </a: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800" smtClean="0">
                <a:latin typeface="Arial" charset="0"/>
                <a:cs typeface="Arial" charset="0"/>
              </a:rPr>
              <a:t>Jelentős előrelépés az Országos Területrendezési Tervről szóló törvényben 2014-től</a:t>
            </a:r>
          </a:p>
          <a:p>
            <a:pPr eaLnBrk="1" hangingPunct="1">
              <a:lnSpc>
                <a:spcPct val="9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Országos vízminőség-védelmi terület övezete is kijelölésre került. 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zh-CN" sz="2800" smtClean="0">
                <a:latin typeface="Arial" charset="0"/>
                <a:cs typeface="Arial" charset="0"/>
              </a:rPr>
              <a:t>Kijelölésre került a nagyvízi meder és a Vásárhelyi-terv továbbfejlesztése keretében megvalósuló vízkár-elhárítási célú szükségtározók területének övezete. Ezekben új beépítésre szánt terület nem jelölhető ki.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516938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zh-CN" cap="none" smtClean="0">
                <a:latin typeface="Arial" charset="0"/>
                <a:cs typeface="Arial" charset="0"/>
              </a:rPr>
              <a:t>Közös állapotértékelés és egyeztetett gazdálkodási rend bevezetése a határokkal osztott jelentős vízadók esetében</a:t>
            </a:r>
            <a:r>
              <a:rPr lang="hu-HU" altLang="zh-CN" sz="2000" cap="none" smtClean="0">
                <a:latin typeface="Arial" charset="0"/>
                <a:cs typeface="Arial" charset="0"/>
              </a:rPr>
              <a:t> </a:t>
            </a:r>
            <a:endParaRPr lang="hu-HU" sz="2000" cap="none" smtClean="0">
              <a:latin typeface="Arial" charset="0"/>
              <a:cs typeface="Arial" charset="0"/>
            </a:endParaRP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altLang="zh-CN" sz="2800" smtClean="0">
                <a:latin typeface="Arial" charset="0"/>
                <a:cs typeface="Arial" charset="0"/>
              </a:rPr>
              <a:t>Ez ilyen formában még nem valósult meg. A határvizekkel kapcsolatban anomáliák: (pl. nem ugyanaz a víztest kijelölés, állapotértékelés módszertan és eredmény eltér). </a:t>
            </a:r>
          </a:p>
          <a:p>
            <a:pPr eaLnBrk="1" hangingPunct="1"/>
            <a:r>
              <a:rPr lang="hu-HU" altLang="zh-CN" sz="2800" smtClean="0">
                <a:latin typeface="Arial" charset="0"/>
                <a:cs typeface="Arial" charset="0"/>
              </a:rPr>
              <a:t>A Határvízi Bizottságok működnek és ugyan megszűntek a VKI munkacsoportok, de a vízminőségi munkacsoportok foglalkoznak részletesen a VKI-val is. Az ICPDR szintű együttműködés tervszerűen folyik.</a:t>
            </a:r>
            <a:endParaRPr lang="hu-HU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2391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zh-CN" cap="none" smtClean="0">
                <a:latin typeface="Arial" charset="0"/>
                <a:cs typeface="Arial" charset="0"/>
              </a:rPr>
              <a:t>2. Igazgatási eszközök fejlesztése</a:t>
            </a: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800" smtClean="0">
                <a:latin typeface="Arial" charset="0"/>
                <a:cs typeface="Arial" charset="0"/>
              </a:rPr>
              <a:t>Az új fejlesztések megvalósítása során a VKI 4.7 cikkely alkalmazására vonatkozó szabályok megalkotása a környezeti hatásvizsgálati, a környezeti vizsgálati és a vízjogi engedélyezési eljárásban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>
                <a:latin typeface="Arial" charset="0"/>
                <a:cs typeface="Arial" charset="0"/>
              </a:rPr>
              <a:t>Környezetvédelmi felülvizsgálat kezdeményezési lehetőségének megteremtése 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>
                <a:latin typeface="Arial" charset="0"/>
                <a:cs typeface="Arial" charset="0"/>
              </a:rPr>
              <a:t>A vízjogi engedélyezési eljárás módosítása (úgy, hogy a VGT alapján kezdeményezni lehessen a meglévő engedélyek felülvizsgálatát) </a:t>
            </a:r>
            <a:r>
              <a:rPr lang="hu-HU" altLang="zh-CN" sz="2800" smtClean="0">
                <a:latin typeface="Arial" charset="0"/>
                <a:cs typeface="Arial" charset="0"/>
              </a:rPr>
              <a:t> </a:t>
            </a:r>
            <a:endParaRPr lang="hu-HU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Új fejlesztések 4.7. cikkely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sz="2800" smtClean="0">
                <a:latin typeface="Arial" charset="0"/>
                <a:cs typeface="Arial" charset="0"/>
              </a:rPr>
              <a:t>Az új fejlesztések megvalósítása során a VKI 4.7 cikkely alkalmazására vonatkozó szabályok megalkotása a környezeti hatásvizsgálati, a környezeti vizsgálati és a vízjogi engedélyezési eljárásban csak 2014-re valósult meg</a:t>
            </a:r>
          </a:p>
          <a:p>
            <a:pPr eaLnBrk="1" hangingPunct="1"/>
            <a:r>
              <a:rPr lang="hu-HU" altLang="zh-CN" sz="2800" smtClean="0">
                <a:latin typeface="Arial" charset="0"/>
                <a:cs typeface="Arial" charset="0"/>
              </a:rPr>
              <a:t>Kiegészítő intézkedésként szerepelt, hogy a VKI 4. cikk (7) szerinti vizsgálatok követelményrendszerét és útmutatóját ki kell dolgozni. Az útmutató nem készült el, a jogszabály alkalmazása még gyerekcipőben jár.</a:t>
            </a:r>
            <a:endParaRPr lang="hu-HU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1475</Words>
  <Application>Microsoft Office PowerPoint</Application>
  <PresentationFormat>On-screen Show (4:3)</PresentationFormat>
  <Paragraphs>142</Paragraphs>
  <Slides>31</Slides>
  <Notes>2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2</vt:i4>
      </vt:variant>
      <vt:variant>
        <vt:lpstr>Tervezősablon</vt:lpstr>
      </vt:variant>
      <vt:variant>
        <vt:i4>5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31</vt:i4>
      </vt:variant>
    </vt:vector>
  </HeadingPairs>
  <TitlesOfParts>
    <vt:vector size="40" baseType="lpstr">
      <vt:lpstr>Arial</vt:lpstr>
      <vt:lpstr>Calibri</vt:lpstr>
      <vt:lpstr>Office-téma</vt:lpstr>
      <vt:lpstr>Office-téma</vt:lpstr>
      <vt:lpstr>Office-téma</vt:lpstr>
      <vt:lpstr>Office-téma</vt:lpstr>
      <vt:lpstr>Office-téma</vt:lpstr>
      <vt:lpstr>Document</vt:lpstr>
      <vt:lpstr>Dokumentum</vt:lpstr>
      <vt:lpstr>A VÍZGYŰJTŐ-GAZDÁLKODÁSI TERVEZÉS EREDMÉNYEI, AZ INTÉZKEDÉSEK PROGRAMJA  ORSZÁGOS FÓRUM  Átfogó intézkedések és a VGT2 intézkedéseinek finanszírozása Rákosi Judit-ÖKO Zrt.</vt:lpstr>
      <vt:lpstr>Átfogó intézkedések  </vt:lpstr>
      <vt:lpstr>1. Jogalkotási és egyéb végrehajtási feladatok </vt:lpstr>
      <vt:lpstr>Jogalkotási feladatok </vt:lpstr>
      <vt:lpstr>VGT tervezés, végrehajtás erősítése</vt:lpstr>
      <vt:lpstr>Ágazati és területfejlesztési programok felülvizsgálata során a VGT-vel való összhang megteremtése </vt:lpstr>
      <vt:lpstr>Közös állapotértékelés és egyeztetett gazdálkodási rend bevezetése a határokkal osztott jelentős vízadók esetében </vt:lpstr>
      <vt:lpstr>2. Igazgatási eszközök fejlesztése</vt:lpstr>
      <vt:lpstr>Új fejlesztések 4.7. cikkely</vt:lpstr>
      <vt:lpstr>Környezetvédelmi felülvizsgálat kezdeményezési lehetőségének megteremtése</vt:lpstr>
      <vt:lpstr>A vízjogi engedélyezési eljárás módosítása</vt:lpstr>
      <vt:lpstr>Intézkedési javaslatok a VGT2-ben  Vízjogi engedélyezési rendszer átalakítása </vt:lpstr>
      <vt:lpstr>Intézkedési javaslatok a VGT2-ben. Szakszerűtlenül kiképzett kutak ellenőrzése, rekonstrukciója, felszámolása</vt:lpstr>
      <vt:lpstr>További kiemelt jogszabályi javaslatok</vt:lpstr>
      <vt:lpstr>3.  Hatósági és igazgatási munka erősítése</vt:lpstr>
      <vt:lpstr>Szükséges intézkedések</vt:lpstr>
      <vt:lpstr>4. Képességfejlesztés, szemléletformálás</vt:lpstr>
      <vt:lpstr>Felsőfokú, vízgazdálkodással kapcsolatos képzések fejlesztése</vt:lpstr>
      <vt:lpstr>Képzések, tréningek vízügyes és más területek szakemberei, döntéshozói és civil szervezetek számára.</vt:lpstr>
      <vt:lpstr>Civil szervezetek szerepének növelése a szemléletformálásban</vt:lpstr>
      <vt:lpstr>Intézkedési javaslatok</vt:lpstr>
      <vt:lpstr>5. Pénzügyi ösztönzők (támogatások) alkalmazása </vt:lpstr>
      <vt:lpstr>KEHOP VKI-hoz, illetve vízgazdálkodáshoz kapcsolódó tervezett támogatásai 2014-2020 között  </vt:lpstr>
      <vt:lpstr>KEHOP VKI célokat is szolgáló támogatásai 2014-2020 között</vt:lpstr>
      <vt:lpstr>KEHOP 1. prioritás, kulcsszereplő</vt:lpstr>
      <vt:lpstr>Terület és településfejlesztési operatív program támogatási rendszere, belterületi csapadékvíz-gazdálkodás</vt:lpstr>
      <vt:lpstr>TOP egyéb kapcsolódó támogatásai</vt:lpstr>
      <vt:lpstr>Vidékfejlesztési Program  közvetlen vízgazdálkodási célú támogatásai Mrd Ft</vt:lpstr>
      <vt:lpstr>Vízvédelmi célokat is segítő agrártámogatások</vt:lpstr>
      <vt:lpstr>Magyar Halászati Operatív Program</vt:lpstr>
      <vt:lpstr>KÖSZÖNÖM  A FIGYELMET!</vt:lpstr>
    </vt:vector>
  </TitlesOfParts>
  <Company>novak.adam@gmail.com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Rákosi Judit</cp:lastModifiedBy>
  <cp:revision>60</cp:revision>
  <dcterms:created xsi:type="dcterms:W3CDTF">2014-03-03T11:13:53Z</dcterms:created>
  <dcterms:modified xsi:type="dcterms:W3CDTF">2015-11-01T06:53:00Z</dcterms:modified>
</cp:coreProperties>
</file>