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</p:sldMasterIdLst>
  <p:notesMasterIdLst>
    <p:notesMasterId r:id="rId10"/>
  </p:notesMasterIdLst>
  <p:sldIdLst>
    <p:sldId id="256" r:id="rId2"/>
    <p:sldId id="260" r:id="rId3"/>
    <p:sldId id="261" r:id="rId4"/>
    <p:sldId id="265" r:id="rId5"/>
    <p:sldId id="262" r:id="rId6"/>
    <p:sldId id="263" r:id="rId7"/>
    <p:sldId id="264" r:id="rId8"/>
    <p:sldId id="258" r:id="rId9"/>
  </p:sldIdLst>
  <p:sldSz cx="9144000" cy="6858000" type="screen4x3"/>
  <p:notesSz cx="6799263" cy="9929813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 snapToObjects="1">
      <p:cViewPr varScale="1">
        <p:scale>
          <a:sx n="89" d="100"/>
          <a:sy n="89" d="100"/>
        </p:scale>
        <p:origin x="-96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6" d="100"/>
          <a:sy n="86" d="100"/>
        </p:scale>
        <p:origin x="3786" y="78"/>
      </p:cViewPr>
      <p:guideLst>
        <p:guide orient="horz" pos="3128"/>
        <p:guide pos="214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85844E9-4508-447D-BF93-9082FE10E7E6}" type="datetimeFigureOut">
              <a:rPr lang="hu-HU"/>
              <a:pPr>
                <a:defRPr/>
              </a:pPr>
              <a:t>2015.07.20.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40363" cy="4468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  <a:endParaRPr lang="hu-HU" noProof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1275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495AA7D-A8C4-44DC-9E31-661FFEA1F95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Diakép hely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u-HU" smtClean="0"/>
          </a:p>
        </p:txBody>
      </p:sp>
      <p:sp>
        <p:nvSpPr>
          <p:cNvPr id="13315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48C16C4-C72C-45ED-89A1-FBB8161E1757}" type="slidenum">
              <a:rPr lang="hu-H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iakép hely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u-HU" smtClean="0"/>
          </a:p>
        </p:txBody>
      </p:sp>
      <p:sp>
        <p:nvSpPr>
          <p:cNvPr id="20483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515069-CE8A-4E1D-9B46-A619F5CAB950}" type="slidenum">
              <a:rPr lang="hu-H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 txBox="1">
            <a:spLocks/>
          </p:cNvSpPr>
          <p:nvPr userDrawn="1"/>
        </p:nvSpPr>
        <p:spPr>
          <a:xfrm>
            <a:off x="447675" y="44450"/>
            <a:ext cx="4411663" cy="8636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6A035-C741-4E63-A2C8-26729715FA8F}" type="datetimeFigureOut">
              <a:rPr lang="hu-HU"/>
              <a:pPr>
                <a:defRPr/>
              </a:pPr>
              <a:t>2015.07.20.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3FD09-AA5E-440A-93C1-97FB84B0B7B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700075" cy="936104"/>
          </a:xfrm>
        </p:spPr>
        <p:txBody>
          <a:bodyPr/>
          <a:lstStyle>
            <a:lvl1pPr algn="l">
              <a:defRPr sz="2400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994DB-22F7-40AA-AAA9-7D23CF8350C5}" type="datetimeFigureOut">
              <a:rPr lang="hu-HU"/>
              <a:pPr>
                <a:defRPr/>
              </a:pPr>
              <a:t>2015.07.20.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BA549-5603-4EA6-BDDA-DF5C0DD6CE7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 txBox="1">
            <a:spLocks/>
          </p:cNvSpPr>
          <p:nvPr userDrawn="1"/>
        </p:nvSpPr>
        <p:spPr>
          <a:xfrm>
            <a:off x="447675" y="44450"/>
            <a:ext cx="4411663" cy="8636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4F4E8-94F7-4484-B4D2-CC031D33B930}" type="datetimeFigureOut">
              <a:rPr lang="hu-HU"/>
              <a:pPr>
                <a:defRPr/>
              </a:pPr>
              <a:t>2015.07.20.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49A98-62C8-44D4-A889-0FB8D59F3DC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D32B2-D54F-4721-82A1-DEC1DFD8DB69}" type="datetimeFigureOut">
              <a:rPr lang="hu-HU"/>
              <a:pPr>
                <a:defRPr/>
              </a:pPr>
              <a:t>2015.07.20.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8E7F9-7C36-4170-AFE1-C05583A65A5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27A10-3FE0-445D-8166-D0588BED2B4F}" type="datetimeFigureOut">
              <a:rPr lang="hu-HU"/>
              <a:pPr>
                <a:defRPr/>
              </a:pPr>
              <a:t>2015.07.20.</a:t>
            </a:fld>
            <a:endParaRPr lang="hu-HU"/>
          </a:p>
        </p:txBody>
      </p:sp>
      <p:sp>
        <p:nvSpPr>
          <p:cNvPr id="8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E7966-AC13-48B4-97DF-C4B33876E44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447989" y="1628800"/>
            <a:ext cx="5111750" cy="46910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5724128" y="1633102"/>
            <a:ext cx="3240360" cy="4691063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B2C64-AADC-4EFA-AAD3-38BB9FC4BF94}" type="datetimeFigureOut">
              <a:rPr lang="hu-HU"/>
              <a:pPr>
                <a:defRPr/>
              </a:pPr>
              <a:t>2015.07.20.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0CB18-700E-42CA-B66A-AE50B8D16FE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008F9-C31B-43BA-9D7B-FF4E90EE2419}" type="datetimeFigureOut">
              <a:rPr lang="hu-HU"/>
              <a:pPr>
                <a:defRPr/>
              </a:pPr>
              <a:t>2015.07.20.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07136-766B-4307-957D-CB671077F0A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 smtClean="0"/>
              <a:t>Mintacím szerkesztése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495800" y="3886200"/>
            <a:ext cx="4343400" cy="914400"/>
          </a:xfrm>
        </p:spPr>
        <p:txBody>
          <a:bodyPr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47675" y="44450"/>
            <a:ext cx="4411663" cy="863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1027" name="Szöveg hely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275D59F-8ECA-4407-87DD-4DC76C7F65AB}" type="datetimeFigureOut">
              <a:rPr lang="hu-HU"/>
              <a:pPr>
                <a:defRPr/>
              </a:pPr>
              <a:t>2015.07.20.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645E013-EBC5-4FF6-995E-E304BD8E77C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7" r:id="rId2"/>
    <p:sldLayoutId id="2147483669" r:id="rId3"/>
    <p:sldLayoutId id="2147483666" r:id="rId4"/>
    <p:sldLayoutId id="2147483665" r:id="rId5"/>
    <p:sldLayoutId id="2147483670" r:id="rId6"/>
    <p:sldLayoutId id="2147483664" r:id="rId7"/>
    <p:sldLayoutId id="2147483663" r:id="rId8"/>
    <p:sldLayoutId id="2147483671" r:id="rId9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 kern="1200" cap="all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87450" y="333375"/>
            <a:ext cx="7129463" cy="28082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2800" dirty="0"/>
              <a:t>A VÍZGYŰJTŐ - GAZDÁLKODÁSI TERV FELÜLVIZSGÁLATA </a:t>
            </a:r>
            <a:r>
              <a:rPr lang="hu-HU" sz="2800" dirty="0" smtClean="0"/>
              <a:t/>
            </a:r>
            <a:br>
              <a:rPr lang="hu-HU" sz="2800" dirty="0" smtClean="0"/>
            </a:br>
            <a:r>
              <a:rPr lang="hu-HU" sz="2800" dirty="0" smtClean="0"/>
              <a:t>szakmai  </a:t>
            </a:r>
            <a:r>
              <a:rPr lang="hu-HU" sz="2800" dirty="0"/>
              <a:t>FÓRUM</a:t>
            </a:r>
            <a:br>
              <a:rPr lang="hu-HU" sz="2800" dirty="0"/>
            </a:br>
            <a:r>
              <a:rPr lang="hu-HU" sz="2800" dirty="0"/>
              <a:t/>
            </a:r>
            <a:br>
              <a:rPr lang="hu-HU" sz="2800" dirty="0"/>
            </a:br>
            <a:r>
              <a:rPr lang="hu-H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Vízgyűjtő-gazdálkodási Terv felülvizsgálatának előzményei</a:t>
            </a:r>
            <a:endParaRPr lang="hu-HU" sz="2800" dirty="0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1160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43213" y="5270500"/>
            <a:ext cx="649287" cy="60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10" descr="ovfLogo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19250" y="5229225"/>
            <a:ext cx="652463" cy="65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Kép 5" descr="http://www.nyuduvizig.hu/templates/nyuduvizigtemplate/img/head/logo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140200" y="5278438"/>
            <a:ext cx="611188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zövegdoboz 6"/>
          <p:cNvSpPr txBox="1"/>
          <p:nvPr/>
        </p:nvSpPr>
        <p:spPr>
          <a:xfrm>
            <a:off x="1239838" y="3213100"/>
            <a:ext cx="5260975" cy="11382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Székely Edgár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Nyugat-dunántúli Vízügyi Igazgatóság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Vízvédelmi és Vízgyűjtő-gazdálkodási Osztály </a:t>
            </a:r>
            <a:r>
              <a:rPr lang="hu-HU" sz="1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szekely.edgar</a:t>
            </a:r>
            <a:r>
              <a:rPr lang="hu-HU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@</a:t>
            </a:r>
            <a:r>
              <a:rPr lang="hu-HU" sz="1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nyuduvizig.hu</a:t>
            </a:r>
            <a:endParaRPr lang="hu-HU" sz="1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0080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/>
              <a:t>A Vízgyűjtő-gazdálkodási terv előzményei</a:t>
            </a:r>
          </a:p>
        </p:txBody>
      </p:sp>
      <p:sp>
        <p:nvSpPr>
          <p:cNvPr id="14338" name="Tartalom helye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767262"/>
          </a:xfrm>
        </p:spPr>
        <p:txBody>
          <a:bodyPr/>
          <a:lstStyle/>
          <a:p>
            <a:pPr marL="355600" lvl="1" indent="-355600" eaLnBrk="1" hangingPunct="1">
              <a:lnSpc>
                <a:spcPct val="132000"/>
              </a:lnSpc>
              <a:buClr>
                <a:srgbClr val="9BBB59"/>
              </a:buClr>
              <a:buSzPct val="95000"/>
              <a:buFont typeface="Wingdings" pitchFamily="2" charset="2"/>
              <a:buChar char="Ø"/>
            </a:pPr>
            <a:r>
              <a:rPr lang="hu-HU" sz="2600" smtClean="0">
                <a:latin typeface="Arial" charset="0"/>
                <a:cs typeface="Arial" charset="0"/>
              </a:rPr>
              <a:t>1996 - Az Európai Bizottságot megbízzák az EU Víz Keretirányelv (VKI) kidolgozásával</a:t>
            </a:r>
          </a:p>
          <a:p>
            <a:pPr marL="355600" lvl="1" indent="-355600" eaLnBrk="1" hangingPunct="1">
              <a:lnSpc>
                <a:spcPct val="132000"/>
              </a:lnSpc>
              <a:buClr>
                <a:srgbClr val="9BBB59"/>
              </a:buClr>
              <a:buSzPct val="95000"/>
              <a:buFont typeface="Wingdings" pitchFamily="2" charset="2"/>
              <a:buChar char="Ø"/>
            </a:pPr>
            <a:r>
              <a:rPr lang="hu-HU" sz="2600" smtClean="0">
                <a:latin typeface="Arial" charset="0"/>
                <a:cs typeface="Arial" charset="0"/>
              </a:rPr>
              <a:t>2000 – Az EU Víz Keretirányelv  kihirdetése</a:t>
            </a:r>
          </a:p>
          <a:p>
            <a:pPr marL="355600" lvl="1" indent="-355600" eaLnBrk="1" hangingPunct="1">
              <a:lnSpc>
                <a:spcPct val="132000"/>
              </a:lnSpc>
              <a:buClr>
                <a:srgbClr val="9BBB59"/>
              </a:buClr>
              <a:buSzPct val="95000"/>
              <a:buFont typeface="Arial" charset="0"/>
              <a:buNone/>
            </a:pPr>
            <a:r>
              <a:rPr lang="hu-HU" sz="2600" smtClean="0">
                <a:latin typeface="Arial" charset="0"/>
                <a:cs typeface="Arial" charset="0"/>
              </a:rPr>
              <a:t>Mi a VKI?</a:t>
            </a:r>
          </a:p>
          <a:p>
            <a:pPr marL="355600" lvl="1" indent="-355600" eaLnBrk="1" hangingPunct="1">
              <a:lnSpc>
                <a:spcPct val="132000"/>
              </a:lnSpc>
              <a:buClr>
                <a:srgbClr val="9BBB59"/>
              </a:buClr>
              <a:buSzPct val="95000"/>
              <a:buFont typeface="Arial" charset="0"/>
              <a:buNone/>
            </a:pPr>
            <a:r>
              <a:rPr lang="hu-HU" sz="2400" smtClean="0">
                <a:latin typeface="Arial" charset="0"/>
                <a:cs typeface="Arial" charset="0"/>
              </a:rPr>
              <a:t>A Európai vízpolitika keretét meghatározó irányelv</a:t>
            </a:r>
          </a:p>
          <a:p>
            <a:pPr marL="355600" lvl="1" indent="-355600" eaLnBrk="1" hangingPunct="1">
              <a:lnSpc>
                <a:spcPct val="132000"/>
              </a:lnSpc>
              <a:buClr>
                <a:srgbClr val="9BBB59"/>
              </a:buClr>
              <a:buSzPct val="95000"/>
              <a:buFont typeface="Arial" charset="0"/>
              <a:buNone/>
            </a:pPr>
            <a:r>
              <a:rPr lang="hu-HU" sz="2400" smtClean="0">
                <a:latin typeface="Arial" charset="0"/>
                <a:cs typeface="Arial" charset="0"/>
              </a:rPr>
              <a:t>A vízpolitikát meghatározó nemzeti törvények alapja</a:t>
            </a:r>
          </a:p>
          <a:p>
            <a:pPr marL="355600" lvl="1" indent="-355600" eaLnBrk="1" hangingPunct="1">
              <a:lnSpc>
                <a:spcPct val="132000"/>
              </a:lnSpc>
              <a:buClr>
                <a:srgbClr val="9BBB59"/>
              </a:buClr>
              <a:buSzPct val="95000"/>
              <a:buFont typeface="Arial" charset="0"/>
              <a:buNone/>
            </a:pPr>
            <a:endParaRPr lang="hu-HU" sz="2400" smtClean="0">
              <a:latin typeface="Arial" charset="0"/>
              <a:cs typeface="Arial" charset="0"/>
            </a:endParaRPr>
          </a:p>
          <a:p>
            <a:pPr marL="355600" lvl="1" indent="-355600" eaLnBrk="1" hangingPunct="1">
              <a:lnSpc>
                <a:spcPct val="132000"/>
              </a:lnSpc>
              <a:buClr>
                <a:srgbClr val="9BBB59"/>
              </a:buClr>
              <a:buSzPct val="95000"/>
              <a:buFont typeface="Arial" charset="0"/>
              <a:buNone/>
            </a:pPr>
            <a:r>
              <a:rPr lang="hu-HU" sz="2400" b="1" smtClean="0">
                <a:latin typeface="Arial" charset="0"/>
                <a:cs typeface="Arial" charset="0"/>
              </a:rPr>
              <a:t>Paradigma váltás:</a:t>
            </a:r>
            <a:r>
              <a:rPr lang="hu-HU" sz="2600" smtClean="0">
                <a:latin typeface="Arial" charset="0"/>
                <a:cs typeface="Arial" charset="0"/>
              </a:rPr>
              <a:t> </a:t>
            </a:r>
            <a:r>
              <a:rPr lang="hu-HU" sz="2000" smtClean="0">
                <a:latin typeface="Arial" charset="0"/>
                <a:cs typeface="Arial" charset="0"/>
              </a:rPr>
              <a:t>Szakít a vízvédelemre, vízgazdálkodásra 		vonatkozó egyedi szabályozással(hét az egyben)</a:t>
            </a:r>
          </a:p>
          <a:p>
            <a:pPr marL="355600" lvl="1" indent="-355600" eaLnBrk="1" hangingPunct="1">
              <a:lnSpc>
                <a:spcPct val="132000"/>
              </a:lnSpc>
              <a:buClr>
                <a:srgbClr val="9BBB59"/>
              </a:buClr>
              <a:buSzPct val="95000"/>
              <a:buFont typeface="Wingdings" pitchFamily="2" charset="2"/>
              <a:buChar char="Ø"/>
            </a:pPr>
            <a:endParaRPr lang="hu-HU" sz="2600" smtClean="0">
              <a:latin typeface="Arial" charset="0"/>
              <a:cs typeface="Arial" charset="0"/>
            </a:endParaRPr>
          </a:p>
          <a:p>
            <a:pPr marL="355600" lvl="1" indent="-355600" eaLnBrk="1" hangingPunct="1">
              <a:lnSpc>
                <a:spcPct val="132000"/>
              </a:lnSpc>
              <a:buClr>
                <a:srgbClr val="9BBB59"/>
              </a:buClr>
              <a:buSzPct val="95000"/>
              <a:buFont typeface="Wingdings" pitchFamily="2" charset="2"/>
              <a:buChar char="Ø"/>
            </a:pPr>
            <a:endParaRPr lang="hu-HU" sz="26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0080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/>
              <a:t>A Vízgyűjtő-gazdálkodási terv előzményei</a:t>
            </a:r>
          </a:p>
        </p:txBody>
      </p:sp>
      <p:sp>
        <p:nvSpPr>
          <p:cNvPr id="15362" name="Tartalom helye 2"/>
          <p:cNvSpPr>
            <a:spLocks noGrp="1"/>
          </p:cNvSpPr>
          <p:nvPr>
            <p:ph idx="1"/>
          </p:nvPr>
        </p:nvSpPr>
        <p:spPr>
          <a:xfrm>
            <a:off x="468313" y="1700213"/>
            <a:ext cx="8229600" cy="4767262"/>
          </a:xfrm>
        </p:spPr>
        <p:txBody>
          <a:bodyPr/>
          <a:lstStyle/>
          <a:p>
            <a:pPr marL="355600" lvl="1" indent="-355600" eaLnBrk="1" hangingPunct="1">
              <a:lnSpc>
                <a:spcPct val="112000"/>
              </a:lnSpc>
              <a:buSzPct val="95000"/>
              <a:buFont typeface="Wingdings" pitchFamily="2" charset="2"/>
              <a:buChar char="Ø"/>
            </a:pPr>
            <a:r>
              <a:rPr lang="hu-HU" sz="2600" smtClean="0">
                <a:latin typeface="Arial" charset="0"/>
                <a:cs typeface="Arial" charset="0"/>
              </a:rPr>
              <a:t>2003 – </a:t>
            </a:r>
            <a:r>
              <a:rPr lang="hu-HU" sz="2400" smtClean="0">
                <a:latin typeface="Arial" charset="0"/>
                <a:cs typeface="Arial" charset="0"/>
              </a:rPr>
              <a:t>A VKI irányelveinek a hazai jogszabályokba való 	      átültetése</a:t>
            </a:r>
          </a:p>
          <a:p>
            <a:pPr marL="355600" lvl="1" indent="-355600" eaLnBrk="1" hangingPunct="1">
              <a:lnSpc>
                <a:spcPct val="112000"/>
              </a:lnSpc>
              <a:buSzPct val="95000"/>
              <a:buFont typeface="Wingdings" pitchFamily="2" charset="2"/>
              <a:buChar char="Ø"/>
            </a:pPr>
            <a:r>
              <a:rPr lang="hu-HU" sz="2600" smtClean="0">
                <a:latin typeface="Arial" charset="0"/>
                <a:cs typeface="Arial" charset="0"/>
              </a:rPr>
              <a:t>2009 – </a:t>
            </a:r>
            <a:r>
              <a:rPr lang="hu-HU" sz="2400" smtClean="0">
                <a:latin typeface="Arial" charset="0"/>
                <a:cs typeface="Arial" charset="0"/>
              </a:rPr>
              <a:t>A VGT megalkotása Magyarországon</a:t>
            </a:r>
          </a:p>
          <a:p>
            <a:pPr marL="355600" lvl="1" indent="-355600" eaLnBrk="1" hangingPunct="1">
              <a:lnSpc>
                <a:spcPct val="112000"/>
              </a:lnSpc>
              <a:buSzPct val="95000"/>
              <a:buFont typeface="Wingdings" pitchFamily="2" charset="2"/>
              <a:buChar char="Ø"/>
            </a:pPr>
            <a:endParaRPr lang="hu-HU" sz="2400" smtClean="0">
              <a:latin typeface="Arial" charset="0"/>
              <a:cs typeface="Arial" charset="0"/>
            </a:endParaRPr>
          </a:p>
          <a:p>
            <a:pPr marL="355600" lvl="1" indent="-355600" eaLnBrk="1" hangingPunct="1">
              <a:lnSpc>
                <a:spcPct val="112000"/>
              </a:lnSpc>
              <a:buClr>
                <a:srgbClr val="9BBB59"/>
              </a:buClr>
              <a:buSzPct val="95000"/>
              <a:buFont typeface="Arial" charset="0"/>
              <a:buNone/>
            </a:pPr>
            <a:r>
              <a:rPr lang="hu-HU" sz="2600" smtClean="0">
                <a:latin typeface="Arial" charset="0"/>
                <a:cs typeface="Arial" charset="0"/>
              </a:rPr>
              <a:t>A VGT tartalma, célja?</a:t>
            </a:r>
          </a:p>
          <a:p>
            <a:pPr marL="355600" lvl="1" indent="-355600" eaLnBrk="1" hangingPunct="1">
              <a:lnSpc>
                <a:spcPct val="112000"/>
              </a:lnSpc>
              <a:buClr>
                <a:srgbClr val="9BBB59"/>
              </a:buClr>
              <a:buSzPct val="95000"/>
              <a:buFont typeface="Arial" charset="0"/>
              <a:buNone/>
            </a:pPr>
            <a:r>
              <a:rPr lang="hu-HU" sz="2600" smtClean="0">
                <a:latin typeface="Arial" charset="0"/>
                <a:cs typeface="Arial" charset="0"/>
              </a:rPr>
              <a:t>	</a:t>
            </a:r>
            <a:r>
              <a:rPr lang="hu-HU" sz="2000" smtClean="0">
                <a:latin typeface="Arial" charset="0"/>
                <a:cs typeface="Arial" charset="0"/>
              </a:rPr>
              <a:t>I.  	</a:t>
            </a:r>
            <a:r>
              <a:rPr lang="hu-HU" sz="1800" smtClean="0">
                <a:latin typeface="Arial" charset="0"/>
                <a:cs typeface="Arial" charset="0"/>
              </a:rPr>
              <a:t>Víztestek kijelölése</a:t>
            </a:r>
          </a:p>
          <a:p>
            <a:pPr marL="355600" lvl="1" indent="-355600" eaLnBrk="1" hangingPunct="1">
              <a:lnSpc>
                <a:spcPct val="112000"/>
              </a:lnSpc>
              <a:buClr>
                <a:srgbClr val="9BBB59"/>
              </a:buClr>
              <a:buSzPct val="95000"/>
              <a:buFont typeface="Arial" charset="0"/>
              <a:buNone/>
            </a:pPr>
            <a:r>
              <a:rPr lang="hu-HU" sz="1800" smtClean="0">
                <a:latin typeface="Arial" charset="0"/>
                <a:cs typeface="Arial" charset="0"/>
              </a:rPr>
              <a:t>	II. 	Emberi tevékenységből eredő terhelések,hatások számba vétele</a:t>
            </a:r>
            <a:endParaRPr lang="hu-HU" sz="2400" smtClean="0">
              <a:latin typeface="Arial" charset="0"/>
              <a:cs typeface="Arial" charset="0"/>
            </a:endParaRPr>
          </a:p>
          <a:p>
            <a:pPr marL="355600" lvl="1" indent="-355600" eaLnBrk="1" hangingPunct="1">
              <a:lnSpc>
                <a:spcPct val="112000"/>
              </a:lnSpc>
              <a:buClr>
                <a:srgbClr val="9BBB59"/>
              </a:buClr>
              <a:buSzPct val="95000"/>
              <a:buFont typeface="Arial" charset="0"/>
              <a:buNone/>
            </a:pPr>
            <a:r>
              <a:rPr lang="hu-HU" sz="2000" smtClean="0">
                <a:latin typeface="Arial" charset="0"/>
                <a:cs typeface="Arial" charset="0"/>
              </a:rPr>
              <a:t>     III. 	</a:t>
            </a:r>
            <a:r>
              <a:rPr lang="hu-HU" sz="1800" smtClean="0">
                <a:latin typeface="Arial" charset="0"/>
                <a:cs typeface="Arial" charset="0"/>
              </a:rPr>
              <a:t>A vizeink mennyiségi, minőségi, ökológiai állapotának felmérése </a:t>
            </a:r>
          </a:p>
          <a:p>
            <a:pPr marL="355600" lvl="1" indent="-355600" eaLnBrk="1" hangingPunct="1">
              <a:lnSpc>
                <a:spcPct val="112000"/>
              </a:lnSpc>
              <a:buClr>
                <a:srgbClr val="9BBB59"/>
              </a:buClr>
              <a:buSzPct val="95000"/>
              <a:buFont typeface="Arial" charset="0"/>
              <a:buNone/>
            </a:pPr>
            <a:r>
              <a:rPr lang="hu-HU" sz="1800" smtClean="0">
                <a:latin typeface="Arial" charset="0"/>
                <a:cs typeface="Arial" charset="0"/>
              </a:rPr>
              <a:t>     IV. 	</a:t>
            </a:r>
            <a:r>
              <a:rPr lang="hu-HU" sz="1800" b="1" smtClean="0">
                <a:latin typeface="Arial" charset="0"/>
                <a:cs typeface="Arial" charset="0"/>
              </a:rPr>
              <a:t>Intézkedések</a:t>
            </a:r>
            <a:r>
              <a:rPr lang="hu-HU" sz="1800" smtClean="0">
                <a:latin typeface="Arial" charset="0"/>
                <a:cs typeface="Arial" charset="0"/>
              </a:rPr>
              <a:t>, amit a jó állapotban lévő víz jó állapotban tartása         	érdekében, vagy a rossz állapotában lévő víz jó állapotának 	  	megközelítéséhez, vagy annak eléréséhez tenni kell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188913"/>
            <a:ext cx="8696325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hu-HU" cap="none" smtClean="0">
                <a:latin typeface="Arial" charset="0"/>
                <a:cs typeface="Arial" charset="0"/>
              </a:rPr>
              <a:t>A VÍZGYŰJTŐ-GAZDÁLKODÁSI TERV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sz="half" idx="4294967295"/>
          </p:nvPr>
        </p:nvSpPr>
        <p:spPr>
          <a:xfrm>
            <a:off x="457200" y="1600200"/>
            <a:ext cx="8435975" cy="4852988"/>
          </a:xfrm>
        </p:spPr>
        <p:txBody>
          <a:bodyPr/>
          <a:lstStyle/>
          <a:p>
            <a:pPr eaLnBrk="1" hangingPunct="1"/>
            <a:endParaRPr lang="hu-HU" sz="2000" smtClean="0"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hu-HU" sz="2000" smtClean="0">
                <a:latin typeface="Arial" charset="0"/>
                <a:cs typeface="Arial" charset="0"/>
              </a:rPr>
              <a:t>	</a:t>
            </a:r>
            <a:r>
              <a:rPr lang="hu-HU" sz="2400" smtClean="0">
                <a:latin typeface="Arial" charset="0"/>
                <a:cs typeface="Arial" charset="0"/>
              </a:rPr>
              <a:t>VGT tervezés szintjei</a:t>
            </a:r>
          </a:p>
          <a:p>
            <a:pPr eaLnBrk="1" hangingPunct="1">
              <a:buFont typeface="Arial" charset="0"/>
              <a:buNone/>
            </a:pPr>
            <a:endParaRPr lang="hu-HU" sz="2400" smtClean="0"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endParaRPr lang="hu-HU" sz="2000" b="1" smtClean="0">
              <a:latin typeface="Arial" charset="0"/>
              <a:cs typeface="Arial" charset="0"/>
            </a:endParaRPr>
          </a:p>
          <a:p>
            <a:pPr eaLnBrk="1" hangingPunct="1"/>
            <a:r>
              <a:rPr lang="hu-HU" sz="2000" smtClean="0">
                <a:latin typeface="Arial" charset="0"/>
                <a:cs typeface="Arial" charset="0"/>
              </a:rPr>
              <a:t>Víztestek szintje( felszini 1026 db, felszín alatti 108 db)</a:t>
            </a:r>
          </a:p>
          <a:p>
            <a:pPr eaLnBrk="1" hangingPunct="1"/>
            <a:endParaRPr lang="hu-HU" sz="1800" smtClean="0">
              <a:latin typeface="Arial" charset="0"/>
              <a:cs typeface="Arial" charset="0"/>
            </a:endParaRPr>
          </a:p>
          <a:p>
            <a:pPr eaLnBrk="1" hangingPunct="1"/>
            <a:r>
              <a:rPr lang="hu-HU" sz="2000" smtClean="0">
                <a:latin typeface="Arial" charset="0"/>
                <a:cs typeface="Arial" charset="0"/>
              </a:rPr>
              <a:t>Tervezési alegység szintje (42 db)</a:t>
            </a:r>
          </a:p>
          <a:p>
            <a:pPr eaLnBrk="1" hangingPunct="1"/>
            <a:endParaRPr lang="hu-HU" sz="2000" smtClean="0">
              <a:latin typeface="Arial" charset="0"/>
              <a:cs typeface="Arial" charset="0"/>
            </a:endParaRPr>
          </a:p>
          <a:p>
            <a:pPr eaLnBrk="1" hangingPunct="1"/>
            <a:r>
              <a:rPr lang="hu-HU" sz="2000" smtClean="0">
                <a:latin typeface="Arial" charset="0"/>
                <a:cs typeface="Arial" charset="0"/>
              </a:rPr>
              <a:t>Részvízgyűjtő szintje (4 db: Duna,Tisza,Balaton, Dráva)</a:t>
            </a:r>
          </a:p>
          <a:p>
            <a:pPr eaLnBrk="1" hangingPunct="1"/>
            <a:endParaRPr lang="hu-HU" sz="1800" smtClean="0">
              <a:latin typeface="Arial" charset="0"/>
              <a:cs typeface="Arial" charset="0"/>
            </a:endParaRPr>
          </a:p>
          <a:p>
            <a:pPr eaLnBrk="1" hangingPunct="1"/>
            <a:r>
              <a:rPr lang="hu-HU" sz="2000" smtClean="0">
                <a:latin typeface="Arial" charset="0"/>
                <a:cs typeface="Arial" charset="0"/>
              </a:rPr>
              <a:t>VGT országos szint (Nemzeti jelentés az EU felé)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0080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/>
              <a:t>A Vízgyűjtő-gazdálkodási terv</a:t>
            </a:r>
          </a:p>
        </p:txBody>
      </p:sp>
      <p:sp>
        <p:nvSpPr>
          <p:cNvPr id="17410" name="Tartalom helye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767262"/>
          </a:xfrm>
        </p:spPr>
        <p:txBody>
          <a:bodyPr/>
          <a:lstStyle/>
          <a:p>
            <a:pPr marL="355600" lvl="1" indent="-355600" eaLnBrk="1" hangingPunct="1">
              <a:lnSpc>
                <a:spcPct val="122000"/>
              </a:lnSpc>
              <a:buClr>
                <a:srgbClr val="9BBB59"/>
              </a:buClr>
              <a:buSzPct val="95000"/>
              <a:buFont typeface="Arial" charset="0"/>
              <a:buNone/>
            </a:pPr>
            <a:r>
              <a:rPr lang="hu-HU" sz="2600" smtClean="0">
                <a:latin typeface="Arial" charset="0"/>
                <a:cs typeface="Arial" charset="0"/>
              </a:rPr>
              <a:t>VGT céljai részletesebben:</a:t>
            </a:r>
          </a:p>
          <a:p>
            <a:pPr marL="355600" lvl="1" indent="-355600" eaLnBrk="1" hangingPunct="1">
              <a:lnSpc>
                <a:spcPct val="122000"/>
              </a:lnSpc>
              <a:buClr>
                <a:srgbClr val="9BBB59"/>
              </a:buClr>
              <a:buSzPct val="95000"/>
              <a:buFont typeface="Arial" charset="0"/>
              <a:buNone/>
            </a:pPr>
            <a:endParaRPr lang="hu-HU" sz="2600" smtClean="0">
              <a:latin typeface="Arial" charset="0"/>
              <a:cs typeface="Arial" charset="0"/>
            </a:endParaRPr>
          </a:p>
          <a:p>
            <a:pPr marL="355600" lvl="1" indent="-355600" eaLnBrk="1" hangingPunct="1">
              <a:lnSpc>
                <a:spcPct val="122000"/>
              </a:lnSpc>
              <a:buSzPct val="95000"/>
              <a:buFont typeface="Wingdings" pitchFamily="2" charset="2"/>
              <a:buChar char="Ø"/>
            </a:pPr>
            <a:r>
              <a:rPr lang="hu-HU" sz="2000" smtClean="0">
                <a:latin typeface="Arial" charset="0"/>
                <a:cs typeface="Arial" charset="0"/>
              </a:rPr>
              <a:t>Fokozatosan csökkenteni a felszíni és felszín alatti vizeink terhelését, szennyezését</a:t>
            </a:r>
          </a:p>
          <a:p>
            <a:pPr marL="355600" lvl="1" indent="-355600" eaLnBrk="1" hangingPunct="1">
              <a:lnSpc>
                <a:spcPct val="122000"/>
              </a:lnSpc>
              <a:buSzPct val="95000"/>
              <a:buFont typeface="Wingdings" pitchFamily="2" charset="2"/>
              <a:buChar char="Ø"/>
            </a:pPr>
            <a:r>
              <a:rPr lang="hu-HU" sz="2000" smtClean="0">
                <a:latin typeface="Arial" charset="0"/>
                <a:cs typeface="Arial" charset="0"/>
              </a:rPr>
              <a:t>A vizeink fenntartható módon való használatának biztosítása</a:t>
            </a:r>
          </a:p>
          <a:p>
            <a:pPr marL="355600" lvl="1" indent="-355600" eaLnBrk="1" hangingPunct="1">
              <a:lnSpc>
                <a:spcPct val="122000"/>
              </a:lnSpc>
              <a:buSzPct val="95000"/>
              <a:buFont typeface="Wingdings" pitchFamily="2" charset="2"/>
              <a:buChar char="Ø"/>
            </a:pPr>
            <a:r>
              <a:rPr lang="hu-HU" sz="2000" smtClean="0">
                <a:latin typeface="Arial" charset="0"/>
                <a:cs typeface="Arial" charset="0"/>
              </a:rPr>
              <a:t>Meg kell akadályozni a vízi, illetve a vizektől függő szárazföldi ökoszisztémák állapotromlását</a:t>
            </a:r>
          </a:p>
          <a:p>
            <a:pPr marL="355600" lvl="1" indent="-355600" eaLnBrk="1" hangingPunct="1">
              <a:lnSpc>
                <a:spcPct val="122000"/>
              </a:lnSpc>
              <a:buSzPct val="95000"/>
              <a:buFont typeface="Wingdings" pitchFamily="2" charset="2"/>
              <a:buChar char="Ø"/>
            </a:pPr>
            <a:r>
              <a:rPr lang="hu-HU" sz="2000" smtClean="0">
                <a:latin typeface="Arial" charset="0"/>
                <a:cs typeface="Arial" charset="0"/>
              </a:rPr>
              <a:t>Feladat továbbá az árvizek, aszályok időjárástól függő hatásainak mérséklése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0080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/>
              <a:t>A Vízgyűjtő-gazdálkodási terv</a:t>
            </a:r>
          </a:p>
        </p:txBody>
      </p:sp>
      <p:sp>
        <p:nvSpPr>
          <p:cNvPr id="18434" name="Tartalom helye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5111750"/>
          </a:xfrm>
        </p:spPr>
        <p:txBody>
          <a:bodyPr/>
          <a:lstStyle/>
          <a:p>
            <a:pPr marL="355600" lvl="1" indent="-355600" eaLnBrk="1" hangingPunct="1">
              <a:lnSpc>
                <a:spcPct val="112000"/>
              </a:lnSpc>
              <a:buClr>
                <a:srgbClr val="9BBB59"/>
              </a:buClr>
              <a:buSzPct val="95000"/>
              <a:buFont typeface="Arial" charset="0"/>
              <a:buNone/>
            </a:pPr>
            <a:r>
              <a:rPr lang="hu-HU" sz="2200" smtClean="0">
                <a:latin typeface="Arial" charset="0"/>
                <a:cs typeface="Arial" charset="0"/>
              </a:rPr>
              <a:t>A VGT intézkedések aspektusai:</a:t>
            </a:r>
          </a:p>
          <a:p>
            <a:pPr marL="355600" lvl="1" indent="-355600" eaLnBrk="1" hangingPunct="1">
              <a:lnSpc>
                <a:spcPct val="112000"/>
              </a:lnSpc>
              <a:buSzPct val="95000"/>
              <a:buFont typeface="Wingdings" pitchFamily="2" charset="2"/>
              <a:buChar char="Ø"/>
            </a:pPr>
            <a:r>
              <a:rPr lang="hu-HU" sz="1800" smtClean="0">
                <a:latin typeface="Arial" charset="0"/>
                <a:cs typeface="Arial" charset="0"/>
              </a:rPr>
              <a:t>Műszaki </a:t>
            </a:r>
          </a:p>
          <a:p>
            <a:pPr marL="355600" lvl="1" indent="-355600" eaLnBrk="1" hangingPunct="1">
              <a:lnSpc>
                <a:spcPct val="112000"/>
              </a:lnSpc>
              <a:buSzPct val="95000"/>
              <a:buFont typeface="Wingdings" pitchFamily="2" charset="2"/>
              <a:buChar char="Ø"/>
            </a:pPr>
            <a:r>
              <a:rPr lang="hu-HU" sz="1800" smtClean="0">
                <a:latin typeface="Arial" charset="0"/>
                <a:cs typeface="Arial" charset="0"/>
              </a:rPr>
              <a:t>Gazdasági</a:t>
            </a:r>
          </a:p>
          <a:p>
            <a:pPr marL="355600" lvl="1" indent="-355600" eaLnBrk="1" hangingPunct="1">
              <a:lnSpc>
                <a:spcPct val="112000"/>
              </a:lnSpc>
              <a:buSzPct val="95000"/>
              <a:buFont typeface="Wingdings" pitchFamily="2" charset="2"/>
              <a:buChar char="Ø"/>
            </a:pPr>
            <a:r>
              <a:rPr lang="hu-HU" sz="1800" smtClean="0">
                <a:latin typeface="Arial" charset="0"/>
                <a:cs typeface="Arial" charset="0"/>
              </a:rPr>
              <a:t>Ökológiai</a:t>
            </a:r>
          </a:p>
          <a:p>
            <a:pPr marL="355600" lvl="1" indent="-355600" eaLnBrk="1" hangingPunct="1">
              <a:lnSpc>
                <a:spcPct val="112000"/>
              </a:lnSpc>
              <a:buSzPct val="95000"/>
              <a:buFont typeface="Wingdings" pitchFamily="2" charset="2"/>
              <a:buChar char="Ø"/>
            </a:pPr>
            <a:r>
              <a:rPr lang="hu-HU" sz="1800" smtClean="0">
                <a:latin typeface="Arial" charset="0"/>
                <a:cs typeface="Arial" charset="0"/>
              </a:rPr>
              <a:t>Társadalmi</a:t>
            </a:r>
          </a:p>
          <a:p>
            <a:pPr marL="355600" lvl="1" indent="-355600" eaLnBrk="1" hangingPunct="1">
              <a:lnSpc>
                <a:spcPct val="112000"/>
              </a:lnSpc>
              <a:buClr>
                <a:srgbClr val="9BBB59"/>
              </a:buClr>
              <a:buSzPct val="95000"/>
              <a:buFont typeface="Arial" charset="0"/>
              <a:buNone/>
            </a:pPr>
            <a:r>
              <a:rPr lang="hu-HU" sz="2200" smtClean="0">
                <a:latin typeface="Arial" charset="0"/>
                <a:cs typeface="Arial" charset="0"/>
              </a:rPr>
              <a:t>A VGT intézkedések résztvevői:</a:t>
            </a:r>
            <a:endParaRPr lang="hu-HU" sz="1800" smtClean="0">
              <a:latin typeface="Arial" charset="0"/>
              <a:cs typeface="Arial" charset="0"/>
            </a:endParaRPr>
          </a:p>
          <a:p>
            <a:pPr marL="355600" lvl="1" indent="-355600" eaLnBrk="1" hangingPunct="1">
              <a:lnSpc>
                <a:spcPct val="112000"/>
              </a:lnSpc>
              <a:buSzPct val="95000"/>
              <a:buFont typeface="Wingdings" pitchFamily="2" charset="2"/>
              <a:buChar char="Ø"/>
            </a:pPr>
            <a:r>
              <a:rPr lang="hu-HU" sz="1800" smtClean="0">
                <a:latin typeface="Arial" charset="0"/>
                <a:cs typeface="Arial" charset="0"/>
              </a:rPr>
              <a:t>Környezetvédelmi</a:t>
            </a:r>
          </a:p>
          <a:p>
            <a:pPr marL="355600" lvl="1" indent="-355600" eaLnBrk="1" hangingPunct="1">
              <a:lnSpc>
                <a:spcPct val="112000"/>
              </a:lnSpc>
              <a:buSzPct val="95000"/>
              <a:buFont typeface="Wingdings" pitchFamily="2" charset="2"/>
              <a:buChar char="Ø"/>
            </a:pPr>
            <a:r>
              <a:rPr lang="hu-HU" sz="1800" smtClean="0">
                <a:latin typeface="Arial" charset="0"/>
                <a:cs typeface="Arial" charset="0"/>
              </a:rPr>
              <a:t>Vízügyi</a:t>
            </a:r>
          </a:p>
          <a:p>
            <a:pPr marL="355600" lvl="1" indent="-355600" eaLnBrk="1" hangingPunct="1">
              <a:lnSpc>
                <a:spcPct val="112000"/>
              </a:lnSpc>
              <a:buSzPct val="95000"/>
              <a:buFont typeface="Wingdings" pitchFamily="2" charset="2"/>
              <a:buChar char="Ø"/>
            </a:pPr>
            <a:r>
              <a:rPr lang="hu-HU" sz="1800" smtClean="0">
                <a:latin typeface="Arial" charset="0"/>
                <a:cs typeface="Arial" charset="0"/>
              </a:rPr>
              <a:t>Természetvédelmi</a:t>
            </a:r>
          </a:p>
          <a:p>
            <a:pPr marL="355600" lvl="1" indent="-355600" eaLnBrk="1" hangingPunct="1">
              <a:lnSpc>
                <a:spcPct val="112000"/>
              </a:lnSpc>
              <a:buSzPct val="95000"/>
              <a:buFont typeface="Wingdings" pitchFamily="2" charset="2"/>
              <a:buChar char="Ø"/>
            </a:pPr>
            <a:r>
              <a:rPr lang="hu-HU" sz="1800" smtClean="0">
                <a:latin typeface="Arial" charset="0"/>
                <a:cs typeface="Arial" charset="0"/>
              </a:rPr>
              <a:t>Önkormányzati szervek</a:t>
            </a:r>
          </a:p>
          <a:p>
            <a:pPr marL="355600" lvl="1" indent="-355600" eaLnBrk="1" hangingPunct="1">
              <a:lnSpc>
                <a:spcPct val="112000"/>
              </a:lnSpc>
              <a:buSzPct val="95000"/>
              <a:buFont typeface="Wingdings" pitchFamily="2" charset="2"/>
              <a:buChar char="Ø"/>
            </a:pPr>
            <a:r>
              <a:rPr lang="hu-HU" sz="1800" smtClean="0">
                <a:latin typeface="Arial" charset="0"/>
                <a:cs typeface="Arial" charset="0"/>
              </a:rPr>
              <a:t>Társadalmi érdekcsoportok</a:t>
            </a:r>
          </a:p>
          <a:p>
            <a:pPr marL="355600" lvl="1" indent="-355600" eaLnBrk="1" hangingPunct="1">
              <a:lnSpc>
                <a:spcPct val="112000"/>
              </a:lnSpc>
              <a:buClr>
                <a:srgbClr val="9BBB59"/>
              </a:buClr>
              <a:buSzPct val="95000"/>
              <a:buFont typeface="Arial" charset="0"/>
              <a:buNone/>
            </a:pPr>
            <a:endParaRPr lang="hu-HU" sz="22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0080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/>
              <a:t>A Vízgyűjtő-gazdálkodási terv</a:t>
            </a:r>
          </a:p>
        </p:txBody>
      </p:sp>
      <p:sp>
        <p:nvSpPr>
          <p:cNvPr id="19458" name="Tartalom helye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5111750"/>
          </a:xfrm>
        </p:spPr>
        <p:txBody>
          <a:bodyPr/>
          <a:lstStyle/>
          <a:p>
            <a:pPr marL="355600" lvl="1" indent="-355600" eaLnBrk="1" hangingPunct="1">
              <a:lnSpc>
                <a:spcPct val="132000"/>
              </a:lnSpc>
              <a:buClr>
                <a:srgbClr val="9BBB59"/>
              </a:buClr>
              <a:buSzPct val="95000"/>
              <a:buFont typeface="Arial" charset="0"/>
              <a:buNone/>
            </a:pPr>
            <a:r>
              <a:rPr lang="hu-HU" sz="2600" smtClean="0">
                <a:latin typeface="Arial" charset="0"/>
                <a:cs typeface="Arial" charset="0"/>
              </a:rPr>
              <a:t>Mi nem a VGT?</a:t>
            </a:r>
          </a:p>
          <a:p>
            <a:pPr marL="355600" lvl="1" indent="-355600" eaLnBrk="1" hangingPunct="1">
              <a:lnSpc>
                <a:spcPct val="132000"/>
              </a:lnSpc>
              <a:buClr>
                <a:srgbClr val="9BBB59"/>
              </a:buClr>
              <a:buSzPct val="95000"/>
              <a:buFont typeface="Arial" charset="0"/>
              <a:buNone/>
            </a:pPr>
            <a:endParaRPr lang="hu-HU" sz="2000" smtClean="0">
              <a:latin typeface="Arial" charset="0"/>
              <a:cs typeface="Arial" charset="0"/>
            </a:endParaRPr>
          </a:p>
          <a:p>
            <a:pPr marL="355600" lvl="1" indent="-355600" eaLnBrk="1" hangingPunct="1">
              <a:lnSpc>
                <a:spcPct val="112000"/>
              </a:lnSpc>
              <a:buSzPct val="95000"/>
              <a:buFont typeface="Wingdings" pitchFamily="2" charset="2"/>
              <a:buChar char="Ø"/>
            </a:pPr>
            <a:r>
              <a:rPr lang="hu-HU" sz="2000" smtClean="0">
                <a:latin typeface="Arial" charset="0"/>
                <a:cs typeface="Arial" charset="0"/>
              </a:rPr>
              <a:t>Nem  vízügyi ágazati terv</a:t>
            </a:r>
          </a:p>
          <a:p>
            <a:pPr marL="355600" lvl="1" indent="-355600" eaLnBrk="1" hangingPunct="1">
              <a:lnSpc>
                <a:spcPct val="112000"/>
              </a:lnSpc>
              <a:buSzPct val="95000"/>
              <a:buFont typeface="Wingdings" pitchFamily="2" charset="2"/>
              <a:buChar char="Ø"/>
            </a:pPr>
            <a:r>
              <a:rPr lang="hu-HU" sz="2000" smtClean="0">
                <a:latin typeface="Arial" charset="0"/>
                <a:cs typeface="Arial" charset="0"/>
              </a:rPr>
              <a:t>Nem kiviteli terv</a:t>
            </a:r>
          </a:p>
          <a:p>
            <a:pPr marL="355600" lvl="1" indent="-355600" eaLnBrk="1" hangingPunct="1">
              <a:lnSpc>
                <a:spcPct val="112000"/>
              </a:lnSpc>
              <a:buSzPct val="95000"/>
              <a:buFont typeface="Wingdings" pitchFamily="2" charset="2"/>
              <a:buNone/>
            </a:pPr>
            <a:r>
              <a:rPr lang="hu-HU" sz="1800" smtClean="0">
                <a:latin typeface="Arial" charset="0"/>
                <a:cs typeface="Arial" charset="0"/>
              </a:rPr>
              <a:t>hanem</a:t>
            </a:r>
          </a:p>
          <a:p>
            <a:pPr marL="355600" lvl="1" indent="-355600" eaLnBrk="1" hangingPunct="1">
              <a:lnSpc>
                <a:spcPct val="132000"/>
              </a:lnSpc>
              <a:buClr>
                <a:srgbClr val="9BBB59"/>
              </a:buClr>
              <a:buSzPct val="95000"/>
              <a:buFont typeface="Arial" charset="0"/>
              <a:buNone/>
            </a:pPr>
            <a:r>
              <a:rPr lang="hu-HU" sz="2400" b="1" smtClean="0">
                <a:latin typeface="Arial" charset="0"/>
                <a:cs typeface="Arial" charset="0"/>
              </a:rPr>
              <a:t> 	</a:t>
            </a:r>
            <a:r>
              <a:rPr lang="hu-HU" sz="2200" b="1" smtClean="0">
                <a:latin typeface="Arial" charset="0"/>
                <a:cs typeface="Arial" charset="0"/>
              </a:rPr>
              <a:t>A vizek jó állapotát célul kitűző,az érintett hatóságok,társadalmi csoportok bevonásával készülő, több szakterület integrált stratégiai terve</a:t>
            </a:r>
          </a:p>
          <a:p>
            <a:pPr marL="355600" lvl="1" indent="-355600" eaLnBrk="1" hangingPunct="1">
              <a:lnSpc>
                <a:spcPct val="132000"/>
              </a:lnSpc>
              <a:buClr>
                <a:srgbClr val="9BBB59"/>
              </a:buClr>
              <a:buSzPct val="95000"/>
              <a:buFont typeface="Arial" charset="0"/>
              <a:buNone/>
            </a:pPr>
            <a:endParaRPr lang="hu-HU" sz="2200" b="1" smtClean="0">
              <a:latin typeface="Arial" charset="0"/>
              <a:cs typeface="Arial" charset="0"/>
            </a:endParaRPr>
          </a:p>
          <a:p>
            <a:pPr marL="355600" lvl="1" indent="-355600" eaLnBrk="1" hangingPunct="1">
              <a:lnSpc>
                <a:spcPct val="132000"/>
              </a:lnSpc>
              <a:buClr>
                <a:srgbClr val="9BBB59"/>
              </a:buClr>
              <a:buSzPct val="95000"/>
              <a:buFont typeface="Arial" charset="0"/>
              <a:buNone/>
            </a:pPr>
            <a:r>
              <a:rPr lang="hu-HU" sz="2400" smtClean="0">
                <a:latin typeface="Arial" charset="0"/>
                <a:cs typeface="Arial" charset="0"/>
              </a:rPr>
              <a:t>	</a:t>
            </a:r>
            <a:r>
              <a:rPr lang="hu-HU" sz="2200" smtClean="0">
                <a:latin typeface="Arial" charset="0"/>
                <a:cs typeface="Arial" charset="0"/>
              </a:rPr>
              <a:t>A VGT felülvizsgálatának eredménye lesz a VGT2</a:t>
            </a:r>
          </a:p>
          <a:p>
            <a:pPr marL="355600" lvl="1" indent="-355600" eaLnBrk="1" hangingPunct="1">
              <a:lnSpc>
                <a:spcPct val="132000"/>
              </a:lnSpc>
              <a:buClr>
                <a:srgbClr val="9BBB59"/>
              </a:buClr>
              <a:buSzPct val="95000"/>
              <a:buFont typeface="Arial" charset="0"/>
              <a:buNone/>
            </a:pPr>
            <a:r>
              <a:rPr lang="hu-HU" smtClean="0">
                <a:latin typeface="Arial" charset="0"/>
                <a:cs typeface="Arial" charset="0"/>
              </a:rPr>
              <a:t>		</a:t>
            </a:r>
            <a:endParaRPr lang="hu-HU" sz="2400" smtClean="0">
              <a:latin typeface="Arial" charset="0"/>
              <a:cs typeface="Arial" charset="0"/>
            </a:endParaRPr>
          </a:p>
          <a:p>
            <a:pPr marL="355600" lvl="1" indent="-355600" eaLnBrk="1" hangingPunct="1">
              <a:lnSpc>
                <a:spcPct val="132000"/>
              </a:lnSpc>
              <a:buClr>
                <a:srgbClr val="9BBB59"/>
              </a:buClr>
              <a:buSzPct val="95000"/>
              <a:buFont typeface="Arial" charset="0"/>
              <a:buNone/>
            </a:pPr>
            <a:endParaRPr lang="hu-HU" sz="24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619250" y="1412875"/>
            <a:ext cx="5572125" cy="2447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 smtClean="0"/>
              <a:t>KÖSZÖNÖM </a:t>
            </a:r>
            <a:br>
              <a:rPr lang="hu-HU" dirty="0" smtClean="0"/>
            </a:br>
            <a:r>
              <a:rPr lang="hu-HU" dirty="0" smtClean="0"/>
              <a:t>A megtisztelő FIGYELMET!</a:t>
            </a:r>
            <a:endParaRPr lang="hu-HU" dirty="0"/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1160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43213" y="5270500"/>
            <a:ext cx="649287" cy="60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10" descr="ovfLogo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19250" y="5229225"/>
            <a:ext cx="652463" cy="65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Kép 5" descr="http://www.nyuduvizig.hu/templates/nyuduvizigtemplate/img/head/logo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067175" y="5346700"/>
            <a:ext cx="612775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E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428</TotalTime>
  <Words>279</Words>
  <Application>Microsoft Office PowerPoint</Application>
  <PresentationFormat>Diavetítés a képernyőre (4:3 oldalarány)</PresentationFormat>
  <Paragraphs>65</Paragraphs>
  <Slides>8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Tervezősablon</vt:lpstr>
      </vt:variant>
      <vt:variant>
        <vt:i4>5</vt:i4>
      </vt:variant>
      <vt:variant>
        <vt:lpstr>Diacímek</vt:lpstr>
      </vt:variant>
      <vt:variant>
        <vt:i4>8</vt:i4>
      </vt:variant>
    </vt:vector>
  </HeadingPairs>
  <TitlesOfParts>
    <vt:vector size="16" baseType="lpstr">
      <vt:lpstr>Arial</vt:lpstr>
      <vt:lpstr>Calibri</vt:lpstr>
      <vt:lpstr>Wingdings</vt:lpstr>
      <vt:lpstr>Office-téma</vt:lpstr>
      <vt:lpstr>Office-téma</vt:lpstr>
      <vt:lpstr>Office-téma</vt:lpstr>
      <vt:lpstr>Office-téma</vt:lpstr>
      <vt:lpstr>Office-téma</vt:lpstr>
      <vt:lpstr>A VÍZGYŰJTŐ - GAZDÁLKODÁSI TERV FELÜLVIZSGÁLATA  SZAKMAI  FÓRUM  A VÍZGYŰJTŐ-GAZDÁLKODÁSI TERV FELÜLVIZSGÁLATÁNAK ELŐZMÉNYEI</vt:lpstr>
      <vt:lpstr>A VÍZGYŰJTŐ-GAZDÁLKODÁSI TERV ELŐZMÉNYEI</vt:lpstr>
      <vt:lpstr>A VÍZGYŰJTŐ-GAZDÁLKODÁSI TERV ELŐZMÉNYEI</vt:lpstr>
      <vt:lpstr>A VÍZGYŰJTŐ-GAZDÁLKODÁSI TERV</vt:lpstr>
      <vt:lpstr>A VÍZGYŰJTŐ-GAZDÁLKODÁSI TERV</vt:lpstr>
      <vt:lpstr>A VÍZGYŰJTŐ-GAZDÁLKODÁSI TERV</vt:lpstr>
      <vt:lpstr>A VÍZGYŰJTŐ-GAZDÁLKODÁSI TERV</vt:lpstr>
      <vt:lpstr>KÖSZÖNÖM  A MEGTISZTELŐ FIGYELMET!</vt:lpstr>
    </vt:vector>
  </TitlesOfParts>
  <Company>novak.adam@gmail.com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Asdfsdafa dsfasd asdf</dc:title>
  <dc:creator>Ádám Novák</dc:creator>
  <cp:lastModifiedBy>szekely.edgar</cp:lastModifiedBy>
  <cp:revision>64</cp:revision>
  <dcterms:created xsi:type="dcterms:W3CDTF">2014-03-03T11:13:53Z</dcterms:created>
  <dcterms:modified xsi:type="dcterms:W3CDTF">2015-07-20T06:40:36Z</dcterms:modified>
</cp:coreProperties>
</file>