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60" r:id="rId3"/>
    <p:sldId id="261" r:id="rId4"/>
    <p:sldId id="265" r:id="rId5"/>
    <p:sldId id="262" r:id="rId6"/>
    <p:sldId id="263" r:id="rId7"/>
    <p:sldId id="264" r:id="rId8"/>
    <p:sldId id="258" r:id="rId9"/>
  </p:sldIdLst>
  <p:sldSz cx="9144000" cy="6858000" type="screen4x3"/>
  <p:notesSz cx="6799263" cy="9929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89" d="100"/>
          <a:sy n="89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5844E9-4508-447D-BF93-9082FE10E7E6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95AA7D-A8C4-44DC-9E31-661FFEA1F9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3315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8C16C4-C72C-45ED-89A1-FBB8161E1757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0483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15069-CE8A-4E1D-9B46-A619F5CAB950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A035-C741-4E63-A2C8-26729715FA8F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FD09-AA5E-440A-93C1-97FB84B0B7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94DB-22F7-40AA-AAA9-7D23CF8350C5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A549-5603-4EA6-BDDA-DF5C0DD6CE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F4E8-94F7-4484-B4D2-CC031D33B930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9A98-62C8-44D4-A889-0FB8D59F3D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32B2-D54F-4721-82A1-DEC1DFD8DB69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E7F9-7C36-4170-AFE1-C05583A65A5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7A10-3FE0-445D-8166-D0588BED2B4F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7966-AC13-48B4-97DF-C4B33876E4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2C64-AADC-4EFA-AAD3-38BB9FC4BF94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CB18-700E-42CA-B66A-AE50B8D16F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008F9-C31B-43BA-9D7B-FF4E90EE2419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7136-766B-4307-957D-CB671077F0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75D59F-8ECA-4407-87DD-4DC76C7F65AB}" type="datetimeFigureOut">
              <a:rPr lang="hu-HU"/>
              <a:pPr>
                <a:defRPr/>
              </a:pPr>
              <a:t>2015.07.20.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45E013-EBC5-4FF6-995E-E304BD8E77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  <p:sldLayoutId id="2147483666" r:id="rId4"/>
    <p:sldLayoutId id="2147483665" r:id="rId5"/>
    <p:sldLayoutId id="2147483670" r:id="rId6"/>
    <p:sldLayoutId id="2147483664" r:id="rId7"/>
    <p:sldLayoutId id="2147483663" r:id="rId8"/>
    <p:sldLayoutId id="214748367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129463" cy="2808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dirty="0"/>
              <a:t>A VÍZGYŰJTŐ - GAZDÁLKODÁSI TERV FELÜLVIZSGÁLATA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szakmai  </a:t>
            </a:r>
            <a:r>
              <a:rPr lang="hu-HU" sz="2800" dirty="0"/>
              <a:t>FÓRUM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Vízgyűjtő-gazdálkodási Terv felülvizsgálatának előzményei</a:t>
            </a:r>
            <a:endParaRPr lang="hu-HU" sz="28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Kép 5" descr="http://www.nyuduvizig.hu/templates/nyuduvizigtemplate/img/head/logo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0200" y="5278438"/>
            <a:ext cx="6111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1239838" y="3213100"/>
            <a:ext cx="5260975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Székely Edgár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Nyugat-dunántúli Vízügyi Igazgatóság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Vízvédelmi és Vízgyűjtő-gazdálkodási Osztály </a:t>
            </a:r>
            <a:r>
              <a:rPr lang="hu-HU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szekely.edgar</a:t>
            </a:r>
            <a:r>
              <a:rPr lang="hu-H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@</a:t>
            </a:r>
            <a:r>
              <a:rPr lang="hu-HU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nyuduvizig.hu</a:t>
            </a:r>
            <a:endParaRPr lang="hu-H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 előzményei</a:t>
            </a:r>
          </a:p>
        </p:txBody>
      </p:sp>
      <p:sp>
        <p:nvSpPr>
          <p:cNvPr id="14338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Wingdings" pitchFamily="2" charset="2"/>
              <a:buChar char="Ø"/>
            </a:pPr>
            <a:r>
              <a:rPr lang="hu-HU" sz="2600" smtClean="0">
                <a:latin typeface="Arial" charset="0"/>
                <a:cs typeface="Arial" charset="0"/>
              </a:rPr>
              <a:t>1996 - Az Európai Bizottságot megbízzák az EU Víz Keretirányelv (VKI) kidolgozásával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Wingdings" pitchFamily="2" charset="2"/>
              <a:buChar char="Ø"/>
            </a:pPr>
            <a:r>
              <a:rPr lang="hu-HU" sz="2600" smtClean="0">
                <a:latin typeface="Arial" charset="0"/>
                <a:cs typeface="Arial" charset="0"/>
              </a:rPr>
              <a:t>2000 – Az EU Víz Keretirányelv  kihirdetése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smtClean="0">
                <a:latin typeface="Arial" charset="0"/>
                <a:cs typeface="Arial" charset="0"/>
              </a:rPr>
              <a:t>Mi a VKI?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400" smtClean="0">
                <a:latin typeface="Arial" charset="0"/>
                <a:cs typeface="Arial" charset="0"/>
              </a:rPr>
              <a:t>A Európai vízpolitika keretét meghatározó irányelv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400" smtClean="0">
                <a:latin typeface="Arial" charset="0"/>
                <a:cs typeface="Arial" charset="0"/>
              </a:rPr>
              <a:t>A vízpolitikát meghatározó nemzeti törvények alapja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4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400" b="1" smtClean="0">
                <a:latin typeface="Arial" charset="0"/>
                <a:cs typeface="Arial" charset="0"/>
              </a:rPr>
              <a:t>Paradigma váltás:</a:t>
            </a:r>
            <a:r>
              <a:rPr lang="hu-HU" sz="2600" smtClean="0">
                <a:latin typeface="Arial" charset="0"/>
                <a:cs typeface="Arial" charset="0"/>
              </a:rPr>
              <a:t> </a:t>
            </a:r>
            <a:r>
              <a:rPr lang="hu-HU" sz="2000" smtClean="0">
                <a:latin typeface="Arial" charset="0"/>
                <a:cs typeface="Arial" charset="0"/>
              </a:rPr>
              <a:t>Szakít a vízvédelemre, vízgazdálkodásra 		vonatkozó egyedi szabályozással(hét az egyben)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Wingdings" pitchFamily="2" charset="2"/>
              <a:buChar char="Ø"/>
            </a:pPr>
            <a:endParaRPr lang="hu-HU" sz="26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Wingdings" pitchFamily="2" charset="2"/>
              <a:buChar char="Ø"/>
            </a:pPr>
            <a:endParaRPr lang="hu-HU" sz="2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 előzményei</a:t>
            </a:r>
          </a:p>
        </p:txBody>
      </p:sp>
      <p:sp>
        <p:nvSpPr>
          <p:cNvPr id="15362" name="Tartalom helye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767262"/>
          </a:xfrm>
        </p:spPr>
        <p:txBody>
          <a:bodyPr/>
          <a:lstStyle/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2600" smtClean="0">
                <a:latin typeface="Arial" charset="0"/>
                <a:cs typeface="Arial" charset="0"/>
              </a:rPr>
              <a:t>2003 – </a:t>
            </a:r>
            <a:r>
              <a:rPr lang="hu-HU" sz="2400" smtClean="0">
                <a:latin typeface="Arial" charset="0"/>
                <a:cs typeface="Arial" charset="0"/>
              </a:rPr>
              <a:t>A VKI irányelveinek a hazai jogszabályokba való 	      átültetése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2600" smtClean="0">
                <a:latin typeface="Arial" charset="0"/>
                <a:cs typeface="Arial" charset="0"/>
              </a:rPr>
              <a:t>2009 – </a:t>
            </a:r>
            <a:r>
              <a:rPr lang="hu-HU" sz="2400" smtClean="0">
                <a:latin typeface="Arial" charset="0"/>
                <a:cs typeface="Arial" charset="0"/>
              </a:rPr>
              <a:t>A VGT megalkotása Magyarországon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endParaRPr lang="hu-HU" sz="24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smtClean="0">
                <a:latin typeface="Arial" charset="0"/>
                <a:cs typeface="Arial" charset="0"/>
              </a:rPr>
              <a:t>A VGT tartalma, célja?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smtClean="0">
                <a:latin typeface="Arial" charset="0"/>
                <a:cs typeface="Arial" charset="0"/>
              </a:rPr>
              <a:t>	</a:t>
            </a:r>
            <a:r>
              <a:rPr lang="hu-HU" sz="2000" smtClean="0">
                <a:latin typeface="Arial" charset="0"/>
                <a:cs typeface="Arial" charset="0"/>
              </a:rPr>
              <a:t>I.  	</a:t>
            </a:r>
            <a:r>
              <a:rPr lang="hu-HU" sz="1800" smtClean="0">
                <a:latin typeface="Arial" charset="0"/>
                <a:cs typeface="Arial" charset="0"/>
              </a:rPr>
              <a:t>Víztestek kijelölése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1800" smtClean="0">
                <a:latin typeface="Arial" charset="0"/>
                <a:cs typeface="Arial" charset="0"/>
              </a:rPr>
              <a:t>	II. 	Emberi tevékenységből eredő terhelések,hatások számba vétele</a:t>
            </a:r>
            <a:endParaRPr lang="hu-HU" sz="24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000" smtClean="0">
                <a:latin typeface="Arial" charset="0"/>
                <a:cs typeface="Arial" charset="0"/>
              </a:rPr>
              <a:t>     III. 	</a:t>
            </a:r>
            <a:r>
              <a:rPr lang="hu-HU" sz="1800" smtClean="0">
                <a:latin typeface="Arial" charset="0"/>
                <a:cs typeface="Arial" charset="0"/>
              </a:rPr>
              <a:t>A vizeink mennyiségi, minőségi, ökológiai állapotának felmérése 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1800" smtClean="0">
                <a:latin typeface="Arial" charset="0"/>
                <a:cs typeface="Arial" charset="0"/>
              </a:rPr>
              <a:t>     IV. 	</a:t>
            </a:r>
            <a:r>
              <a:rPr lang="hu-HU" sz="1800" b="1" smtClean="0">
                <a:latin typeface="Arial" charset="0"/>
                <a:cs typeface="Arial" charset="0"/>
              </a:rPr>
              <a:t>Intézkedések</a:t>
            </a:r>
            <a:r>
              <a:rPr lang="hu-HU" sz="1800" smtClean="0">
                <a:latin typeface="Arial" charset="0"/>
                <a:cs typeface="Arial" charset="0"/>
              </a:rPr>
              <a:t>, amit a jó állapotban lévő víz jó állapotban tartása         	érdekében, vagy a rossz állapotában lévő víz jó állapotának 	  	megközelítéséhez, vagy annak eléréséhez tenni kell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188913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cap="none" smtClean="0">
                <a:latin typeface="Arial" charset="0"/>
                <a:cs typeface="Arial" charset="0"/>
              </a:rPr>
              <a:t>A VÍZGYŰJTŐ-GAZDÁLKODÁSI TERV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435975" cy="4852988"/>
          </a:xfrm>
        </p:spPr>
        <p:txBody>
          <a:bodyPr/>
          <a:lstStyle/>
          <a:p>
            <a:pPr eaLnBrk="1" hangingPunct="1"/>
            <a:endParaRPr lang="hu-HU" sz="20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hu-HU" sz="2000" smtClean="0">
                <a:latin typeface="Arial" charset="0"/>
                <a:cs typeface="Arial" charset="0"/>
              </a:rPr>
              <a:t>	</a:t>
            </a:r>
            <a:r>
              <a:rPr lang="hu-HU" sz="2400" smtClean="0">
                <a:latin typeface="Arial" charset="0"/>
                <a:cs typeface="Arial" charset="0"/>
              </a:rPr>
              <a:t>VGT tervezés szintjei</a:t>
            </a:r>
          </a:p>
          <a:p>
            <a:pPr eaLnBrk="1" hangingPunct="1">
              <a:buFont typeface="Arial" charset="0"/>
              <a:buNone/>
            </a:pPr>
            <a:endParaRPr lang="hu-HU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hu-HU" sz="20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hu-HU" sz="2000" smtClean="0">
                <a:latin typeface="Arial" charset="0"/>
                <a:cs typeface="Arial" charset="0"/>
              </a:rPr>
              <a:t>Víztestek szintje( felszini 1026 db, felszín alatti 108 db)</a:t>
            </a:r>
          </a:p>
          <a:p>
            <a:pPr eaLnBrk="1" hangingPunct="1"/>
            <a:endParaRPr lang="hu-HU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hu-HU" sz="2000" smtClean="0">
                <a:latin typeface="Arial" charset="0"/>
                <a:cs typeface="Arial" charset="0"/>
              </a:rPr>
              <a:t>Tervezési alegység szintje (42 db)</a:t>
            </a:r>
          </a:p>
          <a:p>
            <a:pPr eaLnBrk="1" hangingPunct="1"/>
            <a:endParaRPr lang="hu-HU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hu-HU" sz="2000" smtClean="0">
                <a:latin typeface="Arial" charset="0"/>
                <a:cs typeface="Arial" charset="0"/>
              </a:rPr>
              <a:t>Részvízgyűjtő szintje (4 db: Duna,Tisza,Balaton, Dráva)</a:t>
            </a:r>
          </a:p>
          <a:p>
            <a:pPr eaLnBrk="1" hangingPunct="1"/>
            <a:endParaRPr lang="hu-HU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hu-HU" sz="2000" smtClean="0">
                <a:latin typeface="Arial" charset="0"/>
                <a:cs typeface="Arial" charset="0"/>
              </a:rPr>
              <a:t>VGT országos szint (Nemzeti jelentés az EU felé)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</a:t>
            </a:r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marL="355600" lvl="1" indent="-355600" eaLnBrk="1" hangingPunct="1">
              <a:lnSpc>
                <a:spcPct val="12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smtClean="0">
                <a:latin typeface="Arial" charset="0"/>
                <a:cs typeface="Arial" charset="0"/>
              </a:rPr>
              <a:t>VGT céljai részletesebben:</a:t>
            </a:r>
          </a:p>
          <a:p>
            <a:pPr marL="355600" lvl="1" indent="-355600" eaLnBrk="1" hangingPunct="1">
              <a:lnSpc>
                <a:spcPct val="12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6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2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Fokozatosan csökkenteni a felszíni és felszín alatti vizeink terhelését, szennyezését</a:t>
            </a:r>
          </a:p>
          <a:p>
            <a:pPr marL="355600" lvl="1" indent="-355600" eaLnBrk="1" hangingPunct="1">
              <a:lnSpc>
                <a:spcPct val="12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A vizeink fenntartható módon való használatának biztosítása</a:t>
            </a:r>
          </a:p>
          <a:p>
            <a:pPr marL="355600" lvl="1" indent="-355600" eaLnBrk="1" hangingPunct="1">
              <a:lnSpc>
                <a:spcPct val="12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Meg kell akadályozni a vízi, illetve a vizektől függő szárazföldi ökoszisztémák állapotromlását</a:t>
            </a:r>
          </a:p>
          <a:p>
            <a:pPr marL="355600" lvl="1" indent="-355600" eaLnBrk="1" hangingPunct="1">
              <a:lnSpc>
                <a:spcPct val="12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Feladat továbbá az árvizek, aszályok időjárástól függő hatásainak mérséklése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</a:t>
            </a:r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200" smtClean="0">
                <a:latin typeface="Arial" charset="0"/>
                <a:cs typeface="Arial" charset="0"/>
              </a:rPr>
              <a:t>A VGT intézkedések aspektusai: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Műszaki 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Gazdasági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Ökológiai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Társadalmi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200" smtClean="0">
                <a:latin typeface="Arial" charset="0"/>
                <a:cs typeface="Arial" charset="0"/>
              </a:rPr>
              <a:t>A VGT intézkedések résztvevői:</a:t>
            </a:r>
            <a:endParaRPr lang="hu-HU" sz="18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Környezetvédelmi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Vízügyi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Természetvédelmi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Önkormányzati szervek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Társadalmi érdekcsoportok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</a:t>
            </a:r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smtClean="0">
                <a:latin typeface="Arial" charset="0"/>
                <a:cs typeface="Arial" charset="0"/>
              </a:rPr>
              <a:t>Mi nem a VGT?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0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Nem  vízügyi ágazati terv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Nem kiviteli terv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None/>
            </a:pPr>
            <a:r>
              <a:rPr lang="hu-HU" sz="1800" smtClean="0">
                <a:latin typeface="Arial" charset="0"/>
                <a:cs typeface="Arial" charset="0"/>
              </a:rPr>
              <a:t>hanem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400" b="1" smtClean="0">
                <a:latin typeface="Arial" charset="0"/>
                <a:cs typeface="Arial" charset="0"/>
              </a:rPr>
              <a:t> 	</a:t>
            </a:r>
            <a:r>
              <a:rPr lang="hu-HU" sz="2200" b="1" smtClean="0">
                <a:latin typeface="Arial" charset="0"/>
                <a:cs typeface="Arial" charset="0"/>
              </a:rPr>
              <a:t>A vizek jó állapotát célul kitűző,az érintett hatóságok,társadalmi csoportok bevonásával készülő, több szakterület integrált stratégiai terve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200" b="1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400" smtClean="0">
                <a:latin typeface="Arial" charset="0"/>
                <a:cs typeface="Arial" charset="0"/>
              </a:rPr>
              <a:t>	</a:t>
            </a:r>
            <a:r>
              <a:rPr lang="hu-HU" sz="2200" smtClean="0">
                <a:latin typeface="Arial" charset="0"/>
                <a:cs typeface="Arial" charset="0"/>
              </a:rPr>
              <a:t>A VGT felülvizsgálatának eredménye lesz a VGT2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mtClean="0">
                <a:latin typeface="Arial" charset="0"/>
                <a:cs typeface="Arial" charset="0"/>
              </a:rPr>
              <a:t>		</a:t>
            </a:r>
            <a:endParaRPr lang="hu-HU" sz="24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250" y="1412875"/>
            <a:ext cx="5572125" cy="2447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megtisztelő FIGYELMET!</a:t>
            </a:r>
            <a:endParaRPr lang="hu-HU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Kép 5" descr="http://www.nyuduvizig.hu/templates/nyuduvizigtemplate/img/head/logo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5346700"/>
            <a:ext cx="61277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279</Words>
  <Application>Microsoft Office PowerPoint</Application>
  <PresentationFormat>Diavetítés a képernyőre (4:3 oldalarány)</PresentationFormat>
  <Paragraphs>65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Tervezősablon</vt:lpstr>
      </vt:variant>
      <vt:variant>
        <vt:i4>5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Arial</vt:lpstr>
      <vt:lpstr>Calibri</vt:lpstr>
      <vt:lpstr>Wingdings</vt:lpstr>
      <vt:lpstr>Office-téma</vt:lpstr>
      <vt:lpstr>Office-téma</vt:lpstr>
      <vt:lpstr>Office-téma</vt:lpstr>
      <vt:lpstr>Office-téma</vt:lpstr>
      <vt:lpstr>Office-téma</vt:lpstr>
      <vt:lpstr>A VÍZGYŰJTŐ - GAZDÁLKODÁSI TERV FELÜLVIZSGÁLATA  SZAKMAI  FÓRUM  A VÍZGYŰJTŐ-GAZDÁLKODÁSI TERV FELÜLVIZSGÁLATÁNAK ELŐZMÉNYEI</vt:lpstr>
      <vt:lpstr>A VÍZGYŰJTŐ-GAZDÁLKODÁSI TERV ELŐZMÉNYEI</vt:lpstr>
      <vt:lpstr>A VÍZGYŰJTŐ-GAZDÁLKODÁSI TERV ELŐZMÉNYEI</vt:lpstr>
      <vt:lpstr>A VÍZGYŰJTŐ-GAZDÁLKODÁSI TERV</vt:lpstr>
      <vt:lpstr>A VÍZGYŰJTŐ-GAZDÁLKODÁSI TERV</vt:lpstr>
      <vt:lpstr>A VÍZGYŰJTŐ-GAZDÁLKODÁSI TERV</vt:lpstr>
      <vt:lpstr>A VÍZGYŰJTŐ-GAZDÁLKODÁSI TERV</vt:lpstr>
      <vt:lpstr>KÖSZÖNÖM  A MEGTISZTELŐ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szekely.edgar</cp:lastModifiedBy>
  <cp:revision>64</cp:revision>
  <dcterms:created xsi:type="dcterms:W3CDTF">2014-03-03T11:13:53Z</dcterms:created>
  <dcterms:modified xsi:type="dcterms:W3CDTF">2015-07-20T06:40:36Z</dcterms:modified>
</cp:coreProperties>
</file>