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92A9-9187-495B-A3DA-652038F6AD4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32278-7C3E-4A67-984E-691FA8B498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18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55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64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8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41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27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82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04856" cy="3888432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Vízgyűjtő-gazdálkodási terv felülvizsgálata </a:t>
            </a:r>
            <a:r>
              <a:rPr lang="hu-HU" sz="2800" dirty="0" smtClean="0"/>
              <a:t> az Észak-dunántúli Vízügyi Igazgatóság működési területén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dirty="0" smtClean="0"/>
              <a:t>területi fórum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Víztestekre vonatkozó intézkedések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3" y="5263013"/>
            <a:ext cx="600075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1331640" y="45091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Nagy </a:t>
            </a:r>
            <a:r>
              <a:rPr lang="hu-HU" dirty="0" smtClean="0">
                <a:solidFill>
                  <a:schemeClr val="bg1"/>
                </a:solidFill>
              </a:rPr>
              <a:t>Anna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(ÉDUVIZIG)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628800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Területi agrár intézkedési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csomag (2)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TA3 – Vízvisszatartás belvíz-érzékeny területeken: 1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TA5 – A belvíz-rendszer módosítása a víz-visszatartás szempontjait figyelembe véve: 1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Vízfolyások árterére vagy hullámterére, valamint az állóvizek parti sávjára vonatkozó agrár intézkedési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csomag (6)</a:t>
            </a: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HA2 – Vízfolyások mellett vízvédelmi </a:t>
            </a:r>
            <a:r>
              <a:rPr lang="hu-HU" sz="1300" dirty="0" err="1"/>
              <a:t>puffersáv</a:t>
            </a:r>
            <a:r>
              <a:rPr lang="hu-HU" sz="1300" dirty="0"/>
              <a:t> kialakítása és fenntartása: 6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Vízfolyások és állóvizek medrét érintő intézkedési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csomag (30)</a:t>
            </a: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HM1 – </a:t>
            </a:r>
            <a:r>
              <a:rPr lang="hu-HU" sz="1300" dirty="0" err="1"/>
              <a:t>Mederrehabilitáció</a:t>
            </a:r>
            <a:r>
              <a:rPr lang="hu-HU" sz="1300" dirty="0"/>
              <a:t> hegy- és dombvidéki kis- és </a:t>
            </a:r>
            <a:r>
              <a:rPr lang="hu-HU" sz="1300" dirty="0" smtClean="0"/>
              <a:t>közepes </a:t>
            </a:r>
            <a:r>
              <a:rPr lang="hu-HU" sz="1300" dirty="0"/>
              <a:t>vízfolyásokon, beleértve fenékküszöbök, fenékgátak átépítését: 6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HM2 – </a:t>
            </a:r>
            <a:r>
              <a:rPr lang="hu-HU" sz="1300" dirty="0" err="1"/>
              <a:t>Mederrehabilitáció</a:t>
            </a:r>
            <a:r>
              <a:rPr lang="hu-HU" sz="1300" dirty="0"/>
              <a:t> síkvidéki kis- és közepes vízfolyásokon, beleértve fenékküszöbök, fenékgátak átépítését: 8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HM4 – Üledék egyszeri eltávolítása vízfolyásokból: 5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HM5 – Települési, ill. üdülőterületi mederszakaszok rehabilitációja vízfolyások esetében: 4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HM6 – Vízfolyások medrének fenntartása: 5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HM10 – Állóvizek medrének </a:t>
            </a:r>
            <a:r>
              <a:rPr lang="hu-HU" sz="1300" dirty="0" smtClean="0"/>
              <a:t>fenntartása: 2 db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Vízfolyások medrét érintő létesítményekkel kapcsolatos intézkedési </a:t>
            </a:r>
            <a:r>
              <a:rPr lang="hu-H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csomag (20)</a:t>
            </a:r>
            <a:endParaRPr lang="hu-HU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DU1 – Duzzasztók üzemeltetésének módosítása az </a:t>
            </a:r>
            <a:r>
              <a:rPr lang="hu-HU" sz="1300" dirty="0" err="1"/>
              <a:t>alvízi</a:t>
            </a:r>
            <a:r>
              <a:rPr lang="hu-HU" sz="1300" dirty="0"/>
              <a:t> szempontok, illetve a hosszirányú átjárhatóság figyelembevételével: 10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DU2 – Zsilipek üzemeltetésének módosítása a minimális beavatkozás elve a hosszirányú átjárhatóság figyelembe vételével: 5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DU3 – Hallépcső, megkerülő csatorna építése: 5 </a:t>
            </a:r>
            <a:r>
              <a:rPr lang="hu-HU" sz="1300" dirty="0" smtClean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Települési intézkedési </a:t>
            </a:r>
            <a:r>
              <a:rPr lang="hu-H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csomag (32)</a:t>
            </a:r>
            <a:endParaRPr lang="hu-H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TE1 – Kommunális hulladéklerakók </a:t>
            </a:r>
            <a:r>
              <a:rPr lang="hu-HU" sz="1300" dirty="0" smtClean="0"/>
              <a:t>rekultivációja</a:t>
            </a:r>
            <a:r>
              <a:rPr lang="hu-HU" sz="1300" dirty="0"/>
              <a:t>: 22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300" dirty="0"/>
              <a:t>TE2 – Belterületi-csapadékvíz gazdálkodás: 10 db</a:t>
            </a:r>
          </a:p>
          <a:p>
            <a:pPr lvl="1"/>
            <a:endParaRPr lang="hu-HU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/>
          <a:lstStyle/>
          <a:p>
            <a:r>
              <a:rPr lang="hu-HU" dirty="0" smtClean="0"/>
              <a:t>VGT1 megvalósulása - intézkedések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1256001"/>
            <a:ext cx="484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Megvalósult intézkedések – 105 db projekt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628800"/>
            <a:ext cx="8291264" cy="496855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Kommunális szennyvízkezelésre vonatkozó intézkedési csomag, felszíni vizeket érintő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intézkedések (27)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SZ1 – Szennyvíztisztítás megoldása a Szennyvíz Program szerint: 20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SZ2 – Szennyvíztisztítás megoldása a Szennyvíz Programban előírtakon felül: 7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Kommunális szennyvízkezelésre vonatkozó intézkedési csomag, felszín alatti vizeket érintő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intézkedések (22)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CS1 – Csatornázás, vagy szakszerű egyedi szennyvíztisztítás és –elhelyezés megoldása a Szennyvíz Programban szereplő agglomerációban: 12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CS2 – Csatornázás, vagy szakszerű egyedi település szintű szennyvíztisztítás és –elhelyezés megoldása a Szennyvíz Programban nem tartozó településeken: 7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CS4 – Csatornahálózatok rekonstrukciója: 1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CS5 – Szakszerű szennyvíziszap elhelyezése és hasznosítás megoldása a Szennyvíz Programban szereplő és azon kívüli településeken: 2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Felszíni vizekbe történő pontszerű bevezetésekkel kapcsolatos egyéb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intézkedések (2)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PT5 – Szűrőmezők kialakítása: 2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ivóvízellátás minőségét és biztonságát javító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intézkedések (19)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IV1 – Ivóvízminőség-javító program: 2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IV2 – Ivóvízbázisok biztonsága helyezése és biztonságban tartása: 11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IV4 – Ivóvíz-biztonsági terv készítése és a tervben meghatározott biztonsági intézkedések megvalósítása: 6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Fenntartható vízhasználatok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megvalósítása (7)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FE2 – Vízhasználatok módosítása: 5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FE4 – Energetikai célra hasznosított vizek visszasajtolása, visszasajtolási technológia fejlesztése: 2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/>
          <a:lstStyle/>
          <a:p>
            <a:r>
              <a:rPr lang="hu-HU" dirty="0" smtClean="0"/>
              <a:t>VGT1 megvalósulása - intézkedések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1256001"/>
            <a:ext cx="484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Megvalósult intézkedések – 105 db projekt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7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628800"/>
            <a:ext cx="8291264" cy="49685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Szennyezett területek és </a:t>
            </a:r>
            <a:r>
              <a:rPr lang="hu-HU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haváriák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veszélyességét csökkentő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intézkedések (4)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KÁ1 – A vizek állapotát veszélyeztető szennyezett területek kármentesítése </a:t>
            </a:r>
            <a:r>
              <a:rPr lang="hu-HU" dirty="0" smtClean="0"/>
              <a:t>(Kármentesítési </a:t>
            </a:r>
            <a:r>
              <a:rPr lang="hu-HU" dirty="0" smtClean="0"/>
              <a:t>Program): 1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KÁ3 – Felszín alatti vizek szennyeződésének megakadályozása: 2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KÁ4 – Szakszerű kútkiképzés, kútrekonstrukció: 1 db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Károsodott, védett élőhelyekkel és más védett területekkel kapcsolatos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intézkedések (24)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VT1 – Élőhelyek állapotának felmérése, a károsodás okainak feltárása, jelentősen károsodott víztől függő élőhelyeknél kezelési, fenntartási terv kiegészítése, készítse, javaslatok további intézkedésekre: 6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VT3 – Károsodott, víztől függő védett élőhelyek védelme, rehabilitációja érdekében a felszíni vízhasználatokat érintő beavatkozások: 2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VT4 – Mentett oldali holtmedrekhez, mélyárterekhez kapcsolódó élőhelyek vízpótlása, vízellátása: 11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VT5 – Mellékágak és hullámtéri holtmedrek élőhelyeinek vízpótlása, vízellátása, meder fenékszintjének emelése: 4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VT6 – Károsodott, állóvizektől függő élőhelyek védelme és rehabilitációja érdekében az állóvíz pótlása, illetve vízszintszabályozása: 1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/>
          <a:lstStyle/>
          <a:p>
            <a:r>
              <a:rPr lang="hu-HU" dirty="0" smtClean="0"/>
              <a:t>VGT1 megvalósulása - intézkedések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1256001"/>
            <a:ext cx="484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Megvalósult intézkedések – 105 db projekt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641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864096"/>
          </a:xfrm>
        </p:spPr>
        <p:txBody>
          <a:bodyPr>
            <a:normAutofit/>
          </a:bodyPr>
          <a:lstStyle/>
          <a:p>
            <a:pPr lvl="1"/>
            <a:r>
              <a:rPr lang="hu-HU" sz="2400" b="1" cap="all" dirty="0">
                <a:solidFill>
                  <a:schemeClr val="bg1"/>
                </a:solidFill>
              </a:rPr>
              <a:t>Intézkedések </a:t>
            </a:r>
            <a:r>
              <a:rPr lang="hu-HU" sz="2400" b="1" cap="all" dirty="0" smtClean="0">
                <a:solidFill>
                  <a:schemeClr val="bg1"/>
                </a:solidFill>
              </a:rPr>
              <a:t>Programja 2015-2027 ÉVEKBEN</a:t>
            </a:r>
            <a:endParaRPr lang="hu-HU" sz="2400" b="1" cap="all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47989" y="1233299"/>
            <a:ext cx="81564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hu-HU" sz="2400" dirty="0" smtClean="0"/>
              <a:t>A cél </a:t>
            </a:r>
            <a:r>
              <a:rPr lang="hu-HU" sz="2400" dirty="0"/>
              <a:t>a </a:t>
            </a:r>
            <a:r>
              <a:rPr lang="hu-HU" sz="2400" dirty="0" smtClean="0"/>
              <a:t>terv </a:t>
            </a:r>
            <a:r>
              <a:rPr lang="hu-HU" sz="2400" b="1" dirty="0" smtClean="0"/>
              <a:t>6</a:t>
            </a:r>
            <a:r>
              <a:rPr lang="hu-HU" sz="2400" b="1" dirty="0"/>
              <a:t>. </a:t>
            </a:r>
            <a:r>
              <a:rPr lang="hu-HU" sz="2400" b="1" dirty="0" smtClean="0"/>
              <a:t>fejezetében</a:t>
            </a:r>
            <a:r>
              <a:rPr lang="hu-HU" sz="2400" dirty="0" smtClean="0"/>
              <a:t> </a:t>
            </a:r>
            <a:r>
              <a:rPr lang="hu-HU" sz="2400" dirty="0"/>
              <a:t>bemutatott </a:t>
            </a:r>
            <a:r>
              <a:rPr lang="hu-HU" sz="2400" b="1" dirty="0"/>
              <a:t>jelentős vízgazdálkodási problémák </a:t>
            </a:r>
            <a:r>
              <a:rPr lang="hu-HU" sz="2400" b="1" dirty="0" smtClean="0"/>
              <a:t>megoldása.</a:t>
            </a:r>
          </a:p>
          <a:p>
            <a:pPr marL="0" lvl="2" algn="just"/>
            <a:endParaRPr lang="hu-HU" sz="2400" dirty="0" smtClean="0"/>
          </a:p>
          <a:p>
            <a:pPr marL="0" lvl="2" algn="just"/>
            <a:r>
              <a:rPr lang="hu-HU" sz="2400" dirty="0" smtClean="0"/>
              <a:t>Nagyobb hangsúlyt </a:t>
            </a:r>
            <a:r>
              <a:rPr lang="hu-HU" sz="2400" dirty="0"/>
              <a:t>kap a </a:t>
            </a:r>
            <a:r>
              <a:rPr lang="hu-HU" sz="2400" b="1" dirty="0"/>
              <a:t>hajtóerők és terhelések (DP), illetve az intézkedések (R) közötti kapcsolat</a:t>
            </a:r>
            <a:r>
              <a:rPr lang="hu-HU" sz="2400" dirty="0"/>
              <a:t> egyértelmű </a:t>
            </a:r>
            <a:r>
              <a:rPr lang="hu-HU" sz="2400" dirty="0" smtClean="0"/>
              <a:t>bemutatása.</a:t>
            </a:r>
          </a:p>
          <a:p>
            <a:pPr marL="0" lvl="2" algn="just"/>
            <a:endParaRPr lang="hu-HU" sz="2400" dirty="0"/>
          </a:p>
          <a:p>
            <a:pPr marL="0" lvl="2" algn="just"/>
            <a:r>
              <a:rPr lang="hu-HU" sz="2400" dirty="0"/>
              <a:t>Az intézkedések tervezése során „a közben lévő” állapotjellemzőknek (S) illetve hatás paramétereknek (I) a nem jó állapotot okozó vagy ahhoz </a:t>
            </a:r>
            <a:r>
              <a:rPr lang="hu-HU" sz="2400" dirty="0" smtClean="0"/>
              <a:t>hozzájáruló </a:t>
            </a:r>
            <a:r>
              <a:rPr lang="hu-HU" sz="2400" dirty="0"/>
              <a:t>ún. jelentős és fontos terhelések és hatások kiválasztásában, illetve a </a:t>
            </a:r>
            <a:r>
              <a:rPr lang="hu-HU" sz="2400" b="1" dirty="0"/>
              <a:t>célok teljesítését és az intézkedések hatásosságát mérő </a:t>
            </a:r>
            <a:r>
              <a:rPr lang="hu-HU" sz="2400" b="1" u="sng" dirty="0"/>
              <a:t>indikátorok</a:t>
            </a:r>
            <a:r>
              <a:rPr lang="hu-HU" sz="2400" dirty="0"/>
              <a:t> meghatározásában van </a:t>
            </a:r>
            <a:r>
              <a:rPr lang="hu-HU" sz="2400" dirty="0" smtClean="0"/>
              <a:t>szerepe.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43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Intézkedési Programok </a:t>
            </a:r>
            <a:r>
              <a:rPr lang="hu-HU" dirty="0" err="1" smtClean="0"/>
              <a:t>aZ</a:t>
            </a:r>
            <a:r>
              <a:rPr lang="hu-HU" dirty="0" smtClean="0"/>
              <a:t> EU VKI alapján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788024" y="1482854"/>
            <a:ext cx="3898776" cy="46433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1800" dirty="0" smtClean="0"/>
              <a:t>. </a:t>
            </a:r>
            <a:endParaRPr lang="hu-HU" sz="2000" dirty="0" smtClean="0"/>
          </a:p>
          <a:p>
            <a:pPr algn="just"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Kötelező alapintézkedések: </a:t>
            </a:r>
            <a:r>
              <a:rPr lang="hu-HU" sz="2000" dirty="0" smtClean="0"/>
              <a:t>a vízvédelemre vonatkozó EU joganyag teljesítéséhez végrehajtandó intézkedéseket jelentik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További 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alapintézkedések: </a:t>
            </a:r>
            <a:r>
              <a:rPr lang="hu-HU" sz="2000" dirty="0" smtClean="0"/>
              <a:t>a VKI 11. cikk 3. bekezdésében felsorolt feladatok megoldására nemzeti szinten meghatározott intézkedéseket foglalják magukba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Kiegészítő 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intézkedések: </a:t>
            </a:r>
            <a:r>
              <a:rPr lang="hu-HU" sz="2000" dirty="0" smtClean="0"/>
              <a:t>alkalmazására akkor van szükség, ha a környezeti célkitűzés az alapintézkedésekkel nem teljesíthető </a:t>
            </a:r>
          </a:p>
          <a:p>
            <a:pPr>
              <a:buFont typeface="Wingdings" pitchFamily="2" charset="2"/>
              <a:buChar char="§"/>
            </a:pPr>
            <a:endParaRPr lang="hu-HU" sz="20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23528" y="1482854"/>
            <a:ext cx="4373070" cy="4466426"/>
            <a:chOff x="4514238" y="1463872"/>
            <a:chExt cx="4373070" cy="3787200"/>
          </a:xfrm>
        </p:grpSpPr>
        <p:sp>
          <p:nvSpPr>
            <p:cNvPr id="7" name="Szövegdoboz 6"/>
            <p:cNvSpPr txBox="1"/>
            <p:nvPr/>
          </p:nvSpPr>
          <p:spPr>
            <a:xfrm>
              <a:off x="4514238" y="1463872"/>
              <a:ext cx="4373070" cy="378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rgbClr val="FF0000"/>
                  </a:solidFill>
                </a:rPr>
                <a:t>Intézkedési csomagok </a:t>
              </a:r>
            </a:p>
            <a:p>
              <a:endParaRPr lang="hu-HU" b="1" dirty="0"/>
            </a:p>
            <a:p>
              <a:endParaRPr lang="hu-HU" b="1" dirty="0" smtClean="0"/>
            </a:p>
            <a:p>
              <a:endParaRPr lang="hu-HU" b="1" dirty="0"/>
            </a:p>
            <a:p>
              <a:endParaRPr lang="hu-HU" b="1" dirty="0" smtClean="0"/>
            </a:p>
            <a:p>
              <a:endParaRPr lang="hu-HU" b="1" dirty="0"/>
            </a:p>
            <a:p>
              <a:endParaRPr lang="hu-HU" b="1" dirty="0" smtClean="0"/>
            </a:p>
            <a:p>
              <a:endParaRPr lang="hu-HU" b="1" dirty="0"/>
            </a:p>
            <a:p>
              <a:endParaRPr lang="hu-HU" b="1" dirty="0" smtClean="0"/>
            </a:p>
            <a:p>
              <a:endParaRPr lang="hu-HU" b="1" dirty="0"/>
            </a:p>
            <a:p>
              <a:endParaRPr lang="hu-HU" b="1" dirty="0" smtClean="0"/>
            </a:p>
            <a:p>
              <a:endParaRPr lang="hu-HU" b="1" dirty="0" smtClean="0"/>
            </a:p>
            <a:p>
              <a:r>
                <a:rPr lang="hu-HU" b="1" dirty="0" smtClean="0"/>
                <a:t> </a:t>
              </a:r>
              <a:endParaRPr lang="hu-HU" b="1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070884" y="2276872"/>
              <a:ext cx="3029508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rgbClr val="FF0000"/>
                  </a:solidFill>
                </a:rPr>
                <a:t>Intézkedések</a:t>
              </a:r>
            </a:p>
            <a:p>
              <a:pPr lvl="1"/>
              <a:r>
                <a:rPr lang="hu-HU" dirty="0" smtClean="0">
                  <a:solidFill>
                    <a:srgbClr val="FF0000"/>
                  </a:solidFill>
                </a:rPr>
                <a:t>Alap</a:t>
              </a:r>
            </a:p>
            <a:p>
              <a:pPr lvl="1"/>
              <a:r>
                <a:rPr lang="hu-HU" dirty="0" smtClean="0">
                  <a:solidFill>
                    <a:srgbClr val="FF0000"/>
                  </a:solidFill>
                </a:rPr>
                <a:t>További alap</a:t>
              </a:r>
            </a:p>
            <a:p>
              <a:pPr lvl="1"/>
              <a:r>
                <a:rPr lang="hu-HU" dirty="0" smtClean="0">
                  <a:solidFill>
                    <a:srgbClr val="FF0000"/>
                  </a:solidFill>
                </a:rPr>
                <a:t>Kiegészítő  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5479553" y="3789040"/>
              <a:ext cx="3082895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b="1" dirty="0" smtClean="0"/>
                <a:t>Intézkedési elemek </a:t>
              </a:r>
            </a:p>
            <a:p>
              <a:pPr lvl="1"/>
              <a:r>
                <a:rPr lang="hu-HU" dirty="0" smtClean="0"/>
                <a:t>Jogszabályok</a:t>
              </a:r>
            </a:p>
            <a:p>
              <a:pPr lvl="1"/>
              <a:r>
                <a:rPr lang="hu-HU" dirty="0" smtClean="0"/>
                <a:t>Ösztönzés, támogatás</a:t>
              </a:r>
            </a:p>
            <a:p>
              <a:pPr lvl="1"/>
              <a:r>
                <a:rPr lang="hu-HU" dirty="0" smtClean="0"/>
                <a:t>Műszaki intézkedések 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6715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628800"/>
            <a:ext cx="8291264" cy="496855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Terhelések meghatározása: 10 csoport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/>
              <a:t>Pontszerű szennyezések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/>
              <a:t>Diffúz szennyezések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/>
              <a:t>Morfológiai elváltozások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/>
              <a:t>Vízkivételek és vízjárás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/>
              <a:t>Ivóvíz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/>
              <a:t>Védett természeti területek és fürdésre kijelölt </a:t>
            </a:r>
            <a:r>
              <a:rPr lang="hu-HU" dirty="0" smtClean="0"/>
              <a:t>vizek</a:t>
            </a:r>
            <a:endParaRPr lang="hu-H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Intézkedési csomagok meghatározása: 36 db (VGT1: 14 db)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Intézkedési csomagok terhelés típusokhoz való rendelése</a:t>
            </a:r>
          </a:p>
          <a:p>
            <a:pPr marL="444500" algn="just"/>
            <a:r>
              <a:rPr lang="hu-HU" sz="1200" dirty="0"/>
              <a:t>Egy terhelés típushoz több csomag is rendelhető, illetve </a:t>
            </a:r>
            <a:r>
              <a:rPr lang="hu-HU" sz="1200" dirty="0" smtClean="0"/>
              <a:t>az </a:t>
            </a:r>
            <a:r>
              <a:rPr lang="hu-HU" sz="1200" dirty="0"/>
              <a:t>egyes csomagok több terhelés típusnál is felhasználhatók. Az előre definiált terhelés </a:t>
            </a:r>
            <a:r>
              <a:rPr lang="hu-HU" sz="1200" dirty="0" smtClean="0"/>
              <a:t>típusokhoz az </a:t>
            </a:r>
            <a:r>
              <a:rPr lang="hu-HU" sz="1200" dirty="0"/>
              <a:t>EU jelentési útmutató megadja a javasolt intézkedési csomagokat is. Ezek a tagállam által kiegészíthetők, és értelemszerűen bővíthetők a tagállam által meghatározott terhelés típusokra. </a:t>
            </a:r>
            <a:endParaRPr lang="hu-HU" sz="1200" dirty="0" smtClean="0"/>
          </a:p>
          <a:p>
            <a:pPr marL="342900" indent="-342900" algn="just">
              <a:buFont typeface="+mj-lt"/>
              <a:buAutoNum type="arabicPeriod" startAt="4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Intézkedési csomagok feltöltése releváns intézkedésekkel </a:t>
            </a:r>
          </a:p>
          <a:p>
            <a:pPr marL="444500" algn="just"/>
            <a:r>
              <a:rPr lang="hu-HU" sz="1200" dirty="0"/>
              <a:t>8.2.4 fejezet az országos tervben</a:t>
            </a:r>
          </a:p>
          <a:p>
            <a:pPr algn="just"/>
            <a:endParaRPr lang="hu-HU" sz="1200" dirty="0"/>
          </a:p>
          <a:p>
            <a:pPr marL="342900" indent="-342900" algn="just">
              <a:buFont typeface="+mj-lt"/>
              <a:buAutoNum type="arabicPeriod" startAt="4"/>
            </a:pP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3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/>
          <a:lstStyle/>
          <a:p>
            <a:r>
              <a:rPr lang="hu-HU" dirty="0" smtClean="0"/>
              <a:t>VGT2 – intézkedések tervezése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7504" y="1256001"/>
            <a:ext cx="484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Tervezés menete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41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/>
          <a:lstStyle/>
          <a:p>
            <a:r>
              <a:rPr lang="hu-HU" dirty="0" smtClean="0"/>
              <a:t>VGT2 – intézkedések tervezése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1412776"/>
            <a:ext cx="8784976" cy="277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Intézkedések ütemezése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2021-ig: konkrét, finanszírozható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intézkedések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2014-2020: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hu-HU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TOP-ok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(Települési Operatív Program)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(Vidékfejlesztési Program)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KEHOP (Környezet és Energiahatékonysági Program</a:t>
            </a:r>
            <a:r>
              <a:rPr lang="hu-H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5375" lvl="2" indent="-180975" algn="just">
              <a:lnSpc>
                <a:spcPct val="120000"/>
              </a:lnSpc>
              <a:buFont typeface="+mj-lt"/>
              <a:buAutoNum type="arabicParenR"/>
              <a:tabLst>
                <a:tab pos="6634163" algn="l"/>
              </a:tabLst>
              <a:defRPr/>
            </a:pPr>
            <a:r>
              <a:rPr lang="hu-HU" sz="1300" dirty="0" smtClean="0"/>
              <a:t> Mosoni-Duna torkolati szakaszának vízszint rehabilitációja </a:t>
            </a:r>
            <a:r>
              <a:rPr lang="hu-HU" sz="1300" b="1" dirty="0" smtClean="0"/>
              <a:t>(19,3Mrd)</a:t>
            </a:r>
          </a:p>
          <a:p>
            <a:pPr marL="1095375" lvl="2" indent="-180975" algn="just">
              <a:lnSpc>
                <a:spcPct val="120000"/>
              </a:lnSpc>
              <a:buFont typeface="+mj-lt"/>
              <a:buAutoNum type="arabicParenR"/>
              <a:defRPr/>
            </a:pPr>
            <a:r>
              <a:rPr lang="hu-HU" sz="1300" dirty="0" smtClean="0"/>
              <a:t> </a:t>
            </a:r>
            <a:r>
              <a:rPr lang="hu-HU" sz="1300" dirty="0"/>
              <a:t>Rába-völgy projekt, a térség árvízvédelmének kiépítése </a:t>
            </a:r>
            <a:r>
              <a:rPr lang="hu-HU" sz="1300" b="1" dirty="0"/>
              <a:t>(3,5Mrd)</a:t>
            </a:r>
          </a:p>
          <a:p>
            <a:pPr marL="1095375" lvl="2" indent="-180975" algn="just">
              <a:lnSpc>
                <a:spcPct val="120000"/>
              </a:lnSpc>
              <a:buFont typeface="+mj-lt"/>
              <a:buAutoNum type="arabicParenR"/>
              <a:defRPr/>
            </a:pPr>
            <a:r>
              <a:rPr lang="hu-HU" sz="1300" dirty="0"/>
              <a:t> Esztergom árvízvédelmének fejlesztése I. ütem </a:t>
            </a:r>
            <a:r>
              <a:rPr lang="hu-HU" sz="1300" b="1" dirty="0"/>
              <a:t>(9,0Mrd)</a:t>
            </a:r>
          </a:p>
          <a:p>
            <a:pPr marL="1095375" lvl="2" indent="-180975" algn="just">
              <a:lnSpc>
                <a:spcPct val="120000"/>
              </a:lnSpc>
              <a:buFont typeface="+mj-lt"/>
              <a:buAutoNum type="arabicParenR"/>
              <a:defRPr/>
            </a:pPr>
            <a:r>
              <a:rPr lang="hu-HU" sz="1300" dirty="0"/>
              <a:t> Nagyműtárgyak </a:t>
            </a:r>
            <a:r>
              <a:rPr lang="hu-HU" sz="1300" dirty="0" smtClean="0"/>
              <a:t>rekonstrukciója (Nick, Dunakiliti) </a:t>
            </a:r>
            <a:r>
              <a:rPr lang="hu-HU" sz="1300" dirty="0"/>
              <a:t>– projektelem </a:t>
            </a:r>
            <a:r>
              <a:rPr lang="hu-HU" sz="1300" b="1" dirty="0"/>
              <a:t>(2,3Mrd)</a:t>
            </a:r>
          </a:p>
          <a:p>
            <a:pPr marL="1095375" lvl="2" indent="-180975" algn="just">
              <a:lnSpc>
                <a:spcPct val="120000"/>
              </a:lnSpc>
              <a:buFont typeface="+mj-lt"/>
              <a:buAutoNum type="arabicParenR"/>
              <a:defRPr/>
            </a:pPr>
            <a:r>
              <a:rPr lang="hu-HU" sz="1300" dirty="0"/>
              <a:t> Belvízcsatornák, </a:t>
            </a:r>
            <a:r>
              <a:rPr lang="hu-HU" sz="1300" dirty="0" smtClean="0"/>
              <a:t>szivattyútelepek (</a:t>
            </a:r>
            <a:r>
              <a:rPr lang="hu-HU" sz="1300" dirty="0" err="1"/>
              <a:t>Kepés-Lesvári</a:t>
            </a:r>
            <a:r>
              <a:rPr lang="hu-HU" sz="1300" dirty="0"/>
              <a:t> </a:t>
            </a:r>
            <a:r>
              <a:rPr lang="hu-HU" sz="1300" dirty="0" smtClean="0"/>
              <a:t>főcsatorna rekonstrukciója és </a:t>
            </a:r>
            <a:r>
              <a:rPr lang="hu-HU" sz="1300" dirty="0"/>
              <a:t>az Árpási szivattyútelep </a:t>
            </a:r>
            <a:r>
              <a:rPr lang="hu-HU" sz="1300" dirty="0" err="1"/>
              <a:t>mozgógereb</a:t>
            </a:r>
            <a:r>
              <a:rPr lang="hu-HU" sz="1300" dirty="0"/>
              <a:t> </a:t>
            </a:r>
            <a:r>
              <a:rPr lang="hu-HU" sz="1300" dirty="0" smtClean="0"/>
              <a:t>cseréje) </a:t>
            </a:r>
            <a:r>
              <a:rPr lang="hu-HU" sz="1300" dirty="0"/>
              <a:t>– projektelem </a:t>
            </a:r>
            <a:r>
              <a:rPr lang="hu-HU" sz="1300" b="1" dirty="0"/>
              <a:t>(0,66Mrd)</a:t>
            </a:r>
          </a:p>
          <a:p>
            <a:pPr marL="1095375" lvl="2" indent="-180975" algn="just">
              <a:lnSpc>
                <a:spcPct val="120000"/>
              </a:lnSpc>
              <a:buFont typeface="+mj-lt"/>
              <a:buAutoNum type="arabicParenR"/>
              <a:defRPr/>
            </a:pPr>
            <a:r>
              <a:rPr lang="hu-HU" sz="1300" dirty="0"/>
              <a:t> Felső-dunai mellékág rendszerek árvízvédelme és vízpótlása I. </a:t>
            </a:r>
            <a:r>
              <a:rPr lang="hu-HU" sz="1300" dirty="0" smtClean="0"/>
              <a:t>ütem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:\Nagy Tamás r\Mosoni-Duna torkolati szakaszának vízszint rehabilitációja\Duna kisvíz légi 2003.09.01. 04  35 Farkasúsztat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77" y="4293096"/>
            <a:ext cx="1962411" cy="23488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2" descr="M:\Nagy Tamás r\Mosoni-Duna torkolati szakaszának vízszint rehabilitációja\Győr belterület kisvíz 2011\2011.05.13.  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284" y="4346043"/>
            <a:ext cx="1412416" cy="10818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3" descr="M:\Nagy Tamás r\Mosoni-Duna torkolati szakaszának vízszint rehabilitációja\Győr belterület kisvíz 2011\00 Győr Mosoni-Duna Rába normál víz 2006.05.12 DSCF001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7320" y="5467536"/>
            <a:ext cx="1412415" cy="1141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2" descr="M:\Nagy Tamás r\Rába-völgy projekt, a térség árvízvédelmének kiépítése\04 2009.07.03. 271 légi Rá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996485"/>
            <a:ext cx="2024774" cy="15035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3" descr="M:\Nagy Tamás r\Rába-völgy projekt, a térség árvízvédelmének kiépítése\01a 2009.07.03. 085 légi Rá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029508"/>
            <a:ext cx="2204318" cy="15650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201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pPr algn="ctr"/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81" y="5273968"/>
            <a:ext cx="600075" cy="58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1011</Words>
  <Application>Microsoft Office PowerPoint</Application>
  <PresentationFormat>Diavetítés a képernyőre (4:3 oldalarány)</PresentationFormat>
  <Paragraphs>141</Paragraphs>
  <Slides>9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 Vízgyűjtő-gazdálkodási terv felülvizsgálata  az Észak-dunántúli Vízügyi Igazgatóság működési területén  területi fórum  Víztestekre vonatkozó intézkedések</vt:lpstr>
      <vt:lpstr>VGT1 megvalósulása - intézkedések</vt:lpstr>
      <vt:lpstr>VGT1 megvalósulása - intézkedések</vt:lpstr>
      <vt:lpstr>VGT1 megvalósulása - intézkedések</vt:lpstr>
      <vt:lpstr>Intézkedések Programja 2015-2027 ÉVEKBEN</vt:lpstr>
      <vt:lpstr>Intézkedési Programok aZ EU VKI alapján </vt:lpstr>
      <vt:lpstr>VGT2 – intézkedések tervezése</vt:lpstr>
      <vt:lpstr>VGT2 – intézkedések tervezése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Nagy Anna</cp:lastModifiedBy>
  <cp:revision>64</cp:revision>
  <cp:lastPrinted>2015-08-25T13:38:58Z</cp:lastPrinted>
  <dcterms:created xsi:type="dcterms:W3CDTF">2014-03-03T11:13:53Z</dcterms:created>
  <dcterms:modified xsi:type="dcterms:W3CDTF">2015-08-26T06:53:47Z</dcterms:modified>
</cp:coreProperties>
</file>